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8"/>
    <a:srgbClr val="ABC900"/>
    <a:srgbClr val="009577"/>
    <a:srgbClr val="6E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ECA7-0B53-4F1A-A5C4-85864CCE9B38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3D98-69D2-4CCD-96A9-21A7117AE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99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8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6D10C-F26A-CBE4-B8F4-42053A311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AC37E06-7B3A-73E5-858E-FEF45BC15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4581D3F-0976-ADC8-3AD7-F7D86E29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F1A5CD-EC5C-8B06-5301-B88C2E61B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3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BBE7-9378-52DC-3700-CA7EDABB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0DE3312-F741-3048-0D78-52772C708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A35D73F-3138-3A2C-D3B4-33998CEA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31C1F9-E4C3-9D29-EB5C-7137D2E1B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14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67A92-EAC3-4FFA-C2D0-DE9B4E51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744BA12-41D8-3A46-067E-8C075B75C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4F29A0A-E248-0127-8ADF-0661A82FA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A2E33A-B6B3-07AF-A2B2-75AF0321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6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4205-5C8F-6FD6-64EB-B8FDC489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753AEED-6CDA-DA01-34C1-3D1EF0204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F87273-795B-E65F-CC96-F477ED5A1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07256-3397-C471-A784-2117AF308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99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6B1B1-1DD6-55B1-021E-BEB005FB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8F3BD25-1533-21AB-94B0-A0EC9ED59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7BE9C14-126F-B7B2-452D-FC718C9DA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F1D475-EA22-E2A2-CE90-66A953EF4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2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1254-F0F9-29D3-8865-A25F14DF3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5562A78-7D4C-22EC-3121-8162553E9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DE9C7CF-0AEA-5572-49C8-054316055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DEE7C-3A17-E46A-6530-69B1CA3CF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8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E0000-95D4-F3C1-4E13-AC473BC2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DE822E4-FAE3-E240-0097-57CE54998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22C6D1-689C-538B-2A32-F645AC201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475CD-F6D9-1ACF-EBDF-AC47DD28B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11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D4B82-92B3-5ED6-B984-8BFFDF01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9A5CC6A-CA58-27AD-4456-9D22F9269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30E3041-DD56-E56E-9DCE-53917DED5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E7C79C-BD8F-D3B1-4280-548758F69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1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7F77-A284-B923-35D5-82BB24CE0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2236CE5-AB23-B0B4-B40F-8F863EC2B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E9A5E3-D748-4330-19A6-22C7D545C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258F4-63AA-7FB1-B6BB-847EC67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6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221DA-F41F-1ED4-BA00-52E7FB7C1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942DDD-1046-110F-F714-F88FC4820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236D2C-9839-E530-4ECA-6735D4CD4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C5F0D3-3E29-52FD-7CF7-AC6A51164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D98-69D2-4CCD-96A9-21A7117AE3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D5DAC-905C-8D42-A89D-632DF9B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41D59-8A08-1963-124C-C43F994AA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9917C-16D5-BF0A-572A-D82CDA7C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CE6D7-0305-1970-910B-202F544D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446D6-EBFC-D56D-4EF5-D3E792A0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01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D9C4F-E71B-C473-6C98-33AC2664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F1583F-47B3-18D2-325C-4AB4D37D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7EF32-FB08-C19B-03DE-34226EA8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5D9D4-82CA-B00E-D76E-C7BC1890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40CC1-BA22-7B29-EE77-EBB1553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036F66-CFE9-16AE-ADF5-56565206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AA2880-ED21-1CA3-199B-45A687A4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94CDC-C2AB-3080-2554-0694AD39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BC1387-3547-19E1-6940-672BFE80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CE2E0-9028-8E68-8648-F01B1713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9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2A0C0-DC43-181F-9921-BE9D28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6500F-89B5-E539-B8C6-2049FB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DA0FA8-1795-3B27-52CB-F541EE8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36046-5795-3D21-4477-F172757B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89130-5784-49DC-2D00-87F8C8CE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9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92C03-C62F-E678-F6EF-A084461C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67D39B-62F5-D91F-A9A3-2A92D1C2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A8EB8-D639-0D93-D284-8356341B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460CA-F27C-C0DA-B000-E5695C43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C9B3D-DD1B-0323-3AE5-37917FBF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5A772-F2B6-EBCD-2CA2-83E694E0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81866-ACDC-333F-3617-DD87C3DB6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E4587-2FBF-A940-BECD-4B2C6FB6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090B4B-E2F8-CC2E-2A25-3235B2C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3D852-65E1-A0E9-8152-4AA716FB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6DE6E-2DBF-8E1F-C158-5A56395A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503D6-37FE-EAE8-08E8-0A40B8CB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720AB-501C-9F34-C0F2-AB39C509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47A27-CFEC-2F03-3DB5-DE8946F23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D2B634-9030-3941-7BDB-B169C91E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78D4C-D1F2-3ABB-C892-DDE384A44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2975B-F3D9-CFAB-9667-3AD71116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10BBBD-2165-70AA-419A-9AE08A14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829E7-7B0F-B9D9-F49E-69681F9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712D9-E41C-D4A9-ECFF-CB9B15A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87622E-A41F-0E12-1BF1-11CC808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70A287-CED4-4D2D-EE43-B766B730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7A0BE1-9CCF-EF9E-76A2-2AB887ED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8C78BF-25E8-C9B8-17F3-A41CC918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A3D7AE-8B97-9B2E-8234-AB0BE3B3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53EF8-8A99-B173-FEFA-18B78B1C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9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29279-7B78-D75E-BE30-C2E59CB8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975BF-8CD5-712B-4817-BAC343BE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4F4B7-D445-90AB-163C-45CEAC1C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67F10-3D86-F913-FCA4-0334ED90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C35BB-8F0D-53B5-43AB-6292629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E98F5-9F16-EA4B-28B9-B233B1F2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E67B1-8467-A08C-08CA-4D0DF13B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C2E449-D32F-B82C-587E-A6E8F297F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494D6-756B-120D-5BED-917F2F4C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22C013-F135-8EE7-225A-D448A97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C97A5-0EFC-AE6B-93C6-8F823E97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78595-8621-48D0-CEFA-BFC367C7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28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A8E9D9-14C9-6D9C-6E4A-9FD5C732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A6D63E-952E-E0BD-78F0-D8F2ED1C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5459D-7A9B-956A-CD04-716560909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36595-1BFC-4F8E-8599-15EA6A60792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45E15-C649-249C-7746-7E1069EF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4CD9D-4DA5-E60F-A4E0-7449D735D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74E8E-E4C5-44F5-A51A-14F7EA182F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E10306E7-6C4B-A1AA-F4E7-A972A856B6E8}"/>
              </a:ext>
            </a:extLst>
          </p:cNvPr>
          <p:cNvSpPr/>
          <p:nvPr/>
        </p:nvSpPr>
        <p:spPr>
          <a:xfrm>
            <a:off x="9553077" y="5913849"/>
            <a:ext cx="1980607" cy="554831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09FA7826-A4EE-222D-3FE6-5CEE1212DB13}"/>
              </a:ext>
            </a:extLst>
          </p:cNvPr>
          <p:cNvSpPr/>
          <p:nvPr/>
        </p:nvSpPr>
        <p:spPr>
          <a:xfrm>
            <a:off x="10343895" y="5411769"/>
            <a:ext cx="425706" cy="55483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3EE8662-E639-031B-C602-F8E0CA460DD7}"/>
              </a:ext>
            </a:extLst>
          </p:cNvPr>
          <p:cNvSpPr/>
          <p:nvPr/>
        </p:nvSpPr>
        <p:spPr>
          <a:xfrm>
            <a:off x="10314783" y="4431522"/>
            <a:ext cx="452436" cy="1162050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AE59DA0-1BD7-D5AB-0441-D0F191CDCD14}"/>
              </a:ext>
            </a:extLst>
          </p:cNvPr>
          <p:cNvSpPr/>
          <p:nvPr/>
        </p:nvSpPr>
        <p:spPr>
          <a:xfrm>
            <a:off x="10257632" y="4869672"/>
            <a:ext cx="566737" cy="909638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37D12CBC-3223-8526-34E9-CD4AD45C9056}"/>
              </a:ext>
            </a:extLst>
          </p:cNvPr>
          <p:cNvSpPr/>
          <p:nvPr/>
        </p:nvSpPr>
        <p:spPr>
          <a:xfrm>
            <a:off x="10260013" y="5729303"/>
            <a:ext cx="566736" cy="50007"/>
          </a:xfrm>
          <a:prstGeom prst="trapezoid">
            <a:avLst>
              <a:gd name="adj" fmla="val 239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9528C9-5232-444D-668B-B1A2E47C3269}"/>
              </a:ext>
            </a:extLst>
          </p:cNvPr>
          <p:cNvSpPr/>
          <p:nvPr/>
        </p:nvSpPr>
        <p:spPr>
          <a:xfrm>
            <a:off x="10350501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5056CB-C9E5-D30E-181C-2FC4F0B19EB0}"/>
              </a:ext>
            </a:extLst>
          </p:cNvPr>
          <p:cNvSpPr/>
          <p:nvPr/>
        </p:nvSpPr>
        <p:spPr>
          <a:xfrm>
            <a:off x="10298640" y="5714288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371C5E9-BBF9-54F1-4788-7C00094E035D}"/>
              </a:ext>
            </a:extLst>
          </p:cNvPr>
          <p:cNvSpPr/>
          <p:nvPr/>
        </p:nvSpPr>
        <p:spPr>
          <a:xfrm>
            <a:off x="10415320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3C9DD8-4586-5E04-4F6E-D9CDE6282EEF}"/>
              </a:ext>
            </a:extLst>
          </p:cNvPr>
          <p:cNvSpPr/>
          <p:nvPr/>
        </p:nvSpPr>
        <p:spPr>
          <a:xfrm>
            <a:off x="10534381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A8780A-47A7-A444-82C3-7B18706B34CC}"/>
              </a:ext>
            </a:extLst>
          </p:cNvPr>
          <p:cNvSpPr/>
          <p:nvPr/>
        </p:nvSpPr>
        <p:spPr>
          <a:xfrm>
            <a:off x="10644442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87E0C3-BA59-8251-865F-35ECEF9FC676}"/>
              </a:ext>
            </a:extLst>
          </p:cNvPr>
          <p:cNvSpPr/>
          <p:nvPr/>
        </p:nvSpPr>
        <p:spPr>
          <a:xfrm>
            <a:off x="10717595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AECDBD-0DBF-2654-9789-F3F6EBB1B88E}"/>
              </a:ext>
            </a:extLst>
          </p:cNvPr>
          <p:cNvSpPr/>
          <p:nvPr/>
        </p:nvSpPr>
        <p:spPr>
          <a:xfrm>
            <a:off x="10767219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902568FB-4AEC-C1FF-22B2-C07487E6BBCB}"/>
              </a:ext>
            </a:extLst>
          </p:cNvPr>
          <p:cNvSpPr/>
          <p:nvPr/>
        </p:nvSpPr>
        <p:spPr>
          <a:xfrm>
            <a:off x="10251013" y="5965046"/>
            <a:ext cx="566736" cy="50007"/>
          </a:xfrm>
          <a:prstGeom prst="trapezoid">
            <a:avLst>
              <a:gd name="adj" fmla="val 239790"/>
            </a:avLst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FA4686-A4A7-5D58-EC86-08CC97B59D92}"/>
              </a:ext>
            </a:extLst>
          </p:cNvPr>
          <p:cNvSpPr/>
          <p:nvPr/>
        </p:nvSpPr>
        <p:spPr>
          <a:xfrm>
            <a:off x="10251013" y="6015053"/>
            <a:ext cx="566736" cy="83344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922DB08E-669A-B503-7355-F556EB065AC2}"/>
              </a:ext>
            </a:extLst>
          </p:cNvPr>
          <p:cNvSpPr/>
          <p:nvPr/>
        </p:nvSpPr>
        <p:spPr>
          <a:xfrm rot="10800000">
            <a:off x="9553077" y="6464381"/>
            <a:ext cx="1960366" cy="393619"/>
          </a:xfrm>
          <a:prstGeom prst="triangle">
            <a:avLst>
              <a:gd name="adj" fmla="val 78666"/>
            </a:avLst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FF6CAC0-9018-8318-CC23-6724B9407405}"/>
              </a:ext>
            </a:extLst>
          </p:cNvPr>
          <p:cNvSpPr/>
          <p:nvPr/>
        </p:nvSpPr>
        <p:spPr>
          <a:xfrm>
            <a:off x="9591144" y="6565585"/>
            <a:ext cx="1775886" cy="29241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F50372F-BA0E-C21A-3E3F-317A8B59348D}"/>
              </a:ext>
            </a:extLst>
          </p:cNvPr>
          <p:cNvSpPr/>
          <p:nvPr/>
        </p:nvSpPr>
        <p:spPr>
          <a:xfrm>
            <a:off x="10186457" y="6343633"/>
            <a:ext cx="1775886" cy="51365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C325-566A-1D2D-9144-DE97C78D6895}"/>
              </a:ext>
            </a:extLst>
          </p:cNvPr>
          <p:cNvSpPr/>
          <p:nvPr/>
        </p:nvSpPr>
        <p:spPr>
          <a:xfrm>
            <a:off x="10929971" y="6434121"/>
            <a:ext cx="1262029" cy="423880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A58B1E8-77F6-983E-3D96-F48B0B8983DE}"/>
              </a:ext>
            </a:extLst>
          </p:cNvPr>
          <p:cNvSpPr/>
          <p:nvPr/>
        </p:nvSpPr>
        <p:spPr>
          <a:xfrm>
            <a:off x="10533259" y="4219575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2ED86B-BCCD-0AA6-D630-70B1AF44D8A0}"/>
              </a:ext>
            </a:extLst>
          </p:cNvPr>
          <p:cNvSpPr/>
          <p:nvPr/>
        </p:nvSpPr>
        <p:spPr>
          <a:xfrm rot="16200000">
            <a:off x="10530011" y="4251366"/>
            <a:ext cx="18000" cy="11371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BF48C57-02D5-B37C-D5BA-7B6BF007C3B7}"/>
              </a:ext>
            </a:extLst>
          </p:cNvPr>
          <p:cNvSpPr/>
          <p:nvPr/>
        </p:nvSpPr>
        <p:spPr>
          <a:xfrm>
            <a:off x="10809593" y="5762627"/>
            <a:ext cx="72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B0F2C92-9B6A-BACF-595C-181303E1DCC2}"/>
              </a:ext>
            </a:extLst>
          </p:cNvPr>
          <p:cNvSpPr/>
          <p:nvPr/>
        </p:nvSpPr>
        <p:spPr>
          <a:xfrm>
            <a:off x="10262520" y="5764672"/>
            <a:ext cx="72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B48D07-513A-59B4-AADC-3806F7CA083A}"/>
              </a:ext>
            </a:extLst>
          </p:cNvPr>
          <p:cNvSpPr/>
          <p:nvPr/>
        </p:nvSpPr>
        <p:spPr>
          <a:xfrm rot="16200000">
            <a:off x="5751000" y="980809"/>
            <a:ext cx="18000" cy="11520000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148D3A57-1B56-D185-F074-49361BF76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15" y="5420417"/>
            <a:ext cx="1015663" cy="101566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007F2AA-CA47-6623-D871-6A59CF284A4A}"/>
              </a:ext>
            </a:extLst>
          </p:cNvPr>
          <p:cNvSpPr txBox="1"/>
          <p:nvPr/>
        </p:nvSpPr>
        <p:spPr>
          <a:xfrm>
            <a:off x="723216" y="760284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Consolas" panose="020B0609020204030204" pitchFamily="49" charset="0"/>
              </a:rPr>
              <a:t>Git-GitHub</a:t>
            </a:r>
            <a:r>
              <a:rPr kumimoji="1" lang="ja-JP" altLang="en-US" sz="6000" dirty="0">
                <a:latin typeface="Consolas" panose="020B0609020204030204" pitchFamily="49" charset="0"/>
              </a:rPr>
              <a:t>講習会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A51730-42D6-CE30-8077-A4F0D452388B}"/>
              </a:ext>
            </a:extLst>
          </p:cNvPr>
          <p:cNvSpPr txBox="1"/>
          <p:nvPr/>
        </p:nvSpPr>
        <p:spPr>
          <a:xfrm>
            <a:off x="6090866" y="581102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  <a:ea typeface="メイリオ" panose="020B0604030504040204" pitchFamily="50" charset="-128"/>
              </a:rPr>
              <a:t>Powered by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F45F43D6-C856-D50B-1868-C2CD48AA5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45" y="3769611"/>
            <a:ext cx="535180" cy="53518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44963B14-FE5C-18D0-532B-5B8B25895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2615" y="3786980"/>
            <a:ext cx="535180" cy="521243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0CDBF6D-BA16-5281-FC52-9F46286933BE}"/>
              </a:ext>
            </a:extLst>
          </p:cNvPr>
          <p:cNvCxnSpPr>
            <a:cxnSpLocks/>
          </p:cNvCxnSpPr>
          <p:nvPr/>
        </p:nvCxnSpPr>
        <p:spPr>
          <a:xfrm>
            <a:off x="567029" y="174150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F888362-BC0F-4EDB-B7D7-B7A2098E3C38}"/>
              </a:ext>
            </a:extLst>
          </p:cNvPr>
          <p:cNvSpPr txBox="1"/>
          <p:nvPr/>
        </p:nvSpPr>
        <p:spPr>
          <a:xfrm>
            <a:off x="991636" y="2253737"/>
            <a:ext cx="815640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ギットハブ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は世界で最も使用されているチーム開発用のサービス。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編集履歴を保存できる便利な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(“Git”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の根幹機能である</a:t>
            </a:r>
            <a:r>
              <a:rPr lang="ja-JP" altLang="en-US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バージョン管理システム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を司っている。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4089087-F800-1D3E-FD4A-8A536CE2765F}"/>
              </a:ext>
            </a:extLst>
          </p:cNvPr>
          <p:cNvSpPr/>
          <p:nvPr/>
        </p:nvSpPr>
        <p:spPr>
          <a:xfrm>
            <a:off x="837255" y="2126532"/>
            <a:ext cx="36000" cy="244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9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78F03-BB80-F750-C680-076947A7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5967445-353C-0AC3-6865-051FF0AD5F5D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CEB6718-D209-D097-9282-2350A8ABE52A}"/>
              </a:ext>
            </a:extLst>
          </p:cNvPr>
          <p:cNvSpPr txBox="1"/>
          <p:nvPr/>
        </p:nvSpPr>
        <p:spPr>
          <a:xfrm>
            <a:off x="723216" y="195134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What is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B20C0D3-3E7A-0055-A65D-B6D7B65F2A7C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660C08-0116-15BF-8772-FD9E298F5260}"/>
              </a:ext>
            </a:extLst>
          </p:cNvPr>
          <p:cNvSpPr txBox="1"/>
          <p:nvPr/>
        </p:nvSpPr>
        <p:spPr>
          <a:xfrm>
            <a:off x="723216" y="1520454"/>
            <a:ext cx="453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Git</a:t>
            </a:r>
            <a:r>
              <a:rPr lang="ja-JP" altLang="en-US" sz="3600" b="1" dirty="0"/>
              <a:t>を使ってみよう！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B1F6F4-6E01-DC92-B3BC-D798AB8DB84F}"/>
              </a:ext>
            </a:extLst>
          </p:cNvPr>
          <p:cNvSpPr txBox="1"/>
          <p:nvPr/>
        </p:nvSpPr>
        <p:spPr>
          <a:xfrm>
            <a:off x="723216" y="2510882"/>
            <a:ext cx="961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当講習会では</a:t>
            </a:r>
            <a:r>
              <a:rPr lang="en-US" altLang="ja-JP" sz="2400" dirty="0"/>
              <a:t>”</a:t>
            </a:r>
            <a:r>
              <a:rPr lang="en-US" altLang="ja-JP" sz="2400" b="1" dirty="0"/>
              <a:t>GitHub</a:t>
            </a:r>
            <a:r>
              <a:rPr lang="en-US" altLang="ja-JP" sz="2400" dirty="0"/>
              <a:t>”</a:t>
            </a:r>
            <a:r>
              <a:rPr lang="ja-JP" altLang="en-US" sz="2400" dirty="0"/>
              <a:t>というサービスを介して</a:t>
            </a:r>
            <a:r>
              <a:rPr lang="en-US" altLang="ja-JP" sz="2400" dirty="0"/>
              <a:t>Git</a:t>
            </a:r>
            <a:r>
              <a:rPr lang="ja-JP" altLang="en-US" sz="2400" dirty="0"/>
              <a:t>を使っていきます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F086E-118B-6952-6381-546D7AA4A9BA}"/>
              </a:ext>
            </a:extLst>
          </p:cNvPr>
          <p:cNvSpPr txBox="1"/>
          <p:nvPr/>
        </p:nvSpPr>
        <p:spPr>
          <a:xfrm>
            <a:off x="723216" y="5002716"/>
            <a:ext cx="7457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ホスティングサービス</a:t>
            </a:r>
            <a:r>
              <a:rPr lang="en-US" altLang="ja-JP" dirty="0"/>
              <a:t>(GitHub/GitLab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のリモートリポジトリを無料で作成できるサービス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・自分でサーバーを用意する必要がない＝管理が簡単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の性質上コードの公開に適している</a:t>
            </a:r>
            <a:r>
              <a:rPr lang="en-US" altLang="ja-JP" dirty="0"/>
              <a:t>-&gt;</a:t>
            </a:r>
            <a:r>
              <a:rPr lang="ja-JP" altLang="en-US" dirty="0"/>
              <a:t>コード共有の場に</a:t>
            </a:r>
            <a:endParaRPr lang="en-US" altLang="ja-JP" dirty="0"/>
          </a:p>
          <a:p>
            <a:r>
              <a:rPr lang="ja-JP" altLang="en-US" dirty="0"/>
              <a:t>・世間では</a:t>
            </a:r>
            <a:r>
              <a:rPr lang="en-US" altLang="ja-JP" dirty="0"/>
              <a:t>GitHub</a:t>
            </a:r>
            <a:r>
              <a:rPr lang="ja-JP" altLang="en-US" dirty="0"/>
              <a:t>が圧倒的なシェアを誇る</a:t>
            </a:r>
            <a:endParaRPr lang="en-US" altLang="ja-JP" sz="1600" dirty="0"/>
          </a:p>
        </p:txBody>
      </p:sp>
      <p:pic>
        <p:nvPicPr>
          <p:cNvPr id="1026" name="Picture 2" descr="初心者向け】GitHubの基本的な使い方をわかりやすく解説 - 忍者CODEマガジン">
            <a:extLst>
              <a:ext uri="{FF2B5EF4-FFF2-40B4-BE49-F238E27FC236}">
                <a16:creationId xmlns:a16="http://schemas.microsoft.com/office/drawing/2014/main" id="{B6F2840E-9A59-9782-2872-93FF76A5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5" y="3316644"/>
            <a:ext cx="2256312" cy="12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6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293B-8E52-0625-CAE4-FF4CC721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F839D784-59D6-A510-F170-CD83718B9AC5}"/>
              </a:ext>
            </a:extLst>
          </p:cNvPr>
          <p:cNvSpPr/>
          <p:nvPr/>
        </p:nvSpPr>
        <p:spPr>
          <a:xfrm>
            <a:off x="9553077" y="5913849"/>
            <a:ext cx="1980607" cy="554831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776AA2D5-F996-1C79-170C-8CF9F25C6BE9}"/>
              </a:ext>
            </a:extLst>
          </p:cNvPr>
          <p:cNvSpPr/>
          <p:nvPr/>
        </p:nvSpPr>
        <p:spPr>
          <a:xfrm>
            <a:off x="10343895" y="5411769"/>
            <a:ext cx="425706" cy="55483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E5567A5-2881-0201-4AC3-C77BBAED6BAF}"/>
              </a:ext>
            </a:extLst>
          </p:cNvPr>
          <p:cNvSpPr/>
          <p:nvPr/>
        </p:nvSpPr>
        <p:spPr>
          <a:xfrm>
            <a:off x="10314783" y="4431522"/>
            <a:ext cx="452436" cy="1162050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292DF5C-3215-8CB6-7AB4-20ADB9D99623}"/>
              </a:ext>
            </a:extLst>
          </p:cNvPr>
          <p:cNvSpPr/>
          <p:nvPr/>
        </p:nvSpPr>
        <p:spPr>
          <a:xfrm>
            <a:off x="10257632" y="4869672"/>
            <a:ext cx="566737" cy="909638"/>
          </a:xfrm>
          <a:prstGeom prst="triangle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1C8E7F16-0C7D-C465-6357-6EB0FFEEC9B8}"/>
              </a:ext>
            </a:extLst>
          </p:cNvPr>
          <p:cNvSpPr/>
          <p:nvPr/>
        </p:nvSpPr>
        <p:spPr>
          <a:xfrm>
            <a:off x="10260013" y="5729303"/>
            <a:ext cx="566736" cy="50007"/>
          </a:xfrm>
          <a:prstGeom prst="trapezoid">
            <a:avLst>
              <a:gd name="adj" fmla="val 239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75CD82-E961-A8EC-CB47-CBE87758EC78}"/>
              </a:ext>
            </a:extLst>
          </p:cNvPr>
          <p:cNvSpPr/>
          <p:nvPr/>
        </p:nvSpPr>
        <p:spPr>
          <a:xfrm>
            <a:off x="10350501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03838F-109C-25A8-D266-A57739D2EC39}"/>
              </a:ext>
            </a:extLst>
          </p:cNvPr>
          <p:cNvSpPr/>
          <p:nvPr/>
        </p:nvSpPr>
        <p:spPr>
          <a:xfrm>
            <a:off x="10298640" y="5714288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4A50706-CF17-1884-3295-8B4B1CB3E29A}"/>
              </a:ext>
            </a:extLst>
          </p:cNvPr>
          <p:cNvSpPr/>
          <p:nvPr/>
        </p:nvSpPr>
        <p:spPr>
          <a:xfrm>
            <a:off x="10415320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8C04CD-CBB2-B61F-DB7F-08303755BE12}"/>
              </a:ext>
            </a:extLst>
          </p:cNvPr>
          <p:cNvSpPr/>
          <p:nvPr/>
        </p:nvSpPr>
        <p:spPr>
          <a:xfrm>
            <a:off x="10534381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FDE14-A38A-4E9E-A165-AF5551553902}"/>
              </a:ext>
            </a:extLst>
          </p:cNvPr>
          <p:cNvSpPr/>
          <p:nvPr/>
        </p:nvSpPr>
        <p:spPr>
          <a:xfrm>
            <a:off x="10644442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A2ABF5-A526-89B8-9BD3-D155126B2511}"/>
              </a:ext>
            </a:extLst>
          </p:cNvPr>
          <p:cNvSpPr/>
          <p:nvPr/>
        </p:nvSpPr>
        <p:spPr>
          <a:xfrm>
            <a:off x="10717595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915A0B-463E-71D6-2C92-037C6C7D96C6}"/>
              </a:ext>
            </a:extLst>
          </p:cNvPr>
          <p:cNvSpPr/>
          <p:nvPr/>
        </p:nvSpPr>
        <p:spPr>
          <a:xfrm>
            <a:off x="10767219" y="5711907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381938EA-A140-B64C-DEC1-C6EB60CACB53}"/>
              </a:ext>
            </a:extLst>
          </p:cNvPr>
          <p:cNvSpPr/>
          <p:nvPr/>
        </p:nvSpPr>
        <p:spPr>
          <a:xfrm>
            <a:off x="10251013" y="5965046"/>
            <a:ext cx="566736" cy="50007"/>
          </a:xfrm>
          <a:prstGeom prst="trapezoid">
            <a:avLst>
              <a:gd name="adj" fmla="val 239790"/>
            </a:avLst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19E986-BA1E-07E9-FB8D-6F3D9821F858}"/>
              </a:ext>
            </a:extLst>
          </p:cNvPr>
          <p:cNvSpPr/>
          <p:nvPr/>
        </p:nvSpPr>
        <p:spPr>
          <a:xfrm>
            <a:off x="10251013" y="6015053"/>
            <a:ext cx="566736" cy="83344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976F1534-DB2B-BB83-ED0F-F14E51B16A3D}"/>
              </a:ext>
            </a:extLst>
          </p:cNvPr>
          <p:cNvSpPr/>
          <p:nvPr/>
        </p:nvSpPr>
        <p:spPr>
          <a:xfrm rot="10800000">
            <a:off x="9553077" y="6464381"/>
            <a:ext cx="1960366" cy="393619"/>
          </a:xfrm>
          <a:prstGeom prst="triangle">
            <a:avLst>
              <a:gd name="adj" fmla="val 78666"/>
            </a:avLst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60EC6E-8A7E-E02B-B52F-13195097BB66}"/>
              </a:ext>
            </a:extLst>
          </p:cNvPr>
          <p:cNvSpPr/>
          <p:nvPr/>
        </p:nvSpPr>
        <p:spPr>
          <a:xfrm>
            <a:off x="9591144" y="6565585"/>
            <a:ext cx="1775886" cy="29241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BA6E85D-A58F-E843-81FE-08756D2DDAE1}"/>
              </a:ext>
            </a:extLst>
          </p:cNvPr>
          <p:cNvSpPr/>
          <p:nvPr/>
        </p:nvSpPr>
        <p:spPr>
          <a:xfrm>
            <a:off x="10186457" y="6343633"/>
            <a:ext cx="1775886" cy="51365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F4A029-C17F-1E85-DB46-079FD893E036}"/>
              </a:ext>
            </a:extLst>
          </p:cNvPr>
          <p:cNvSpPr/>
          <p:nvPr/>
        </p:nvSpPr>
        <p:spPr>
          <a:xfrm>
            <a:off x="10929971" y="6434121"/>
            <a:ext cx="1262029" cy="423880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3B0E560-C386-22D6-1C87-3B308C7BE260}"/>
              </a:ext>
            </a:extLst>
          </p:cNvPr>
          <p:cNvSpPr/>
          <p:nvPr/>
        </p:nvSpPr>
        <p:spPr>
          <a:xfrm>
            <a:off x="10533259" y="4219575"/>
            <a:ext cx="180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22BAADE-DFF0-8B9D-1F9C-0264C7BE8088}"/>
              </a:ext>
            </a:extLst>
          </p:cNvPr>
          <p:cNvSpPr/>
          <p:nvPr/>
        </p:nvSpPr>
        <p:spPr>
          <a:xfrm rot="16200000">
            <a:off x="10530011" y="4251366"/>
            <a:ext cx="18000" cy="113715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AE2AC4-0051-7E63-4110-9C4BAE8AA162}"/>
              </a:ext>
            </a:extLst>
          </p:cNvPr>
          <p:cNvSpPr/>
          <p:nvPr/>
        </p:nvSpPr>
        <p:spPr>
          <a:xfrm>
            <a:off x="10809593" y="5762627"/>
            <a:ext cx="72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DC7BD9-EAC9-DC84-DD6D-B5736C8E0F92}"/>
              </a:ext>
            </a:extLst>
          </p:cNvPr>
          <p:cNvSpPr/>
          <p:nvPr/>
        </p:nvSpPr>
        <p:spPr>
          <a:xfrm>
            <a:off x="10262520" y="5764672"/>
            <a:ext cx="7200" cy="303146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9946359-CD30-DA57-4EC6-828D3D36182F}"/>
              </a:ext>
            </a:extLst>
          </p:cNvPr>
          <p:cNvSpPr/>
          <p:nvPr/>
        </p:nvSpPr>
        <p:spPr>
          <a:xfrm rot="16200000">
            <a:off x="5751000" y="980809"/>
            <a:ext cx="18000" cy="11520000"/>
          </a:xfrm>
          <a:prstGeom prst="rect">
            <a:avLst/>
          </a:prstGeom>
          <a:solidFill>
            <a:srgbClr val="006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B38B641-2222-BCC6-E1DE-BF56675B222D}"/>
              </a:ext>
            </a:extLst>
          </p:cNvPr>
          <p:cNvSpPr txBox="1"/>
          <p:nvPr/>
        </p:nvSpPr>
        <p:spPr>
          <a:xfrm>
            <a:off x="723216" y="760284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Consolas" panose="020B0609020204030204" pitchFamily="49" charset="0"/>
              </a:rPr>
              <a:t>Git-GitHub</a:t>
            </a:r>
            <a:r>
              <a:rPr kumimoji="1" lang="ja-JP" altLang="en-US" sz="6000" dirty="0">
                <a:latin typeface="Consolas" panose="020B0609020204030204" pitchFamily="49" charset="0"/>
              </a:rPr>
              <a:t>講習会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3BBCC4F-A4BD-7633-E1A8-9273D99BD957}"/>
              </a:ext>
            </a:extLst>
          </p:cNvPr>
          <p:cNvCxnSpPr>
            <a:cxnSpLocks/>
          </p:cNvCxnSpPr>
          <p:nvPr/>
        </p:nvCxnSpPr>
        <p:spPr>
          <a:xfrm>
            <a:off x="567029" y="174150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3C0F5B-AC2F-2AEB-EF77-FDE3AB93DE6C}"/>
              </a:ext>
            </a:extLst>
          </p:cNvPr>
          <p:cNvSpPr txBox="1"/>
          <p:nvPr/>
        </p:nvSpPr>
        <p:spPr>
          <a:xfrm>
            <a:off x="723216" y="23397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実習編へ→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B0FE0A-5A88-9EEA-AE84-064BE96E02BF}"/>
              </a:ext>
            </a:extLst>
          </p:cNvPr>
          <p:cNvSpPr txBox="1"/>
          <p:nvPr/>
        </p:nvSpPr>
        <p:spPr>
          <a:xfrm>
            <a:off x="1326878" y="3229869"/>
            <a:ext cx="954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実習資料：</a:t>
            </a:r>
            <a:r>
              <a:rPr lang="en-US" altLang="ja-JP" sz="2800" dirty="0"/>
              <a:t>https://github.com/chrom9103/PiPi_Git-intro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7502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DCC9E-2840-2287-E21B-EAC5A82A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1CAE437-1111-1A77-F88F-A216E5F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283"/>
          <a:stretch/>
        </p:blipFill>
        <p:spPr>
          <a:xfrm>
            <a:off x="567029" y="2144826"/>
            <a:ext cx="6591937" cy="3442177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71EF500-91D9-728F-9E81-6F41DE4B8A27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EE3EA7-B3BD-E8E9-D0F8-A0BD3C5E6DB9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E3858FA-43AA-7F69-2336-9D6B0C044218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3344AE-B013-1CEC-F2C1-A1DDDEA07388}"/>
              </a:ext>
            </a:extLst>
          </p:cNvPr>
          <p:cNvSpPr txBox="1"/>
          <p:nvPr/>
        </p:nvSpPr>
        <p:spPr>
          <a:xfrm>
            <a:off x="723216" y="15204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文章を書くとき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C5FE643-0B10-B43A-9D44-7C4FD9CA2225}"/>
              </a:ext>
            </a:extLst>
          </p:cNvPr>
          <p:cNvGrpSpPr/>
          <p:nvPr/>
        </p:nvGrpSpPr>
        <p:grpSpPr>
          <a:xfrm>
            <a:off x="1923802" y="2043279"/>
            <a:ext cx="8467108" cy="2604363"/>
            <a:chOff x="1923802" y="2494129"/>
            <a:chExt cx="8467108" cy="260436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8E3B799-7625-9D4D-0B45-15325AA48000}"/>
                </a:ext>
              </a:extLst>
            </p:cNvPr>
            <p:cNvSpPr/>
            <p:nvPr/>
          </p:nvSpPr>
          <p:spPr>
            <a:xfrm>
              <a:off x="5296890" y="3258296"/>
              <a:ext cx="5094020" cy="1840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1156C38-7DB9-79B9-34E4-A7F771DD9921}"/>
                </a:ext>
              </a:extLst>
            </p:cNvPr>
            <p:cNvSpPr txBox="1"/>
            <p:nvPr/>
          </p:nvSpPr>
          <p:spPr>
            <a:xfrm>
              <a:off x="5527750" y="3630927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元に戻したいときは？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B04063A-EB3B-A4E0-3D76-A26B02BA9505}"/>
                </a:ext>
              </a:extLst>
            </p:cNvPr>
            <p:cNvSpPr txBox="1"/>
            <p:nvPr/>
          </p:nvSpPr>
          <p:spPr>
            <a:xfrm>
              <a:off x="5836134" y="4239502"/>
              <a:ext cx="4044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-&gt; </a:t>
              </a:r>
              <a:r>
                <a:rPr kumimoji="1" lang="ja-JP" altLang="en-US" sz="2400" dirty="0"/>
                <a:t>戻るボタンを押せば</a:t>
              </a:r>
              <a:r>
                <a:rPr kumimoji="1" lang="en-US" altLang="ja-JP" sz="2400" dirty="0"/>
                <a:t>OK!!</a:t>
              </a:r>
              <a:endParaRPr kumimoji="1" lang="ja-JP" altLang="en-US" sz="24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D471BC56-913F-3E11-4802-2028DAC3B320}"/>
                </a:ext>
              </a:extLst>
            </p:cNvPr>
            <p:cNvSpPr/>
            <p:nvPr/>
          </p:nvSpPr>
          <p:spPr>
            <a:xfrm>
              <a:off x="1923802" y="2494129"/>
              <a:ext cx="427512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626F27B-9838-5D99-60A5-9C26E2D7D032}"/>
                </a:ext>
              </a:extLst>
            </p:cNvPr>
            <p:cNvCxnSpPr>
              <a:cxnSpLocks/>
              <a:stCxn id="29" idx="5"/>
              <a:endCxn id="26" idx="1"/>
            </p:cNvCxnSpPr>
            <p:nvPr/>
          </p:nvCxnSpPr>
          <p:spPr>
            <a:xfrm>
              <a:off x="2288706" y="2884374"/>
              <a:ext cx="3008184" cy="12940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42E2-7B8D-47BF-6DDB-8E141F9F1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C0E203-34B3-9016-AFCD-97E63971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769" r="1" b="-1"/>
          <a:stretch/>
        </p:blipFill>
        <p:spPr>
          <a:xfrm>
            <a:off x="567029" y="2144826"/>
            <a:ext cx="6591937" cy="3460269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192A8C-721C-10B2-8639-A41A349F624E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E53309-3447-4974-1115-28D2EAC0C0B3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AE09F4-C1E2-FB5D-CC3A-4E924D4DE470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8D8819-0A26-DA68-FAE5-6450E13E7D0E}"/>
              </a:ext>
            </a:extLst>
          </p:cNvPr>
          <p:cNvSpPr txBox="1"/>
          <p:nvPr/>
        </p:nvSpPr>
        <p:spPr>
          <a:xfrm>
            <a:off x="723216" y="152045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But</a:t>
            </a:r>
            <a:r>
              <a:rPr kumimoji="1" lang="ja-JP" altLang="en-US" sz="2400" dirty="0"/>
              <a:t>！！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506A25-0CB7-14DE-CE7E-6BC1999DE18B}"/>
              </a:ext>
            </a:extLst>
          </p:cNvPr>
          <p:cNvGrpSpPr/>
          <p:nvPr/>
        </p:nvGrpSpPr>
        <p:grpSpPr>
          <a:xfrm>
            <a:off x="1923802" y="2043279"/>
            <a:ext cx="8467108" cy="2604363"/>
            <a:chOff x="1923802" y="2494129"/>
            <a:chExt cx="8467108" cy="260436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57D0C41-6A5A-AA21-D16D-4420258AB1D4}"/>
                </a:ext>
              </a:extLst>
            </p:cNvPr>
            <p:cNvSpPr/>
            <p:nvPr/>
          </p:nvSpPr>
          <p:spPr>
            <a:xfrm>
              <a:off x="5296890" y="3258296"/>
              <a:ext cx="5094020" cy="1840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861A594-8531-A9D5-8D38-B1E134E407A3}"/>
                </a:ext>
              </a:extLst>
            </p:cNvPr>
            <p:cNvSpPr txBox="1"/>
            <p:nvPr/>
          </p:nvSpPr>
          <p:spPr>
            <a:xfrm>
              <a:off x="5527750" y="3630927"/>
              <a:ext cx="370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Word</a:t>
              </a:r>
              <a:r>
                <a:rPr kumimoji="1" lang="ja-JP" altLang="en-US" sz="2400" dirty="0"/>
                <a:t>を閉じて再度開くと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8926B64-2CBE-9B24-D372-D99B6E9E8DEF}"/>
                </a:ext>
              </a:extLst>
            </p:cNvPr>
            <p:cNvSpPr txBox="1"/>
            <p:nvPr/>
          </p:nvSpPr>
          <p:spPr>
            <a:xfrm>
              <a:off x="5836134" y="4239502"/>
              <a:ext cx="4221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-&gt; </a:t>
              </a:r>
              <a:r>
                <a:rPr kumimoji="1" lang="ja-JP" altLang="en-US" sz="2400" dirty="0"/>
                <a:t>変更履歴は保持されない</a:t>
              </a:r>
              <a:r>
                <a:rPr kumimoji="1" lang="en-US" altLang="ja-JP" sz="2400" dirty="0"/>
                <a:t>!!</a:t>
              </a:r>
              <a:endParaRPr kumimoji="1" lang="ja-JP" altLang="en-US" sz="24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501CA1C1-95D1-D4BC-1323-0438D1B7E86E}"/>
                </a:ext>
              </a:extLst>
            </p:cNvPr>
            <p:cNvSpPr/>
            <p:nvPr/>
          </p:nvSpPr>
          <p:spPr>
            <a:xfrm>
              <a:off x="1923802" y="2494129"/>
              <a:ext cx="427512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9C90D6B1-DA50-7CEC-5BD8-4E67249FF34B}"/>
                </a:ext>
              </a:extLst>
            </p:cNvPr>
            <p:cNvCxnSpPr>
              <a:cxnSpLocks/>
              <a:stCxn id="29" idx="5"/>
              <a:endCxn id="26" idx="1"/>
            </p:cNvCxnSpPr>
            <p:nvPr/>
          </p:nvCxnSpPr>
          <p:spPr>
            <a:xfrm>
              <a:off x="2288706" y="2884374"/>
              <a:ext cx="3008184" cy="12940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9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D95D-ACAD-9140-F8C2-BEEB619A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474AADC-E1B4-7D85-F090-981945316BC8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FEDFF85-78C9-8A54-B9A6-317E287E2BB6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3F801F3-A922-D6B9-4A25-8E2038657ABB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0D30BF-1F6F-1B4C-75B8-41ACE6C353C0}"/>
              </a:ext>
            </a:extLst>
          </p:cNvPr>
          <p:cNvSpPr txBox="1"/>
          <p:nvPr/>
        </p:nvSpPr>
        <p:spPr>
          <a:xfrm>
            <a:off x="723216" y="1520454"/>
            <a:ext cx="7879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「元に戻す」は一時的に編集ソフトを</a:t>
            </a:r>
            <a:r>
              <a:rPr lang="ja-JP" altLang="en-US" sz="2400" b="1" u="sng" dirty="0"/>
              <a:t>開いている時だけ</a:t>
            </a:r>
            <a:br>
              <a:rPr lang="en-US" altLang="ja-JP" sz="2400" b="1" u="sng" dirty="0"/>
            </a:br>
            <a:r>
              <a:rPr lang="ja-JP" altLang="en-US" sz="2400" dirty="0"/>
              <a:t>保存されている履歴を戻してくれる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＝変更履歴は</a:t>
            </a:r>
            <a:r>
              <a:rPr kumimoji="1" lang="ja-JP" altLang="en-US" sz="2400" b="1" u="sng" dirty="0"/>
              <a:t>永続化されない</a:t>
            </a:r>
          </a:p>
        </p:txBody>
      </p:sp>
    </p:spTree>
    <p:extLst>
      <p:ext uri="{BB962C8B-B14F-4D97-AF65-F5344CB8AC3E}">
        <p14:creationId xmlns:p14="http://schemas.microsoft.com/office/powerpoint/2010/main" val="356059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56C5-B755-E1FD-348F-579B46E9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1A92C6F-37B7-4C36-16D2-2FA7C1108F32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7D59B2-B205-8A1A-4F84-26B492003E7B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22BBDF8-F5EE-742C-70CC-C1D287744846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4FC3E6-E06A-96B1-5F6F-B586253BFB78}"/>
              </a:ext>
            </a:extLst>
          </p:cNvPr>
          <p:cNvSpPr txBox="1"/>
          <p:nvPr/>
        </p:nvSpPr>
        <p:spPr>
          <a:xfrm>
            <a:off x="2194201" y="2053854"/>
            <a:ext cx="754565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困る</a:t>
            </a:r>
            <a:endParaRPr kumimoji="1" lang="ja-JP" altLang="en-US" sz="287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76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0615-83ED-FDD4-0C4C-0D8E4FC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85D6D6F-089E-6736-C735-EB22C2B0D064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8267F46-B07C-FE66-6AFD-F7096853F129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B92D9B-C871-58D3-194E-49AB4CBBD788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60DBF4-A336-08EC-04C7-5567C0F44190}"/>
              </a:ext>
            </a:extLst>
          </p:cNvPr>
          <p:cNvSpPr txBox="1"/>
          <p:nvPr/>
        </p:nvSpPr>
        <p:spPr>
          <a:xfrm>
            <a:off x="723216" y="1520454"/>
            <a:ext cx="91101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何が困るのか</a:t>
            </a:r>
            <a:endParaRPr lang="en-US" altLang="ja-JP" sz="2800" b="1" dirty="0"/>
          </a:p>
          <a:p>
            <a:endParaRPr lang="en-US" altLang="ja-JP" sz="2400" dirty="0"/>
          </a:p>
          <a:p>
            <a:r>
              <a:rPr lang="ja-JP" altLang="en-US" sz="2400" dirty="0"/>
              <a:t>・アプリケーションに問題が起きたとき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・問題の発生前まで戻すことができない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・原因を特定することが難しい</a:t>
            </a:r>
            <a:endParaRPr lang="en-US" altLang="ja-JP" sz="2400" dirty="0"/>
          </a:p>
          <a:p>
            <a:r>
              <a:rPr lang="ja-JP" altLang="en-US" sz="2400" dirty="0"/>
              <a:t>・新機能のテストをしたいとき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・今動いているプログラムを保存したままテストしたい</a:t>
            </a:r>
            <a:endParaRPr lang="en-US" altLang="ja-JP" sz="2400" dirty="0"/>
          </a:p>
          <a:p>
            <a:r>
              <a:rPr lang="ja-JP" altLang="en-US" sz="2400" dirty="0"/>
              <a:t>・チーム開発をするとき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・誰が何を変更したのか分からず作業が混乱する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175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0C10-5A29-23DE-FE25-02B1E974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D221821-311A-BCF1-7441-DD1A8B495049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B56F926-35E1-5400-8F69-61F31CDBEA3D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E8E438E-C569-F1A3-115D-1915631D943D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A1E192-E5E4-8540-B0D2-F23813A5AFC2}"/>
              </a:ext>
            </a:extLst>
          </p:cNvPr>
          <p:cNvSpPr txBox="1"/>
          <p:nvPr/>
        </p:nvSpPr>
        <p:spPr>
          <a:xfrm>
            <a:off x="723216" y="1520454"/>
            <a:ext cx="94179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解決策：変更履歴が保存・復元できれば良い</a:t>
            </a:r>
            <a:endParaRPr lang="en-US" altLang="ja-JP" sz="2800" b="1" dirty="0"/>
          </a:p>
          <a:p>
            <a:endParaRPr lang="en-US" altLang="ja-JP" sz="2400" dirty="0"/>
          </a:p>
          <a:p>
            <a:r>
              <a:rPr lang="en-US" altLang="ja-JP" sz="2400" dirty="0"/>
              <a:t>A:</a:t>
            </a:r>
            <a:r>
              <a:rPr lang="ja-JP" altLang="en-US" sz="2400" dirty="0"/>
              <a:t>保存のタイミングで都度別名で保存する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・データのサイズが膨大になる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・ファイル名をきちんとしないと履歴を追うのが面倒になる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E243BB-26E5-2844-D675-14D717897B3F}"/>
              </a:ext>
            </a:extLst>
          </p:cNvPr>
          <p:cNvSpPr txBox="1"/>
          <p:nvPr/>
        </p:nvSpPr>
        <p:spPr>
          <a:xfrm>
            <a:off x="1002616" y="36238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e.g.</a:t>
            </a:r>
            <a:endParaRPr lang="en-US" altLang="ja-JP" sz="1600" dirty="0"/>
          </a:p>
        </p:txBody>
      </p:sp>
      <p:pic>
        <p:nvPicPr>
          <p:cNvPr id="10" name="図 9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38DEDEE-3581-28D0-A398-7DF45B33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2" y="3618923"/>
            <a:ext cx="396295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930D-A696-8B47-34E5-CA03CF97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3981587-80D2-87D0-E598-7FD194C87DA7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17FB6C8-5BA4-8A97-14BB-FE22907ADADA}"/>
              </a:ext>
            </a:extLst>
          </p:cNvPr>
          <p:cNvSpPr txBox="1"/>
          <p:nvPr/>
        </p:nvSpPr>
        <p:spPr>
          <a:xfrm>
            <a:off x="723216" y="19513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Why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BF47A05-515B-B976-6354-6506CE003854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B366E3-D70A-51BA-E6B9-ADFDFDC5632F}"/>
              </a:ext>
            </a:extLst>
          </p:cNvPr>
          <p:cNvSpPr txBox="1"/>
          <p:nvPr/>
        </p:nvSpPr>
        <p:spPr>
          <a:xfrm>
            <a:off x="723216" y="1520454"/>
            <a:ext cx="1033007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解決策：変更履歴が保存・復元できれば良い</a:t>
            </a:r>
            <a:endParaRPr lang="en-US" altLang="ja-JP" sz="2800" b="1" dirty="0"/>
          </a:p>
          <a:p>
            <a:endParaRPr lang="en-US" altLang="ja-JP" sz="2400" dirty="0"/>
          </a:p>
          <a:p>
            <a:r>
              <a:rPr lang="en-US" altLang="ja-JP" sz="2400" dirty="0"/>
              <a:t>B:</a:t>
            </a:r>
            <a:r>
              <a:rPr lang="ja-JP" altLang="en-US" sz="2400" dirty="0"/>
              <a:t>同じファイルに「バージョン」をつけて任意の時点での状態を保存する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・バージョン＝「どの時点のものか」を表す管理番号</a:t>
            </a:r>
            <a:endParaRPr lang="en-US" altLang="ja-JP" sz="2400" dirty="0"/>
          </a:p>
          <a:p>
            <a:r>
              <a:rPr lang="en-US" altLang="ja-JP" sz="2400" dirty="0"/>
              <a:t>		</a:t>
            </a:r>
            <a:r>
              <a:rPr lang="ja-JP" altLang="en-US" sz="2400" dirty="0"/>
              <a:t>・バージョンを指定すればその時の状態にいつでも戻せる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・これが</a:t>
            </a:r>
            <a:r>
              <a:rPr lang="ja-JP" altLang="en-US" sz="2400" b="1" dirty="0"/>
              <a:t>バージョン管理</a:t>
            </a:r>
            <a:r>
              <a:rPr lang="ja-JP" altLang="en-US" sz="2400" dirty="0"/>
              <a:t>である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775859-60FC-FEFD-DE10-352F78CE5A20}"/>
              </a:ext>
            </a:extLst>
          </p:cNvPr>
          <p:cNvSpPr txBox="1"/>
          <p:nvPr/>
        </p:nvSpPr>
        <p:spPr>
          <a:xfrm>
            <a:off x="567029" y="5750138"/>
            <a:ext cx="11222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バージョン管理：ファイルやコードの変更履歴を記録する仕組み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過去の状態に戻したり、変更の差分を確認したりできる</a:t>
            </a:r>
          </a:p>
        </p:txBody>
      </p:sp>
    </p:spTree>
    <p:extLst>
      <p:ext uri="{BB962C8B-B14F-4D97-AF65-F5344CB8AC3E}">
        <p14:creationId xmlns:p14="http://schemas.microsoft.com/office/powerpoint/2010/main" val="137887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CA66-6ED1-16E5-C901-0E61FC83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73FD9F-4248-6795-F951-4C3540736A79}"/>
              </a:ext>
            </a:extLst>
          </p:cNvPr>
          <p:cNvSpPr/>
          <p:nvPr/>
        </p:nvSpPr>
        <p:spPr>
          <a:xfrm rot="16200000">
            <a:off x="6093000" y="638809"/>
            <a:ext cx="18000" cy="122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292C74-D595-D045-0FB1-6F11269A0615}"/>
              </a:ext>
            </a:extLst>
          </p:cNvPr>
          <p:cNvSpPr txBox="1"/>
          <p:nvPr/>
        </p:nvSpPr>
        <p:spPr>
          <a:xfrm>
            <a:off x="723216" y="195134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メイリオ" panose="020B0604030504040204" pitchFamily="50" charset="-128"/>
              </a:rPr>
              <a:t>What is Git?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2C17BB6-46E2-97BB-2531-D66342BDE05C}"/>
              </a:ext>
            </a:extLst>
          </p:cNvPr>
          <p:cNvCxnSpPr>
            <a:cxnSpLocks/>
          </p:cNvCxnSpPr>
          <p:nvPr/>
        </p:nvCxnSpPr>
        <p:spPr>
          <a:xfrm>
            <a:off x="567029" y="1176356"/>
            <a:ext cx="1080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32FCB0-A2AE-69D4-8FA9-AEB16B17D1C0}"/>
              </a:ext>
            </a:extLst>
          </p:cNvPr>
          <p:cNvSpPr txBox="1"/>
          <p:nvPr/>
        </p:nvSpPr>
        <p:spPr>
          <a:xfrm>
            <a:off x="723216" y="1520454"/>
            <a:ext cx="6853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Git</a:t>
            </a:r>
            <a:r>
              <a:rPr lang="ja-JP" altLang="en-US" sz="2800" b="1" dirty="0"/>
              <a:t>とは</a:t>
            </a:r>
            <a:r>
              <a:rPr lang="en-US" altLang="ja-JP" sz="2800" b="1" dirty="0"/>
              <a:t>…</a:t>
            </a:r>
          </a:p>
          <a:p>
            <a:endParaRPr lang="en-US" altLang="ja-JP" sz="2800" b="1" dirty="0"/>
          </a:p>
          <a:p>
            <a:r>
              <a:rPr lang="ja-JP" altLang="en-US" sz="2800" dirty="0"/>
              <a:t>・公式</a:t>
            </a:r>
            <a:r>
              <a:rPr lang="en-US" altLang="ja-JP" sz="2800" dirty="0"/>
              <a:t>:</a:t>
            </a:r>
            <a:r>
              <a:rPr lang="en-US" altLang="ja-JP" sz="2800" dirty="0">
                <a:hlinkClick r:id="rId3"/>
              </a:rPr>
              <a:t>https://git-scm.com</a:t>
            </a:r>
            <a:br>
              <a:rPr lang="en-US" altLang="ja-JP" sz="2800" dirty="0"/>
            </a:br>
            <a:r>
              <a:rPr lang="ja-JP" altLang="en-US" sz="2800" dirty="0"/>
              <a:t>・バージョン管理システムの</a:t>
            </a:r>
            <a:r>
              <a:rPr lang="en-US" altLang="ja-JP" sz="2800" dirty="0"/>
              <a:t>1</a:t>
            </a:r>
            <a:r>
              <a:rPr lang="ja-JP" altLang="en-US" sz="2800" dirty="0"/>
              <a:t>つ</a:t>
            </a:r>
            <a:endParaRPr lang="en-US" altLang="ja-JP" sz="2800" dirty="0"/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・現在世界でもっとも使われている</a:t>
            </a:r>
            <a:endParaRPr lang="en-US" altLang="ja-JP" sz="2800" dirty="0"/>
          </a:p>
          <a:p>
            <a:r>
              <a:rPr lang="ja-JP" altLang="en-US" sz="2800" dirty="0"/>
              <a:t>・ファイルの変更の履歴を保存・管理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7D9763-D031-DC82-676C-A6ABE0BEF81C}"/>
              </a:ext>
            </a:extLst>
          </p:cNvPr>
          <p:cNvSpPr txBox="1"/>
          <p:nvPr/>
        </p:nvSpPr>
        <p:spPr>
          <a:xfrm>
            <a:off x="457563" y="4999838"/>
            <a:ext cx="110149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ファイルの変更が管理しやすくなる魔法の道具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1F3CD9-80FE-A181-E20C-A46F6CD48B3D}"/>
              </a:ext>
            </a:extLst>
          </p:cNvPr>
          <p:cNvGrpSpPr/>
          <p:nvPr/>
        </p:nvGrpSpPr>
        <p:grpSpPr>
          <a:xfrm>
            <a:off x="944379" y="2602985"/>
            <a:ext cx="6552000" cy="1276663"/>
            <a:chOff x="944379" y="2602985"/>
            <a:chExt cx="6552000" cy="127666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12DB1F5-CDFD-DDF6-0832-A3EC58F82726}"/>
                </a:ext>
              </a:extLst>
            </p:cNvPr>
            <p:cNvCxnSpPr>
              <a:cxnSpLocks/>
            </p:cNvCxnSpPr>
            <p:nvPr/>
          </p:nvCxnSpPr>
          <p:spPr>
            <a:xfrm>
              <a:off x="944381" y="2602985"/>
              <a:ext cx="44640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664EC3C-CA4F-CA62-5F35-A59AE5EA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44380" y="3025208"/>
              <a:ext cx="51480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5CED8DA-E487-35F4-C4F8-B859149C55BD}"/>
                </a:ext>
              </a:extLst>
            </p:cNvPr>
            <p:cNvCxnSpPr>
              <a:cxnSpLocks/>
            </p:cNvCxnSpPr>
            <p:nvPr/>
          </p:nvCxnSpPr>
          <p:spPr>
            <a:xfrm>
              <a:off x="944379" y="3471165"/>
              <a:ext cx="65520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87CBD98-8567-EB95-FBF1-12B6FEBCE8DC}"/>
                </a:ext>
              </a:extLst>
            </p:cNvPr>
            <p:cNvCxnSpPr>
              <a:cxnSpLocks/>
            </p:cNvCxnSpPr>
            <p:nvPr/>
          </p:nvCxnSpPr>
          <p:spPr>
            <a:xfrm>
              <a:off x="944379" y="3879648"/>
              <a:ext cx="59760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6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516</Words>
  <Application>Microsoft Office PowerPoint</Application>
  <PresentationFormat>ワイド画面</PresentationFormat>
  <Paragraphs>74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英司 小出</dc:creator>
  <cp:lastModifiedBy>英司 小出</cp:lastModifiedBy>
  <cp:revision>4</cp:revision>
  <dcterms:created xsi:type="dcterms:W3CDTF">2025-01-30T15:13:45Z</dcterms:created>
  <dcterms:modified xsi:type="dcterms:W3CDTF">2025-02-22T17:45:10Z</dcterms:modified>
</cp:coreProperties>
</file>