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56"/>
    <p:restoredTop sz="91751"/>
  </p:normalViewPr>
  <p:slideViewPr>
    <p:cSldViewPr snapToGrid="0" snapToObjects="1">
      <p:cViewPr>
        <p:scale>
          <a:sx n="128" d="100"/>
          <a:sy n="128" d="100"/>
        </p:scale>
        <p:origin x="18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61571-661B-2842-BF28-11644DBB558A}" type="datetimeFigureOut">
              <a:t>10/19/21</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4294C-A7B0-CC4D-A7E7-334A04858227}" type="slidenum">
              <a:t>‹#›</a:t>
            </a:fld>
            <a:endParaRPr lang="en-US"/>
          </a:p>
        </p:txBody>
      </p:sp>
    </p:spTree>
    <p:extLst>
      <p:ext uri="{BB962C8B-B14F-4D97-AF65-F5344CB8AC3E}">
        <p14:creationId xmlns:p14="http://schemas.microsoft.com/office/powerpoint/2010/main" val="99011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D4294C-A7B0-CC4D-A7E7-334A04858227}" type="slidenum">
              <a:t>7</a:t>
            </a:fld>
            <a:endParaRPr lang="en-US"/>
          </a:p>
        </p:txBody>
      </p:sp>
    </p:spTree>
    <p:extLst>
      <p:ext uri="{BB962C8B-B14F-4D97-AF65-F5344CB8AC3E}">
        <p14:creationId xmlns:p14="http://schemas.microsoft.com/office/powerpoint/2010/main" val="39356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dirty="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C84332F0-0E1D-074F-A163-55018D2B1C33}" type="datetimeFigureOut">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403036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C84332F0-0E1D-074F-A163-55018D2B1C33}" type="datetimeFigureOut">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109585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C84332F0-0E1D-074F-A163-55018D2B1C33}" type="datetimeFigureOut">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153624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C84332F0-0E1D-074F-A163-55018D2B1C33}" type="datetimeFigureOut">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89488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dirty="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C84332F0-0E1D-074F-A163-55018D2B1C33}" type="datetimeFigureOut">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279706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C84332F0-0E1D-074F-A163-55018D2B1C33}" type="datetimeFigureOut">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308386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C84332F0-0E1D-074F-A163-55018D2B1C33}" type="datetimeFigureOut">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18766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C84332F0-0E1D-074F-A163-55018D2B1C33}" type="datetimeFigureOut">
              <a:t>10/18/21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237113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332F0-0E1D-074F-A163-55018D2B1C33}" type="datetimeFigureOut">
              <a:t>10/18/21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221888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dirty="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dirty="0"/>
              <a:t>Click to edit Master text styles</a:t>
            </a:r>
          </a:p>
        </p:txBody>
      </p:sp>
      <p:sp>
        <p:nvSpPr>
          <p:cNvPr id="5" name="Date Placeholder 4"/>
          <p:cNvSpPr>
            <a:spLocks noGrp="1"/>
          </p:cNvSpPr>
          <p:nvPr>
            <p:ph type="dt" sz="half" idx="10"/>
          </p:nvPr>
        </p:nvSpPr>
        <p:spPr/>
        <p:txBody>
          <a:bodyPr/>
          <a:lstStyle/>
          <a:p>
            <a:fld id="{C84332F0-0E1D-074F-A163-55018D2B1C33}" type="datetimeFigureOut">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176150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dirty="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dirty="0"/>
              <a:t>Click to edit Master text styles</a:t>
            </a:r>
          </a:p>
        </p:txBody>
      </p:sp>
      <p:sp>
        <p:nvSpPr>
          <p:cNvPr id="5" name="Date Placeholder 4"/>
          <p:cNvSpPr>
            <a:spLocks noGrp="1"/>
          </p:cNvSpPr>
          <p:nvPr>
            <p:ph type="dt" sz="half" idx="10"/>
          </p:nvPr>
        </p:nvSpPr>
        <p:spPr/>
        <p:txBody>
          <a:bodyPr/>
          <a:lstStyle/>
          <a:p>
            <a:fld id="{C84332F0-0E1D-074F-A163-55018D2B1C33}" type="datetimeFigureOut">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664FA-6F30-BD41-9E55-8813231CD390}" type="slidenum">
              <a:t>‹#›</a:t>
            </a:fld>
            <a:endParaRPr lang="en-US"/>
          </a:p>
        </p:txBody>
      </p:sp>
    </p:spTree>
    <p:extLst>
      <p:ext uri="{BB962C8B-B14F-4D97-AF65-F5344CB8AC3E}">
        <p14:creationId xmlns:p14="http://schemas.microsoft.com/office/powerpoint/2010/main" val="6895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84332F0-0E1D-074F-A163-55018D2B1C33}" type="datetimeFigureOut">
              <a:t>10/18/21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C0664FA-6F30-BD41-9E55-8813231CD390}" type="slidenum">
              <a:t>‹#›</a:t>
            </a:fld>
            <a:endParaRPr lang="en-US"/>
          </a:p>
        </p:txBody>
      </p:sp>
    </p:spTree>
    <p:extLst>
      <p:ext uri="{BB962C8B-B14F-4D97-AF65-F5344CB8AC3E}">
        <p14:creationId xmlns:p14="http://schemas.microsoft.com/office/powerpoint/2010/main" val="865031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rivative.ca/UserGuide/C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C526-31F5-5446-9209-DD7F4A5F1ED7}"/>
              </a:ext>
            </a:extLst>
          </p:cNvPr>
          <p:cNvSpPr>
            <a:spLocks noGrp="1"/>
          </p:cNvSpPr>
          <p:nvPr>
            <p:ph type="ctrTitle"/>
          </p:nvPr>
        </p:nvSpPr>
        <p:spPr>
          <a:xfrm>
            <a:off x="514350" y="3737113"/>
            <a:ext cx="5829300" cy="2088208"/>
          </a:xfrm>
        </p:spPr>
        <p:txBody>
          <a:bodyPr/>
          <a:lstStyle/>
          <a:p>
            <a:r>
              <a:rPr lang="en-US"/>
              <a:t>Channel Operators (CHOPs)</a:t>
            </a:r>
            <a:br>
              <a:rPr lang="en-US"/>
            </a:br>
            <a:r>
              <a:rPr lang="en-US"/>
              <a:t>in TouchDesigner</a:t>
            </a:r>
          </a:p>
        </p:txBody>
      </p:sp>
      <p:sp>
        <p:nvSpPr>
          <p:cNvPr id="3" name="Subtitle 2">
            <a:extLst>
              <a:ext uri="{FF2B5EF4-FFF2-40B4-BE49-F238E27FC236}">
                <a16:creationId xmlns:a16="http://schemas.microsoft.com/office/drawing/2014/main" id="{1E72BE0C-A9D6-3F43-8ABF-33CD196D5FAA}"/>
              </a:ext>
            </a:extLst>
          </p:cNvPr>
          <p:cNvSpPr>
            <a:spLocks noGrp="1"/>
          </p:cNvSpPr>
          <p:nvPr>
            <p:ph type="subTitle" idx="1"/>
          </p:nvPr>
        </p:nvSpPr>
        <p:spPr>
          <a:xfrm>
            <a:off x="857250" y="7680300"/>
            <a:ext cx="5143500" cy="604509"/>
          </a:xfrm>
        </p:spPr>
        <p:txBody>
          <a:bodyPr>
            <a:normAutofit fontScale="92500" lnSpcReduction="20000"/>
          </a:bodyPr>
          <a:lstStyle/>
          <a:p>
            <a:r>
              <a:rPr lang="en-US"/>
              <a:t>David Meredith</a:t>
            </a:r>
          </a:p>
          <a:p>
            <a:r>
              <a:rPr lang="en-US"/>
              <a:t>dave@create.aau.dk</a:t>
            </a:r>
          </a:p>
        </p:txBody>
      </p:sp>
      <p:pic>
        <p:nvPicPr>
          <p:cNvPr id="4" name="Picture 3">
            <a:extLst>
              <a:ext uri="{FF2B5EF4-FFF2-40B4-BE49-F238E27FC236}">
                <a16:creationId xmlns:a16="http://schemas.microsoft.com/office/drawing/2014/main" id="{21AD6F97-93DC-7F46-B4D2-D9EFC273A352}"/>
              </a:ext>
            </a:extLst>
          </p:cNvPr>
          <p:cNvPicPr>
            <a:picLocks noChangeAspect="1"/>
          </p:cNvPicPr>
          <p:nvPr/>
        </p:nvPicPr>
        <p:blipFill>
          <a:blip r:embed="rId2"/>
          <a:stretch>
            <a:fillRect/>
          </a:stretch>
        </p:blipFill>
        <p:spPr>
          <a:xfrm>
            <a:off x="514350" y="533458"/>
            <a:ext cx="5819653" cy="2697352"/>
          </a:xfrm>
          <a:prstGeom prst="rect">
            <a:avLst/>
          </a:prstGeom>
        </p:spPr>
      </p:pic>
    </p:spTree>
    <p:extLst>
      <p:ext uri="{BB962C8B-B14F-4D97-AF65-F5344CB8AC3E}">
        <p14:creationId xmlns:p14="http://schemas.microsoft.com/office/powerpoint/2010/main" val="29817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3E73-751C-BA40-BF5D-F822FE15AA57}"/>
              </a:ext>
            </a:extLst>
          </p:cNvPr>
          <p:cNvSpPr>
            <a:spLocks noGrp="1"/>
          </p:cNvSpPr>
          <p:nvPr>
            <p:ph type="title"/>
          </p:nvPr>
        </p:nvSpPr>
        <p:spPr>
          <a:xfrm>
            <a:off x="471488" y="527405"/>
            <a:ext cx="5915025" cy="724925"/>
          </a:xfrm>
        </p:spPr>
        <p:txBody>
          <a:bodyPr>
            <a:normAutofit fontScale="90000"/>
          </a:bodyPr>
          <a:lstStyle/>
          <a:p>
            <a:r>
              <a:rPr lang="en-US"/>
              <a:t>Constant CHOP</a:t>
            </a:r>
            <a:br>
              <a:rPr lang="en-US"/>
            </a:br>
            <a:r>
              <a:rPr lang="en-US" sz="1800"/>
              <a:t>https://derivative.ca/UserGuide/Constant_CHOP</a:t>
            </a:r>
            <a:endParaRPr lang="en-US"/>
          </a:p>
        </p:txBody>
      </p:sp>
      <p:sp>
        <p:nvSpPr>
          <p:cNvPr id="3" name="Content Placeholder 2">
            <a:extLst>
              <a:ext uri="{FF2B5EF4-FFF2-40B4-BE49-F238E27FC236}">
                <a16:creationId xmlns:a16="http://schemas.microsoft.com/office/drawing/2014/main" id="{C26F995C-CD4E-6A4C-89FA-961281CDBFE1}"/>
              </a:ext>
            </a:extLst>
          </p:cNvPr>
          <p:cNvSpPr>
            <a:spLocks noGrp="1"/>
          </p:cNvSpPr>
          <p:nvPr>
            <p:ph idx="1"/>
          </p:nvPr>
        </p:nvSpPr>
        <p:spPr>
          <a:xfrm>
            <a:off x="471488" y="4005470"/>
            <a:ext cx="5915025" cy="4916810"/>
          </a:xfrm>
        </p:spPr>
        <p:txBody>
          <a:bodyPr>
            <a:normAutofit fontScale="92500" lnSpcReduction="20000"/>
          </a:bodyPr>
          <a:lstStyle/>
          <a:p>
            <a:r>
              <a:rPr lang="en-US"/>
              <a:t>Constant CHOP creates new constant- value channels</a:t>
            </a:r>
          </a:p>
          <a:p>
            <a:r>
              <a:rPr lang="en-US"/>
              <a:t>Each channel can be named and assigned a different value on the Constant parameter page</a:t>
            </a:r>
          </a:p>
          <a:p>
            <a:r>
              <a:rPr lang="en-US"/>
              <a:t>Interval is 1 sample long with one sample at index 0, corresponding to frame 1</a:t>
            </a:r>
          </a:p>
          <a:p>
            <a:pPr lvl="1"/>
            <a:r>
              <a:rPr lang="en-US"/>
              <a:t>You can change this on the Channel page, where you can choose for the CHOP not to be a single sample, adjust sample rate etc.</a:t>
            </a:r>
          </a:p>
          <a:p>
            <a:r>
              <a:rPr lang="en-US"/>
              <a:t>Usually used without input, but channel names and values can be set by pressing the Snapshot Input button on the Snap page (see above left for example)</a:t>
            </a:r>
          </a:p>
          <a:p>
            <a:r>
              <a:rPr lang="en-US"/>
              <a:t>Constant page</a:t>
            </a:r>
          </a:p>
          <a:p>
            <a:pPr lvl="1"/>
            <a:r>
              <a:rPr lang="en-US"/>
              <a:t>Create/delete channels with the +/- button or by writing expressions in the Name box, e.g.,</a:t>
            </a:r>
          </a:p>
          <a:p>
            <a:pPr lvl="2"/>
            <a:r>
              <a:rPr lang="en-GB"/>
              <a:t>geo[1-5:2]:s[xyz]</a:t>
            </a:r>
          </a:p>
          <a:p>
            <a:r>
              <a:rPr lang="en-GB"/>
              <a:t>Snap page</a:t>
            </a:r>
          </a:p>
          <a:p>
            <a:pPr lvl="1"/>
            <a:r>
              <a:rPr lang="en-GB"/>
              <a:t>If second input is &gt; 0, then press Snap button, then sends first input to output</a:t>
            </a:r>
          </a:p>
          <a:p>
            <a:pPr lvl="2"/>
            <a:r>
              <a:rPr lang="en-GB"/>
              <a:t>Try with Mouse In CHOP attached to first input and constant CHOP with value greater than 0 attached to second input</a:t>
            </a:r>
            <a:endParaRPr lang="en-US"/>
          </a:p>
        </p:txBody>
      </p:sp>
      <p:pic>
        <p:nvPicPr>
          <p:cNvPr id="4" name="Picture 3">
            <a:extLst>
              <a:ext uri="{FF2B5EF4-FFF2-40B4-BE49-F238E27FC236}">
                <a16:creationId xmlns:a16="http://schemas.microsoft.com/office/drawing/2014/main" id="{E2F09ED3-02BE-924B-955B-9C38C9399632}"/>
              </a:ext>
            </a:extLst>
          </p:cNvPr>
          <p:cNvPicPr>
            <a:picLocks noChangeAspect="1"/>
          </p:cNvPicPr>
          <p:nvPr/>
        </p:nvPicPr>
        <p:blipFill>
          <a:blip r:embed="rId2"/>
          <a:stretch>
            <a:fillRect/>
          </a:stretch>
        </p:blipFill>
        <p:spPr>
          <a:xfrm>
            <a:off x="240898" y="1461051"/>
            <a:ext cx="3066843" cy="2419061"/>
          </a:xfrm>
          <a:prstGeom prst="rect">
            <a:avLst/>
          </a:prstGeom>
        </p:spPr>
      </p:pic>
      <p:pic>
        <p:nvPicPr>
          <p:cNvPr id="5" name="Picture 4">
            <a:extLst>
              <a:ext uri="{FF2B5EF4-FFF2-40B4-BE49-F238E27FC236}">
                <a16:creationId xmlns:a16="http://schemas.microsoft.com/office/drawing/2014/main" id="{3BDDCEDF-2CB0-DF41-851A-37C40DDC3987}"/>
              </a:ext>
            </a:extLst>
          </p:cNvPr>
          <p:cNvPicPr>
            <a:picLocks noChangeAspect="1"/>
          </p:cNvPicPr>
          <p:nvPr/>
        </p:nvPicPr>
        <p:blipFill>
          <a:blip r:embed="rId3"/>
          <a:stretch>
            <a:fillRect/>
          </a:stretch>
        </p:blipFill>
        <p:spPr>
          <a:xfrm>
            <a:off x="3429000" y="1461051"/>
            <a:ext cx="3297432" cy="2419061"/>
          </a:xfrm>
          <a:prstGeom prst="rect">
            <a:avLst/>
          </a:prstGeom>
        </p:spPr>
      </p:pic>
    </p:spTree>
    <p:extLst>
      <p:ext uri="{BB962C8B-B14F-4D97-AF65-F5344CB8AC3E}">
        <p14:creationId xmlns:p14="http://schemas.microsoft.com/office/powerpoint/2010/main" val="383540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65B6-72B7-E246-AC97-324E902FC875}"/>
              </a:ext>
            </a:extLst>
          </p:cNvPr>
          <p:cNvSpPr>
            <a:spLocks noGrp="1"/>
          </p:cNvSpPr>
          <p:nvPr>
            <p:ph type="title"/>
          </p:nvPr>
        </p:nvSpPr>
        <p:spPr>
          <a:xfrm>
            <a:off x="471488" y="527405"/>
            <a:ext cx="5915025" cy="685169"/>
          </a:xfrm>
        </p:spPr>
        <p:txBody>
          <a:bodyPr>
            <a:normAutofit fontScale="90000"/>
          </a:bodyPr>
          <a:lstStyle/>
          <a:p>
            <a:r>
              <a:rPr lang="en-US"/>
              <a:t>LFO CHOP</a:t>
            </a:r>
            <a:br>
              <a:rPr lang="en-US"/>
            </a:br>
            <a:r>
              <a:rPr lang="en-US" sz="2000"/>
              <a:t>https://derivative.ca/UserGuide/LFO_CHOP</a:t>
            </a:r>
            <a:endParaRPr lang="en-US"/>
          </a:p>
        </p:txBody>
      </p:sp>
      <p:sp>
        <p:nvSpPr>
          <p:cNvPr id="3" name="Content Placeholder 2">
            <a:extLst>
              <a:ext uri="{FF2B5EF4-FFF2-40B4-BE49-F238E27FC236}">
                <a16:creationId xmlns:a16="http://schemas.microsoft.com/office/drawing/2014/main" id="{65903CAC-8688-9147-9EEC-4ECAFBAF8A09}"/>
              </a:ext>
            </a:extLst>
          </p:cNvPr>
          <p:cNvSpPr>
            <a:spLocks noGrp="1"/>
          </p:cNvSpPr>
          <p:nvPr>
            <p:ph idx="1"/>
          </p:nvPr>
        </p:nvSpPr>
        <p:spPr>
          <a:xfrm>
            <a:off x="471487" y="5148468"/>
            <a:ext cx="5915025" cy="4433669"/>
          </a:xfrm>
        </p:spPr>
        <p:txBody>
          <a:bodyPr>
            <a:normAutofit fontScale="85000" lnSpcReduction="20000"/>
          </a:bodyPr>
          <a:lstStyle/>
          <a:p>
            <a:r>
              <a:rPr lang="en-US"/>
              <a:t>LFO CHOP generates waves in real time by either</a:t>
            </a:r>
          </a:p>
          <a:p>
            <a:pPr lvl="1"/>
            <a:r>
              <a:rPr lang="en-US"/>
              <a:t>synthesizing common waveforms like sine or pulse</a:t>
            </a:r>
          </a:p>
          <a:p>
            <a:pPr lvl="1"/>
            <a:r>
              <a:rPr lang="en-US"/>
              <a:t>or repeating a prepared incoming curve</a:t>
            </a:r>
          </a:p>
          <a:p>
            <a:r>
              <a:rPr lang="en-US"/>
              <a:t>Steps through the waveform at a rate that depends on Frequency parameter and Octave Control input</a:t>
            </a:r>
          </a:p>
          <a:p>
            <a:pPr lvl="1"/>
            <a:r>
              <a:rPr lang="en-US"/>
              <a:t>Watch behaviour by attaching a Trail CHOP to its output and changing the Frequency parameter</a:t>
            </a:r>
          </a:p>
          <a:p>
            <a:r>
              <a:rPr lang="en-US"/>
              <a:t>Can take three inputs</a:t>
            </a:r>
          </a:p>
          <a:p>
            <a:pPr lvl="1"/>
            <a:r>
              <a:rPr lang="en-US" b="1"/>
              <a:t>Octave Control</a:t>
            </a:r>
            <a:r>
              <a:rPr lang="en-US"/>
              <a:t>: controls how much the frequency is multiplied – 0 -&gt; no change; 1 -&gt; x 2 (increase octave by 1), -1 -&gt; /2 (decrease octave by 1)</a:t>
            </a:r>
          </a:p>
          <a:p>
            <a:pPr lvl="1"/>
            <a:r>
              <a:rPr lang="en-US" b="1"/>
              <a:t>Reset</a:t>
            </a:r>
            <a:r>
              <a:rPr lang="en-US"/>
              <a:t>: 2</a:t>
            </a:r>
            <a:r>
              <a:rPr lang="en-US" baseline="30000"/>
              <a:t>nd</a:t>
            </a:r>
            <a:r>
              <a:rPr lang="en-US"/>
              <a:t> input causes oscillator to restart when input value is greater than 0</a:t>
            </a:r>
          </a:p>
          <a:p>
            <a:pPr lvl="1"/>
            <a:r>
              <a:rPr lang="en-US" b="1"/>
              <a:t>Source wave</a:t>
            </a:r>
            <a:r>
              <a:rPr lang="en-US"/>
              <a:t>: can use this input to replace the waveform defined in Type parameter</a:t>
            </a:r>
          </a:p>
          <a:p>
            <a:r>
              <a:rPr lang="en-US"/>
              <a:t>LFO can serve as a general repeater and time-scaler</a:t>
            </a:r>
          </a:p>
          <a:p>
            <a:pPr lvl="1"/>
            <a:r>
              <a:rPr lang="en-US"/>
              <a:t>Change the frequency to alter the time-scaling</a:t>
            </a:r>
          </a:p>
          <a:p>
            <a:r>
              <a:rPr lang="en-US"/>
              <a:t>This is a time-sliced CHOP, meaning that it speeds up and slows down as the frequency is changed (cf. Wave CHOP)</a:t>
            </a:r>
          </a:p>
          <a:p>
            <a:r>
              <a:rPr lang="en-US"/>
              <a:t>LFO CHOP is designed for non-audio frequencies</a:t>
            </a:r>
          </a:p>
        </p:txBody>
      </p:sp>
      <p:pic>
        <p:nvPicPr>
          <p:cNvPr id="4" name="Picture 3">
            <a:extLst>
              <a:ext uri="{FF2B5EF4-FFF2-40B4-BE49-F238E27FC236}">
                <a16:creationId xmlns:a16="http://schemas.microsoft.com/office/drawing/2014/main" id="{9A46D719-ACF3-5340-A048-F72C44B17920}"/>
              </a:ext>
            </a:extLst>
          </p:cNvPr>
          <p:cNvPicPr>
            <a:picLocks noChangeAspect="1"/>
          </p:cNvPicPr>
          <p:nvPr/>
        </p:nvPicPr>
        <p:blipFill>
          <a:blip r:embed="rId2"/>
          <a:stretch>
            <a:fillRect/>
          </a:stretch>
        </p:blipFill>
        <p:spPr>
          <a:xfrm>
            <a:off x="971575" y="1360309"/>
            <a:ext cx="4914848" cy="3397223"/>
          </a:xfrm>
          <a:prstGeom prst="rect">
            <a:avLst/>
          </a:prstGeom>
        </p:spPr>
      </p:pic>
    </p:spTree>
    <p:extLst>
      <p:ext uri="{BB962C8B-B14F-4D97-AF65-F5344CB8AC3E}">
        <p14:creationId xmlns:p14="http://schemas.microsoft.com/office/powerpoint/2010/main" val="428684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7CA6-309F-8044-802E-5FAFDA2CA9FC}"/>
              </a:ext>
            </a:extLst>
          </p:cNvPr>
          <p:cNvSpPr>
            <a:spLocks noGrp="1"/>
          </p:cNvSpPr>
          <p:nvPr>
            <p:ph type="title"/>
          </p:nvPr>
        </p:nvSpPr>
        <p:spPr/>
        <p:txBody>
          <a:bodyPr/>
          <a:lstStyle/>
          <a:p>
            <a:r>
              <a:rPr lang="en-US"/>
              <a:t>Noise CHOP</a:t>
            </a:r>
            <a:br>
              <a:rPr lang="en-US"/>
            </a:br>
            <a:r>
              <a:rPr lang="en-US" sz="2000"/>
              <a:t>https://derivative.ca/UserGuide/Noise_CHOP</a:t>
            </a:r>
            <a:endParaRPr lang="en-US"/>
          </a:p>
        </p:txBody>
      </p:sp>
      <p:sp>
        <p:nvSpPr>
          <p:cNvPr id="3" name="Content Placeholder 2">
            <a:extLst>
              <a:ext uri="{FF2B5EF4-FFF2-40B4-BE49-F238E27FC236}">
                <a16:creationId xmlns:a16="http://schemas.microsoft.com/office/drawing/2014/main" id="{4074FE42-6246-3D45-BD14-42D30C5154BF}"/>
              </a:ext>
            </a:extLst>
          </p:cNvPr>
          <p:cNvSpPr>
            <a:spLocks noGrp="1"/>
          </p:cNvSpPr>
          <p:nvPr>
            <p:ph idx="1"/>
          </p:nvPr>
        </p:nvSpPr>
        <p:spPr>
          <a:xfrm>
            <a:off x="471488" y="5595730"/>
            <a:ext cx="5915025" cy="3326550"/>
          </a:xfrm>
        </p:spPr>
        <p:txBody>
          <a:bodyPr/>
          <a:lstStyle/>
          <a:p>
            <a:r>
              <a:rPr lang="en-US"/>
              <a:t>Noise CHOP creates an irregular wave that never repeats, with values approximately in the range </a:t>
            </a:r>
            <a:br>
              <a:rPr lang="en-US"/>
            </a:br>
            <a:r>
              <a:rPr lang="en-US"/>
              <a:t>[-1,1]</a:t>
            </a:r>
          </a:p>
          <a:p>
            <a:r>
              <a:rPr lang="en-US"/>
              <a:t>It can generate both smoothed curves and signals in which each sample is intended to be independent of the previous one</a:t>
            </a:r>
          </a:p>
          <a:p>
            <a:r>
              <a:rPr lang="en-US"/>
              <a:t>You can create several curves with different shapes</a:t>
            </a:r>
          </a:p>
          <a:p>
            <a:r>
              <a:rPr lang="en-US"/>
              <a:t>You can adjust period, amplitude, harmonics, etc.</a:t>
            </a:r>
          </a:p>
        </p:txBody>
      </p:sp>
      <p:pic>
        <p:nvPicPr>
          <p:cNvPr id="4" name="Picture 3">
            <a:extLst>
              <a:ext uri="{FF2B5EF4-FFF2-40B4-BE49-F238E27FC236}">
                <a16:creationId xmlns:a16="http://schemas.microsoft.com/office/drawing/2014/main" id="{3A4EA9A5-8C66-E44B-8407-5EF957C3E2D5}"/>
              </a:ext>
            </a:extLst>
          </p:cNvPr>
          <p:cNvPicPr>
            <a:picLocks noChangeAspect="1"/>
          </p:cNvPicPr>
          <p:nvPr/>
        </p:nvPicPr>
        <p:blipFill>
          <a:blip r:embed="rId2"/>
          <a:stretch>
            <a:fillRect/>
          </a:stretch>
        </p:blipFill>
        <p:spPr>
          <a:xfrm>
            <a:off x="1256719" y="2163418"/>
            <a:ext cx="4344562" cy="3049907"/>
          </a:xfrm>
          <a:prstGeom prst="rect">
            <a:avLst/>
          </a:prstGeom>
        </p:spPr>
      </p:pic>
    </p:spTree>
    <p:extLst>
      <p:ext uri="{BB962C8B-B14F-4D97-AF65-F5344CB8AC3E}">
        <p14:creationId xmlns:p14="http://schemas.microsoft.com/office/powerpoint/2010/main" val="315185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79DE-4BBC-FC44-8EFA-88124531F0DB}"/>
              </a:ext>
            </a:extLst>
          </p:cNvPr>
          <p:cNvSpPr>
            <a:spLocks noGrp="1"/>
          </p:cNvSpPr>
          <p:nvPr>
            <p:ph type="title"/>
          </p:nvPr>
        </p:nvSpPr>
        <p:spPr>
          <a:xfrm>
            <a:off x="471488" y="318684"/>
            <a:ext cx="5915025" cy="744804"/>
          </a:xfrm>
        </p:spPr>
        <p:txBody>
          <a:bodyPr>
            <a:normAutofit fontScale="90000"/>
          </a:bodyPr>
          <a:lstStyle/>
          <a:p>
            <a:r>
              <a:rPr lang="en-US"/>
              <a:t>Select CHOP</a:t>
            </a:r>
            <a:br>
              <a:rPr lang="en-US"/>
            </a:br>
            <a:r>
              <a:rPr lang="en-US" sz="2400"/>
              <a:t>https://derivative.ca/UserGuide/Select_CHOP</a:t>
            </a:r>
            <a:endParaRPr lang="en-US"/>
          </a:p>
        </p:txBody>
      </p:sp>
      <p:sp>
        <p:nvSpPr>
          <p:cNvPr id="3" name="Content Placeholder 2">
            <a:extLst>
              <a:ext uri="{FF2B5EF4-FFF2-40B4-BE49-F238E27FC236}">
                <a16:creationId xmlns:a16="http://schemas.microsoft.com/office/drawing/2014/main" id="{5BF97D00-1431-BA40-8950-A70D61FC8838}"/>
              </a:ext>
            </a:extLst>
          </p:cNvPr>
          <p:cNvSpPr>
            <a:spLocks noGrp="1"/>
          </p:cNvSpPr>
          <p:nvPr>
            <p:ph idx="1"/>
          </p:nvPr>
        </p:nvSpPr>
        <p:spPr>
          <a:xfrm>
            <a:off x="471486" y="5903842"/>
            <a:ext cx="5915025" cy="3495515"/>
          </a:xfrm>
        </p:spPr>
        <p:txBody>
          <a:bodyPr/>
          <a:lstStyle/>
          <a:p>
            <a:r>
              <a:rPr lang="en-US"/>
              <a:t>Selects and renames channels from other CHOPs</a:t>
            </a:r>
          </a:p>
          <a:p>
            <a:r>
              <a:rPr lang="en-US"/>
              <a:t>You can select channels from control panel gadgets like sliders and buttons</a:t>
            </a:r>
          </a:p>
          <a:p>
            <a:r>
              <a:rPr lang="en-US"/>
              <a:t>Retrieves channels from one or more CHOPs</a:t>
            </a:r>
          </a:p>
          <a:p>
            <a:r>
              <a:rPr lang="en-US"/>
              <a:t>Selects only the channels you specify</a:t>
            </a:r>
          </a:p>
          <a:p>
            <a:pPr lvl="1"/>
            <a:r>
              <a:rPr lang="en-US"/>
              <a:t>e.g., “c2 c5 c3 c3” will select four channels of which the last two will be identical</a:t>
            </a:r>
          </a:p>
          <a:p>
            <a:r>
              <a:rPr lang="en-US"/>
              <a:t>You can get channels either</a:t>
            </a:r>
          </a:p>
          <a:p>
            <a:pPr lvl="1"/>
            <a:r>
              <a:rPr lang="en-US"/>
              <a:t>from the CHOP and Channel Name parameters, or</a:t>
            </a:r>
          </a:p>
          <a:p>
            <a:pPr lvl="1"/>
            <a:r>
              <a:rPr lang="en-US"/>
              <a:t>from a CHOP connected to the input</a:t>
            </a:r>
          </a:p>
        </p:txBody>
      </p:sp>
      <p:pic>
        <p:nvPicPr>
          <p:cNvPr id="4" name="Picture 3">
            <a:extLst>
              <a:ext uri="{FF2B5EF4-FFF2-40B4-BE49-F238E27FC236}">
                <a16:creationId xmlns:a16="http://schemas.microsoft.com/office/drawing/2014/main" id="{BA796D61-AFE4-E845-8531-2618C08C056F}"/>
              </a:ext>
            </a:extLst>
          </p:cNvPr>
          <p:cNvPicPr>
            <a:picLocks noChangeAspect="1"/>
          </p:cNvPicPr>
          <p:nvPr/>
        </p:nvPicPr>
        <p:blipFill>
          <a:blip r:embed="rId2"/>
          <a:stretch>
            <a:fillRect/>
          </a:stretch>
        </p:blipFill>
        <p:spPr>
          <a:xfrm>
            <a:off x="807243" y="1135468"/>
            <a:ext cx="5243513" cy="4598093"/>
          </a:xfrm>
          <a:prstGeom prst="rect">
            <a:avLst/>
          </a:prstGeom>
        </p:spPr>
      </p:pic>
    </p:spTree>
    <p:extLst>
      <p:ext uri="{BB962C8B-B14F-4D97-AF65-F5344CB8AC3E}">
        <p14:creationId xmlns:p14="http://schemas.microsoft.com/office/powerpoint/2010/main" val="149775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A49C-7A2E-F44D-8B65-7F1F5B98A27A}"/>
              </a:ext>
            </a:extLst>
          </p:cNvPr>
          <p:cNvSpPr>
            <a:spLocks noGrp="1"/>
          </p:cNvSpPr>
          <p:nvPr>
            <p:ph type="title"/>
          </p:nvPr>
        </p:nvSpPr>
        <p:spPr/>
        <p:txBody>
          <a:bodyPr/>
          <a:lstStyle/>
          <a:p>
            <a:r>
              <a:rPr lang="en-US"/>
              <a:t>Merge CHOP</a:t>
            </a:r>
            <a:br>
              <a:rPr lang="en-US"/>
            </a:br>
            <a:r>
              <a:rPr lang="en-US" sz="2400"/>
              <a:t>https://derivative.ca/UserGuide/Merge_CHOP</a:t>
            </a:r>
            <a:endParaRPr lang="en-US"/>
          </a:p>
        </p:txBody>
      </p:sp>
      <p:sp>
        <p:nvSpPr>
          <p:cNvPr id="3" name="Content Placeholder 2">
            <a:extLst>
              <a:ext uri="{FF2B5EF4-FFF2-40B4-BE49-F238E27FC236}">
                <a16:creationId xmlns:a16="http://schemas.microsoft.com/office/drawing/2014/main" id="{DB752FDA-6F67-9C4A-BF82-ECD181AE2C4F}"/>
              </a:ext>
            </a:extLst>
          </p:cNvPr>
          <p:cNvSpPr>
            <a:spLocks noGrp="1"/>
          </p:cNvSpPr>
          <p:nvPr>
            <p:ph idx="1"/>
          </p:nvPr>
        </p:nvSpPr>
        <p:spPr>
          <a:xfrm>
            <a:off x="471488" y="4953000"/>
            <a:ext cx="5915025" cy="2739887"/>
          </a:xfrm>
        </p:spPr>
        <p:txBody>
          <a:bodyPr/>
          <a:lstStyle/>
          <a:p>
            <a:r>
              <a:rPr lang="en-US"/>
              <a:t>Takes multiple inputs and merges them into a single output</a:t>
            </a:r>
          </a:p>
          <a:p>
            <a:r>
              <a:rPr lang="en-US"/>
              <a:t>All channels in the input appear in the output, in the order in which they appear in the input</a:t>
            </a:r>
          </a:p>
          <a:p>
            <a:r>
              <a:rPr lang="en-US"/>
              <a:t>If two or more input channels have the same name, then they are renamed using the method specified in the Duplicate Names menu on the Merge parameter page</a:t>
            </a:r>
          </a:p>
        </p:txBody>
      </p:sp>
      <p:pic>
        <p:nvPicPr>
          <p:cNvPr id="4" name="Picture 3">
            <a:extLst>
              <a:ext uri="{FF2B5EF4-FFF2-40B4-BE49-F238E27FC236}">
                <a16:creationId xmlns:a16="http://schemas.microsoft.com/office/drawing/2014/main" id="{B714367C-0A9D-7B40-AD41-910AEDABBDC2}"/>
              </a:ext>
            </a:extLst>
          </p:cNvPr>
          <p:cNvPicPr>
            <a:picLocks noChangeAspect="1"/>
          </p:cNvPicPr>
          <p:nvPr/>
        </p:nvPicPr>
        <p:blipFill>
          <a:blip r:embed="rId2"/>
          <a:stretch>
            <a:fillRect/>
          </a:stretch>
        </p:blipFill>
        <p:spPr>
          <a:xfrm>
            <a:off x="720587" y="2442107"/>
            <a:ext cx="5416826" cy="2204757"/>
          </a:xfrm>
          <a:prstGeom prst="rect">
            <a:avLst/>
          </a:prstGeom>
        </p:spPr>
      </p:pic>
    </p:spTree>
    <p:extLst>
      <p:ext uri="{BB962C8B-B14F-4D97-AF65-F5344CB8AC3E}">
        <p14:creationId xmlns:p14="http://schemas.microsoft.com/office/powerpoint/2010/main" val="29361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7111-089A-3742-80E3-BC8B0AE45A71}"/>
              </a:ext>
            </a:extLst>
          </p:cNvPr>
          <p:cNvSpPr>
            <a:spLocks noGrp="1"/>
          </p:cNvSpPr>
          <p:nvPr>
            <p:ph type="title"/>
          </p:nvPr>
        </p:nvSpPr>
        <p:spPr/>
        <p:txBody>
          <a:bodyPr/>
          <a:lstStyle/>
          <a:p>
            <a:r>
              <a:rPr lang="en-US"/>
              <a:t>Math CHOP</a:t>
            </a:r>
            <a:br>
              <a:rPr lang="en-US"/>
            </a:br>
            <a:r>
              <a:rPr lang="en-US" sz="2400"/>
              <a:t>https://derivative.ca/UserGuide/Math_CHOP</a:t>
            </a:r>
            <a:endParaRPr lang="en-US"/>
          </a:p>
        </p:txBody>
      </p:sp>
      <p:sp>
        <p:nvSpPr>
          <p:cNvPr id="3" name="Content Placeholder 2">
            <a:extLst>
              <a:ext uri="{FF2B5EF4-FFF2-40B4-BE49-F238E27FC236}">
                <a16:creationId xmlns:a16="http://schemas.microsoft.com/office/drawing/2014/main" id="{0747804B-CA47-EC4B-AB07-6376BC668989}"/>
              </a:ext>
            </a:extLst>
          </p:cNvPr>
          <p:cNvSpPr>
            <a:spLocks noGrp="1"/>
          </p:cNvSpPr>
          <p:nvPr>
            <p:ph idx="1"/>
          </p:nvPr>
        </p:nvSpPr>
        <p:spPr>
          <a:xfrm>
            <a:off x="471488" y="5118651"/>
            <a:ext cx="5915025" cy="4259943"/>
          </a:xfrm>
        </p:spPr>
        <p:txBody>
          <a:bodyPr>
            <a:normAutofit fontScale="85000" lnSpcReduction="20000"/>
          </a:bodyPr>
          <a:lstStyle/>
          <a:p>
            <a:r>
              <a:rPr lang="en-US"/>
              <a:t>Performs arithmetic operations on channels</a:t>
            </a:r>
          </a:p>
          <a:p>
            <a:r>
              <a:rPr lang="en-US"/>
              <a:t>Channels of a CHOP can be combined into one channel</a:t>
            </a:r>
          </a:p>
          <a:p>
            <a:r>
              <a:rPr lang="en-US"/>
              <a:t>Several CHOPs can be combined into one CHOP</a:t>
            </a:r>
          </a:p>
          <a:p>
            <a:r>
              <a:rPr lang="en-US"/>
              <a:t>OP page</a:t>
            </a:r>
          </a:p>
          <a:p>
            <a:pPr lvl="1"/>
            <a:r>
              <a:rPr lang="en-US" b="1"/>
              <a:t>Channel Pre OP</a:t>
            </a:r>
            <a:r>
              <a:rPr lang="en-US"/>
              <a:t> defines operation to carry out first on channels, applied to each sample individually</a:t>
            </a:r>
          </a:p>
          <a:p>
            <a:pPr lvl="1"/>
            <a:r>
              <a:rPr lang="en-US" b="1"/>
              <a:t>Combine Channels</a:t>
            </a:r>
            <a:r>
              <a:rPr lang="en-US"/>
              <a:t> combines, for each input CHOP, all the channels it contains using the specified operator</a:t>
            </a:r>
          </a:p>
          <a:p>
            <a:pPr lvl="2"/>
            <a:r>
              <a:rPr lang="en-US"/>
              <a:t>Remember this occurs </a:t>
            </a:r>
            <a:r>
              <a:rPr lang="en-US" i="1"/>
              <a:t>after</a:t>
            </a:r>
            <a:r>
              <a:rPr lang="en-US"/>
              <a:t> the Pre OP has been applied sample-wise to all the channels in the input</a:t>
            </a:r>
          </a:p>
          <a:p>
            <a:pPr lvl="1"/>
            <a:r>
              <a:rPr lang="en-US" b="1"/>
              <a:t>Combine CHOPs</a:t>
            </a:r>
            <a:r>
              <a:rPr lang="en-US"/>
              <a:t> combines the result of Combine Channels using the specified operator, to get a single curve</a:t>
            </a:r>
          </a:p>
          <a:p>
            <a:pPr lvl="1"/>
            <a:r>
              <a:rPr lang="en-US" b="1"/>
              <a:t>Channel Post OP</a:t>
            </a:r>
            <a:r>
              <a:rPr lang="en-US"/>
              <a:t> gives the option to apply a final sample-wise operation to all the samples individually</a:t>
            </a:r>
          </a:p>
          <a:p>
            <a:r>
              <a:rPr lang="en-US"/>
              <a:t>Mult-Add page lets you offset and scale sample values individually</a:t>
            </a:r>
          </a:p>
          <a:p>
            <a:r>
              <a:rPr lang="en-US"/>
              <a:t>Range page lets you do linear scaling and map output to a specified range</a:t>
            </a:r>
          </a:p>
        </p:txBody>
      </p:sp>
      <p:pic>
        <p:nvPicPr>
          <p:cNvPr id="4" name="Picture 3">
            <a:extLst>
              <a:ext uri="{FF2B5EF4-FFF2-40B4-BE49-F238E27FC236}">
                <a16:creationId xmlns:a16="http://schemas.microsoft.com/office/drawing/2014/main" id="{81FA6DB2-23E6-4249-92E4-64C793083750}"/>
              </a:ext>
            </a:extLst>
          </p:cNvPr>
          <p:cNvPicPr>
            <a:picLocks noChangeAspect="1"/>
          </p:cNvPicPr>
          <p:nvPr/>
        </p:nvPicPr>
        <p:blipFill>
          <a:blip r:embed="rId2"/>
          <a:stretch>
            <a:fillRect/>
          </a:stretch>
        </p:blipFill>
        <p:spPr>
          <a:xfrm>
            <a:off x="949544" y="2096776"/>
            <a:ext cx="4958911" cy="2856224"/>
          </a:xfrm>
          <a:prstGeom prst="rect">
            <a:avLst/>
          </a:prstGeom>
        </p:spPr>
      </p:pic>
    </p:spTree>
    <p:extLst>
      <p:ext uri="{BB962C8B-B14F-4D97-AF65-F5344CB8AC3E}">
        <p14:creationId xmlns:p14="http://schemas.microsoft.com/office/powerpoint/2010/main" val="379834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8BDD-071A-2546-8804-BA9978988D8B}"/>
              </a:ext>
            </a:extLst>
          </p:cNvPr>
          <p:cNvSpPr>
            <a:spLocks noGrp="1"/>
          </p:cNvSpPr>
          <p:nvPr>
            <p:ph type="title"/>
          </p:nvPr>
        </p:nvSpPr>
        <p:spPr>
          <a:xfrm>
            <a:off x="471488" y="527405"/>
            <a:ext cx="5915025" cy="963465"/>
          </a:xfrm>
        </p:spPr>
        <p:txBody>
          <a:bodyPr/>
          <a:lstStyle/>
          <a:p>
            <a:r>
              <a:rPr lang="en-US"/>
              <a:t>Lag CHOP</a:t>
            </a:r>
            <a:br>
              <a:rPr lang="en-US"/>
            </a:br>
            <a:r>
              <a:rPr lang="en-US" sz="2000"/>
              <a:t>https://derivative.ca/UserGuide/Lag_CHOP</a:t>
            </a:r>
            <a:endParaRPr lang="en-US"/>
          </a:p>
        </p:txBody>
      </p:sp>
      <p:sp>
        <p:nvSpPr>
          <p:cNvPr id="3" name="Content Placeholder 2">
            <a:extLst>
              <a:ext uri="{FF2B5EF4-FFF2-40B4-BE49-F238E27FC236}">
                <a16:creationId xmlns:a16="http://schemas.microsoft.com/office/drawing/2014/main" id="{5B820F81-7C6D-CC4E-8F80-4F7D4743F688}"/>
              </a:ext>
            </a:extLst>
          </p:cNvPr>
          <p:cNvSpPr>
            <a:spLocks noGrp="1"/>
          </p:cNvSpPr>
          <p:nvPr>
            <p:ph idx="1"/>
          </p:nvPr>
        </p:nvSpPr>
        <p:spPr>
          <a:xfrm>
            <a:off x="471488" y="5595730"/>
            <a:ext cx="5915025" cy="3326550"/>
          </a:xfrm>
        </p:spPr>
        <p:txBody>
          <a:bodyPr/>
          <a:lstStyle/>
          <a:p>
            <a:r>
              <a:rPr lang="en-US"/>
              <a:t>Adds lag and overshoot to channels</a:t>
            </a:r>
          </a:p>
          <a:p>
            <a:r>
              <a:rPr lang="en-US"/>
              <a:t>Can also limit velocity and acceleration of channels</a:t>
            </a:r>
          </a:p>
          <a:p>
            <a:r>
              <a:rPr lang="en-US"/>
              <a:t>Lag slows down rapid changes in input channels</a:t>
            </a:r>
          </a:p>
          <a:p>
            <a:r>
              <a:rPr lang="en-US"/>
              <a:t>Overshoot amplifies changes in input channels</a:t>
            </a:r>
          </a:p>
          <a:p>
            <a:r>
              <a:rPr lang="en-US"/>
              <a:t>Lag and Overshoot parameters have two values:</a:t>
            </a:r>
          </a:p>
          <a:p>
            <a:pPr lvl="1"/>
            <a:r>
              <a:rPr lang="en-US"/>
              <a:t>First one determines what happens input channel is rising</a:t>
            </a:r>
          </a:p>
          <a:p>
            <a:pPr lvl="1"/>
            <a:r>
              <a:rPr lang="en-US"/>
              <a:t>Second determines what happens when input channel is falling</a:t>
            </a:r>
          </a:p>
          <a:p>
            <a:endParaRPr lang="en-US"/>
          </a:p>
        </p:txBody>
      </p:sp>
      <p:pic>
        <p:nvPicPr>
          <p:cNvPr id="4" name="Picture 3">
            <a:extLst>
              <a:ext uri="{FF2B5EF4-FFF2-40B4-BE49-F238E27FC236}">
                <a16:creationId xmlns:a16="http://schemas.microsoft.com/office/drawing/2014/main" id="{C7BEF9B1-79AA-3F4B-8D1F-64707ACB24CB}"/>
              </a:ext>
            </a:extLst>
          </p:cNvPr>
          <p:cNvPicPr>
            <a:picLocks noChangeAspect="1"/>
          </p:cNvPicPr>
          <p:nvPr/>
        </p:nvPicPr>
        <p:blipFill>
          <a:blip r:embed="rId2"/>
          <a:stretch>
            <a:fillRect/>
          </a:stretch>
        </p:blipFill>
        <p:spPr>
          <a:xfrm>
            <a:off x="882355" y="1680260"/>
            <a:ext cx="5299783" cy="3726079"/>
          </a:xfrm>
          <a:prstGeom prst="rect">
            <a:avLst/>
          </a:prstGeom>
        </p:spPr>
      </p:pic>
    </p:spTree>
    <p:extLst>
      <p:ext uri="{BB962C8B-B14F-4D97-AF65-F5344CB8AC3E}">
        <p14:creationId xmlns:p14="http://schemas.microsoft.com/office/powerpoint/2010/main" val="254387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C13A-E0EE-EE45-85A5-75DAFEAF28E8}"/>
              </a:ext>
            </a:extLst>
          </p:cNvPr>
          <p:cNvSpPr>
            <a:spLocks noGrp="1"/>
          </p:cNvSpPr>
          <p:nvPr>
            <p:ph type="title"/>
          </p:nvPr>
        </p:nvSpPr>
        <p:spPr/>
        <p:txBody>
          <a:bodyPr/>
          <a:lstStyle/>
          <a:p>
            <a:r>
              <a:rPr lang="en-US"/>
              <a:t>Speed CHOP</a:t>
            </a:r>
            <a:br>
              <a:rPr lang="en-US"/>
            </a:br>
            <a:r>
              <a:rPr lang="en-US" sz="2400"/>
              <a:t>https://derivative.ca/UserGuide/Speed_CHOP</a:t>
            </a:r>
            <a:br>
              <a:rPr lang="en-US"/>
            </a:br>
            <a:endParaRPr lang="en-US"/>
          </a:p>
        </p:txBody>
      </p:sp>
      <p:sp>
        <p:nvSpPr>
          <p:cNvPr id="3" name="Content Placeholder 2">
            <a:extLst>
              <a:ext uri="{FF2B5EF4-FFF2-40B4-BE49-F238E27FC236}">
                <a16:creationId xmlns:a16="http://schemas.microsoft.com/office/drawing/2014/main" id="{8C5EFEA2-F240-BF4E-88F7-35F34DF2126F}"/>
              </a:ext>
            </a:extLst>
          </p:cNvPr>
          <p:cNvSpPr>
            <a:spLocks noGrp="1"/>
          </p:cNvSpPr>
          <p:nvPr>
            <p:ph idx="1"/>
          </p:nvPr>
        </p:nvSpPr>
        <p:spPr>
          <a:xfrm>
            <a:off x="471488" y="4293704"/>
            <a:ext cx="5915025" cy="5188226"/>
          </a:xfrm>
        </p:spPr>
        <p:txBody>
          <a:bodyPr/>
          <a:lstStyle/>
          <a:p>
            <a:r>
              <a:rPr lang="en-US"/>
              <a:t>Converts a rate into a cumulative value</a:t>
            </a:r>
          </a:p>
          <a:p>
            <a:pPr lvl="1"/>
            <a:r>
              <a:rPr lang="en-US"/>
              <a:t>e.g., a speed in units per second into a distance (units)</a:t>
            </a:r>
          </a:p>
          <a:p>
            <a:pPr lvl="1"/>
            <a:r>
              <a:rPr lang="en-US"/>
              <a:t>Technically, it </a:t>
            </a:r>
            <a:r>
              <a:rPr lang="en-US" i="1"/>
              <a:t>integrates </a:t>
            </a:r>
            <a:r>
              <a:rPr lang="en-US"/>
              <a:t>the input signal, i.e., calculates the cumulative area under the curve of sample value against time</a:t>
            </a:r>
          </a:p>
          <a:p>
            <a:r>
              <a:rPr lang="en-US"/>
              <a:t>If you send a Constant CHOP whose channel value is 1 into a Speed CHOP, then the value of the Speed CHOP will increase by 1 every second</a:t>
            </a:r>
          </a:p>
          <a:p>
            <a:pPr lvl="1"/>
            <a:r>
              <a:rPr lang="en-US"/>
              <a:t>Use a Trail CHOP to see the effect</a:t>
            </a:r>
          </a:p>
          <a:p>
            <a:r>
              <a:rPr lang="en-US"/>
              <a:t>You can reset the Speed CHOP by pressing its reset parameter or by sending a value greater than 0 into the second input</a:t>
            </a:r>
          </a:p>
          <a:p>
            <a:pPr lvl="1"/>
            <a:r>
              <a:rPr lang="en-US"/>
              <a:t>Set the Reset Value parameter to determine the initial value after reset</a:t>
            </a:r>
          </a:p>
          <a:p>
            <a:pPr lvl="1"/>
            <a:r>
              <a:rPr lang="en-US"/>
              <a:t>If a wave is sent into the second input that is greater than zero for half of its period, then the speed chop is set at its reset value for this interval</a:t>
            </a:r>
          </a:p>
        </p:txBody>
      </p:sp>
      <p:pic>
        <p:nvPicPr>
          <p:cNvPr id="4" name="Picture 3">
            <a:extLst>
              <a:ext uri="{FF2B5EF4-FFF2-40B4-BE49-F238E27FC236}">
                <a16:creationId xmlns:a16="http://schemas.microsoft.com/office/drawing/2014/main" id="{BBA140FE-8515-7547-BEC5-410A5C28DCB8}"/>
              </a:ext>
            </a:extLst>
          </p:cNvPr>
          <p:cNvPicPr>
            <a:picLocks noChangeAspect="1"/>
          </p:cNvPicPr>
          <p:nvPr/>
        </p:nvPicPr>
        <p:blipFill>
          <a:blip r:embed="rId2"/>
          <a:stretch>
            <a:fillRect/>
          </a:stretch>
        </p:blipFill>
        <p:spPr>
          <a:xfrm>
            <a:off x="471486" y="1847768"/>
            <a:ext cx="5915025" cy="2009209"/>
          </a:xfrm>
          <a:prstGeom prst="rect">
            <a:avLst/>
          </a:prstGeom>
        </p:spPr>
      </p:pic>
    </p:spTree>
    <p:extLst>
      <p:ext uri="{BB962C8B-B14F-4D97-AF65-F5344CB8AC3E}">
        <p14:creationId xmlns:p14="http://schemas.microsoft.com/office/powerpoint/2010/main" val="422854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66A5-3FF4-B043-8D89-FCB8D6C36FD9}"/>
              </a:ext>
            </a:extLst>
          </p:cNvPr>
          <p:cNvSpPr>
            <a:spLocks noGrp="1"/>
          </p:cNvSpPr>
          <p:nvPr>
            <p:ph type="title"/>
          </p:nvPr>
        </p:nvSpPr>
        <p:spPr>
          <a:xfrm>
            <a:off x="471488" y="527405"/>
            <a:ext cx="5915025" cy="923708"/>
          </a:xfrm>
        </p:spPr>
        <p:txBody>
          <a:bodyPr/>
          <a:lstStyle/>
          <a:p>
            <a:r>
              <a:rPr lang="en-US"/>
              <a:t>Exercises</a:t>
            </a:r>
          </a:p>
        </p:txBody>
      </p:sp>
      <p:sp>
        <p:nvSpPr>
          <p:cNvPr id="3" name="Content Placeholder 2">
            <a:extLst>
              <a:ext uri="{FF2B5EF4-FFF2-40B4-BE49-F238E27FC236}">
                <a16:creationId xmlns:a16="http://schemas.microsoft.com/office/drawing/2014/main" id="{A313B07E-251C-1442-8818-E5F34DB4C28C}"/>
              </a:ext>
            </a:extLst>
          </p:cNvPr>
          <p:cNvSpPr>
            <a:spLocks noGrp="1"/>
          </p:cNvSpPr>
          <p:nvPr>
            <p:ph idx="1"/>
          </p:nvPr>
        </p:nvSpPr>
        <p:spPr>
          <a:xfrm>
            <a:off x="471488" y="1590262"/>
            <a:ext cx="5915025" cy="7195930"/>
          </a:xfrm>
        </p:spPr>
        <p:txBody>
          <a:bodyPr/>
          <a:lstStyle/>
          <a:p>
            <a:pPr marL="457200" indent="-457200">
              <a:buFont typeface="+mj-lt"/>
              <a:buAutoNum type="arabicPeriod"/>
            </a:pPr>
            <a:r>
              <a:rPr lang="en-US"/>
              <a:t>Create a network using an Audio Oscillator CHOP and an Audio Device Out CHOP. Use a Constant CHOP, a Speed CHOP, a Math CHOP and a Pattern CHOP to make it so that the output audio signal consists of short periods in which the frequency rises alternating with silence.</a:t>
            </a:r>
          </a:p>
          <a:p>
            <a:pPr marL="457200" indent="-457200">
              <a:buFont typeface="+mj-lt"/>
              <a:buAutoNum type="arabicPeriod"/>
            </a:pPr>
            <a:r>
              <a:rPr lang="en-US"/>
              <a:t>Create a network in which you use a Composite TOP to composite two images (e.g., the banana and the first Nature movie). The background of the overlay image should be transparent so that you can see the fixed layer image behind it. Now add a Mouse In CHOP and set it up so that the mouse position determines the position of the overlay over the fixed layer texture in the Composite TOP. When you move your mouse, you should see a corresponding movement in the Overlay.</a:t>
            </a:r>
          </a:p>
          <a:p>
            <a:pPr marL="457200" indent="-457200">
              <a:buFont typeface="+mj-lt"/>
              <a:buAutoNum type="arabicPeriod"/>
            </a:pPr>
            <a:r>
              <a:rPr lang="en-US"/>
              <a:t>Make a composite of a radial ramp and a movie file. Control the phase of the ramp with an LFO. Control the octave of the LFO with a step pattern that increases from 0 to 1 and then to 2 over the length of the timeline.</a:t>
            </a:r>
          </a:p>
          <a:p>
            <a:pPr marL="457200" indent="-457200">
              <a:buFont typeface="+mj-lt"/>
              <a:buAutoNum type="arabicPeriod"/>
            </a:pPr>
            <a:endParaRPr lang="en-US"/>
          </a:p>
        </p:txBody>
      </p:sp>
    </p:spTree>
    <p:extLst>
      <p:ext uri="{BB962C8B-B14F-4D97-AF65-F5344CB8AC3E}">
        <p14:creationId xmlns:p14="http://schemas.microsoft.com/office/powerpoint/2010/main" val="27664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FFF0-B24A-054D-9D6F-ABEA34E35F49}"/>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DF48256C-1A8E-3343-81A3-722014C928B7}"/>
              </a:ext>
            </a:extLst>
          </p:cNvPr>
          <p:cNvSpPr>
            <a:spLocks noGrp="1"/>
          </p:cNvSpPr>
          <p:nvPr>
            <p:ph idx="1"/>
          </p:nvPr>
        </p:nvSpPr>
        <p:spPr/>
        <p:txBody>
          <a:bodyPr/>
          <a:lstStyle/>
          <a:p>
            <a:r>
              <a:rPr lang="en-US"/>
              <a:t>User guide page on CHOPs</a:t>
            </a:r>
          </a:p>
          <a:p>
            <a:pPr lvl="1"/>
            <a:r>
              <a:rPr lang="en-US">
                <a:hlinkClick r:id="rId2"/>
              </a:rPr>
              <a:t>https://derivative.ca/UserGuide/CHOP</a:t>
            </a:r>
            <a:endParaRPr lang="en-US"/>
          </a:p>
        </p:txBody>
      </p:sp>
    </p:spTree>
    <p:extLst>
      <p:ext uri="{BB962C8B-B14F-4D97-AF65-F5344CB8AC3E}">
        <p14:creationId xmlns:p14="http://schemas.microsoft.com/office/powerpoint/2010/main" val="6526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1E03-C3B1-AD4A-9288-1AFBB3E390C8}"/>
              </a:ext>
            </a:extLst>
          </p:cNvPr>
          <p:cNvSpPr>
            <a:spLocks noGrp="1"/>
          </p:cNvSpPr>
          <p:nvPr>
            <p:ph type="title"/>
          </p:nvPr>
        </p:nvSpPr>
        <p:spPr>
          <a:xfrm>
            <a:off x="471488" y="527405"/>
            <a:ext cx="5915025" cy="615595"/>
          </a:xfrm>
        </p:spPr>
        <p:txBody>
          <a:bodyPr/>
          <a:lstStyle/>
          <a:p>
            <a:r>
              <a:rPr lang="en-US"/>
              <a:t>Channel Operators (CHOPs)</a:t>
            </a:r>
          </a:p>
        </p:txBody>
      </p:sp>
      <p:sp>
        <p:nvSpPr>
          <p:cNvPr id="3" name="Content Placeholder 2">
            <a:extLst>
              <a:ext uri="{FF2B5EF4-FFF2-40B4-BE49-F238E27FC236}">
                <a16:creationId xmlns:a16="http://schemas.microsoft.com/office/drawing/2014/main" id="{33904299-F953-DA47-8AD6-18535A88A593}"/>
              </a:ext>
            </a:extLst>
          </p:cNvPr>
          <p:cNvSpPr>
            <a:spLocks noGrp="1"/>
          </p:cNvSpPr>
          <p:nvPr>
            <p:ph idx="1"/>
          </p:nvPr>
        </p:nvSpPr>
        <p:spPr>
          <a:xfrm>
            <a:off x="471484" y="4806747"/>
            <a:ext cx="5915025" cy="4456523"/>
          </a:xfrm>
        </p:spPr>
        <p:txBody>
          <a:bodyPr>
            <a:normAutofit/>
          </a:bodyPr>
          <a:lstStyle/>
          <a:p>
            <a:r>
              <a:rPr lang="en-US"/>
              <a:t>CHOPs allow you to process any data in the form of a digital signal or a collection of signals</a:t>
            </a:r>
          </a:p>
          <a:p>
            <a:r>
              <a:rPr lang="en-US"/>
              <a:t>They can be used to process motion data, audio, MIDI, data from input devices or, indeed, any streams of numerical data</a:t>
            </a:r>
          </a:p>
          <a:p>
            <a:r>
              <a:rPr lang="en-US"/>
              <a:t>Each CHOP can contain 1 or more </a:t>
            </a:r>
            <a:r>
              <a:rPr lang="en-US" b="1"/>
              <a:t>channels</a:t>
            </a:r>
            <a:endParaRPr lang="en-US"/>
          </a:p>
          <a:p>
            <a:r>
              <a:rPr lang="en-US"/>
              <a:t>A CHOP modifies a channel and passes the data on to the next node in the network</a:t>
            </a:r>
          </a:p>
          <a:p>
            <a:r>
              <a:rPr lang="en-US"/>
              <a:t>CHOPs control parameters in other nodes through exporting and channel references</a:t>
            </a:r>
          </a:p>
          <a:p>
            <a:r>
              <a:rPr lang="en-US"/>
              <a:t>Remember to export from a null CHOP so that you can precede it with other CHOPs if necessary without having to change the export</a:t>
            </a:r>
          </a:p>
        </p:txBody>
      </p:sp>
      <p:pic>
        <p:nvPicPr>
          <p:cNvPr id="5" name="Picture 4">
            <a:extLst>
              <a:ext uri="{FF2B5EF4-FFF2-40B4-BE49-F238E27FC236}">
                <a16:creationId xmlns:a16="http://schemas.microsoft.com/office/drawing/2014/main" id="{669ADDB4-B51C-C145-8A89-3EBC467BD062}"/>
              </a:ext>
            </a:extLst>
          </p:cNvPr>
          <p:cNvPicPr>
            <a:picLocks noChangeAspect="1"/>
          </p:cNvPicPr>
          <p:nvPr/>
        </p:nvPicPr>
        <p:blipFill>
          <a:blip r:embed="rId2"/>
          <a:stretch>
            <a:fillRect/>
          </a:stretch>
        </p:blipFill>
        <p:spPr>
          <a:xfrm>
            <a:off x="273323" y="1143000"/>
            <a:ext cx="6311348" cy="3493300"/>
          </a:xfrm>
          <a:prstGeom prst="rect">
            <a:avLst/>
          </a:prstGeom>
        </p:spPr>
      </p:pic>
    </p:spTree>
    <p:extLst>
      <p:ext uri="{BB962C8B-B14F-4D97-AF65-F5344CB8AC3E}">
        <p14:creationId xmlns:p14="http://schemas.microsoft.com/office/powerpoint/2010/main" val="96925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E0BF-CFF7-2645-AE11-706266391737}"/>
              </a:ext>
            </a:extLst>
          </p:cNvPr>
          <p:cNvSpPr>
            <a:spLocks noGrp="1"/>
          </p:cNvSpPr>
          <p:nvPr>
            <p:ph type="title"/>
          </p:nvPr>
        </p:nvSpPr>
        <p:spPr/>
        <p:txBody>
          <a:bodyPr/>
          <a:lstStyle/>
          <a:p>
            <a:r>
              <a:rPr lang="en-US"/>
              <a:t>Sweet 16 CHOPs</a:t>
            </a:r>
          </a:p>
        </p:txBody>
      </p:sp>
      <p:sp>
        <p:nvSpPr>
          <p:cNvPr id="3" name="Content Placeholder 2">
            <a:extLst>
              <a:ext uri="{FF2B5EF4-FFF2-40B4-BE49-F238E27FC236}">
                <a16:creationId xmlns:a16="http://schemas.microsoft.com/office/drawing/2014/main" id="{3189C924-7965-F248-9A9E-98378854EDB3}"/>
              </a:ext>
            </a:extLst>
          </p:cNvPr>
          <p:cNvSpPr>
            <a:spLocks noGrp="1"/>
          </p:cNvSpPr>
          <p:nvPr>
            <p:ph idx="1"/>
          </p:nvPr>
        </p:nvSpPr>
        <p:spPr>
          <a:xfrm>
            <a:off x="471488" y="5824604"/>
            <a:ext cx="5915025" cy="3097676"/>
          </a:xfrm>
        </p:spPr>
        <p:txBody>
          <a:bodyPr/>
          <a:lstStyle/>
          <a:p>
            <a:r>
              <a:rPr lang="en-US"/>
              <a:t>These 16 CHOPs are commonly used and you should familiarize yourselves with them</a:t>
            </a:r>
          </a:p>
        </p:txBody>
      </p:sp>
      <p:pic>
        <p:nvPicPr>
          <p:cNvPr id="4" name="Picture 3">
            <a:extLst>
              <a:ext uri="{FF2B5EF4-FFF2-40B4-BE49-F238E27FC236}">
                <a16:creationId xmlns:a16="http://schemas.microsoft.com/office/drawing/2014/main" id="{0CD52B12-7EE1-F347-9FAF-31A276993ADD}"/>
              </a:ext>
            </a:extLst>
          </p:cNvPr>
          <p:cNvPicPr>
            <a:picLocks noChangeAspect="1"/>
          </p:cNvPicPr>
          <p:nvPr/>
        </p:nvPicPr>
        <p:blipFill>
          <a:blip r:embed="rId2"/>
          <a:stretch>
            <a:fillRect/>
          </a:stretch>
        </p:blipFill>
        <p:spPr>
          <a:xfrm>
            <a:off x="313150" y="1922822"/>
            <a:ext cx="6231699" cy="3646009"/>
          </a:xfrm>
          <a:prstGeom prst="rect">
            <a:avLst/>
          </a:prstGeom>
        </p:spPr>
      </p:pic>
    </p:spTree>
    <p:extLst>
      <p:ext uri="{BB962C8B-B14F-4D97-AF65-F5344CB8AC3E}">
        <p14:creationId xmlns:p14="http://schemas.microsoft.com/office/powerpoint/2010/main" val="24682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934B-E5A0-E24C-92E9-24DFBE665063}"/>
              </a:ext>
            </a:extLst>
          </p:cNvPr>
          <p:cNvSpPr>
            <a:spLocks noGrp="1"/>
          </p:cNvSpPr>
          <p:nvPr>
            <p:ph type="title"/>
          </p:nvPr>
        </p:nvSpPr>
        <p:spPr>
          <a:xfrm>
            <a:off x="471488" y="527405"/>
            <a:ext cx="5915025" cy="1113505"/>
          </a:xfrm>
        </p:spPr>
        <p:txBody>
          <a:bodyPr/>
          <a:lstStyle/>
          <a:p>
            <a:r>
              <a:rPr lang="en-US"/>
              <a:t>CHOPs create and process channels</a:t>
            </a:r>
          </a:p>
        </p:txBody>
      </p:sp>
      <p:sp>
        <p:nvSpPr>
          <p:cNvPr id="3" name="Content Placeholder 2">
            <a:extLst>
              <a:ext uri="{FF2B5EF4-FFF2-40B4-BE49-F238E27FC236}">
                <a16:creationId xmlns:a16="http://schemas.microsoft.com/office/drawing/2014/main" id="{3EF110F8-7F9F-7B43-BDA8-C2CAC27CA2C7}"/>
              </a:ext>
            </a:extLst>
          </p:cNvPr>
          <p:cNvSpPr>
            <a:spLocks noGrp="1"/>
          </p:cNvSpPr>
          <p:nvPr>
            <p:ph idx="1"/>
          </p:nvPr>
        </p:nvSpPr>
        <p:spPr>
          <a:xfrm>
            <a:off x="423801" y="4765982"/>
            <a:ext cx="5915025" cy="4691269"/>
          </a:xfrm>
        </p:spPr>
        <p:txBody>
          <a:bodyPr>
            <a:normAutofit/>
          </a:bodyPr>
          <a:lstStyle/>
          <a:p>
            <a:r>
              <a:rPr lang="en-US"/>
              <a:t>CHOPs are “procedural networks”</a:t>
            </a:r>
          </a:p>
          <a:p>
            <a:pPr lvl="1"/>
            <a:r>
              <a:rPr lang="en-US"/>
              <a:t>means they can be chained together so that the output of one CHOP flows into the input of one or more other CHOPs</a:t>
            </a:r>
          </a:p>
          <a:p>
            <a:r>
              <a:rPr lang="en-US"/>
              <a:t>data flows automatically once for each frame (i.e., 60 times per second, by default)</a:t>
            </a:r>
          </a:p>
          <a:p>
            <a:r>
              <a:rPr lang="en-US" b="1"/>
              <a:t>Generator CHOPs</a:t>
            </a:r>
            <a:r>
              <a:rPr lang="en-US"/>
              <a:t> create CHOP channels from scratch</a:t>
            </a:r>
          </a:p>
          <a:p>
            <a:pPr lvl="1"/>
            <a:r>
              <a:rPr lang="en-US"/>
              <a:t>e.g., Constant CHOP, Wave CHOP, Timing CHOP, Noise CHOP</a:t>
            </a:r>
          </a:p>
          <a:p>
            <a:r>
              <a:rPr lang="en-US"/>
              <a:t>CHOPs can also take data from</a:t>
            </a:r>
          </a:p>
          <a:p>
            <a:pPr lvl="1"/>
            <a:r>
              <a:rPr lang="en-US"/>
              <a:t>sliders, buttons, menus, XY-controlers, XYZ values from clicking in 3D viewers</a:t>
            </a:r>
          </a:p>
          <a:p>
            <a:pPr lvl="1"/>
            <a:r>
              <a:rPr lang="en-US"/>
              <a:t>hardware devices via MIDI or OSC protocols</a:t>
            </a:r>
          </a:p>
          <a:p>
            <a:pPr lvl="1"/>
            <a:r>
              <a:rPr lang="en-US"/>
              <a:t>other processes or applications via pipes</a:t>
            </a:r>
          </a:p>
        </p:txBody>
      </p:sp>
      <p:pic>
        <p:nvPicPr>
          <p:cNvPr id="4" name="Picture 3">
            <a:extLst>
              <a:ext uri="{FF2B5EF4-FFF2-40B4-BE49-F238E27FC236}">
                <a16:creationId xmlns:a16="http://schemas.microsoft.com/office/drawing/2014/main" id="{62D1015A-1833-4443-B56A-F3E2BAB244CE}"/>
              </a:ext>
            </a:extLst>
          </p:cNvPr>
          <p:cNvPicPr>
            <a:picLocks noChangeAspect="1"/>
          </p:cNvPicPr>
          <p:nvPr/>
        </p:nvPicPr>
        <p:blipFill>
          <a:blip r:embed="rId2"/>
          <a:stretch>
            <a:fillRect/>
          </a:stretch>
        </p:blipFill>
        <p:spPr>
          <a:xfrm>
            <a:off x="519173" y="1854770"/>
            <a:ext cx="5819653" cy="2697352"/>
          </a:xfrm>
          <a:prstGeom prst="rect">
            <a:avLst/>
          </a:prstGeom>
        </p:spPr>
      </p:pic>
    </p:spTree>
    <p:extLst>
      <p:ext uri="{BB962C8B-B14F-4D97-AF65-F5344CB8AC3E}">
        <p14:creationId xmlns:p14="http://schemas.microsoft.com/office/powerpoint/2010/main" val="360357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B42A-24A5-834D-B9FD-0C2C5C335F7C}"/>
              </a:ext>
            </a:extLst>
          </p:cNvPr>
          <p:cNvSpPr>
            <a:spLocks noGrp="1"/>
          </p:cNvSpPr>
          <p:nvPr>
            <p:ph type="title"/>
          </p:nvPr>
        </p:nvSpPr>
        <p:spPr/>
        <p:txBody>
          <a:bodyPr/>
          <a:lstStyle/>
          <a:p>
            <a:r>
              <a:rPr lang="en-US"/>
              <a:t>Parts of a CHOP</a:t>
            </a:r>
          </a:p>
        </p:txBody>
      </p:sp>
      <p:sp>
        <p:nvSpPr>
          <p:cNvPr id="3" name="Content Placeholder 2">
            <a:extLst>
              <a:ext uri="{FF2B5EF4-FFF2-40B4-BE49-F238E27FC236}">
                <a16:creationId xmlns:a16="http://schemas.microsoft.com/office/drawing/2014/main" id="{6A34F281-DFC2-4E49-9218-89FB92E6A732}"/>
              </a:ext>
            </a:extLst>
          </p:cNvPr>
          <p:cNvSpPr>
            <a:spLocks noGrp="1"/>
          </p:cNvSpPr>
          <p:nvPr>
            <p:ph idx="1"/>
          </p:nvPr>
        </p:nvSpPr>
        <p:spPr>
          <a:xfrm>
            <a:off x="471488" y="4532242"/>
            <a:ext cx="5915025" cy="4956315"/>
          </a:xfrm>
        </p:spPr>
        <p:txBody>
          <a:bodyPr>
            <a:normAutofit fontScale="85000" lnSpcReduction="20000"/>
          </a:bodyPr>
          <a:lstStyle/>
          <a:p>
            <a:r>
              <a:rPr lang="en-US"/>
              <a:t>A CHOP contains</a:t>
            </a:r>
          </a:p>
          <a:p>
            <a:pPr lvl="1"/>
            <a:r>
              <a:rPr lang="en-US"/>
              <a:t>a set of </a:t>
            </a:r>
            <a:r>
              <a:rPr lang="en-US" b="1"/>
              <a:t>Channels</a:t>
            </a:r>
            <a:endParaRPr lang="en-US"/>
          </a:p>
          <a:p>
            <a:pPr lvl="1"/>
            <a:r>
              <a:rPr lang="en-US"/>
              <a:t>control </a:t>
            </a:r>
            <a:r>
              <a:rPr lang="en-US" b="1"/>
              <a:t>Parameters</a:t>
            </a:r>
            <a:endParaRPr lang="en-US"/>
          </a:p>
          <a:p>
            <a:pPr lvl="1"/>
            <a:r>
              <a:rPr lang="en-US"/>
              <a:t>a </a:t>
            </a:r>
            <a:r>
              <a:rPr lang="en-US" b="1"/>
              <a:t>sample rate</a:t>
            </a:r>
            <a:endParaRPr lang="en-US"/>
          </a:p>
          <a:p>
            <a:pPr lvl="1"/>
            <a:r>
              <a:rPr lang="en-US"/>
              <a:t>some </a:t>
            </a:r>
            <a:r>
              <a:rPr lang="en-US" b="1"/>
              <a:t>on/off flags</a:t>
            </a:r>
          </a:p>
          <a:p>
            <a:pPr lvl="1"/>
            <a:r>
              <a:rPr lang="en-US"/>
              <a:t>a </a:t>
            </a:r>
            <a:r>
              <a:rPr lang="en-US" b="1"/>
              <a:t>start/end interval</a:t>
            </a:r>
          </a:p>
          <a:p>
            <a:r>
              <a:rPr lang="en-US"/>
              <a:t>The channels in a CHOP can represent motion, MIDI, audio, color maps, roll-off curves or lookup tables</a:t>
            </a:r>
          </a:p>
          <a:p>
            <a:r>
              <a:rPr lang="en-US"/>
              <a:t>Any data that can be represented as a sequence of numbers can be represented as a CHOP channel</a:t>
            </a:r>
          </a:p>
          <a:p>
            <a:r>
              <a:rPr lang="en-US"/>
              <a:t>The numbers themselves are called </a:t>
            </a:r>
            <a:r>
              <a:rPr lang="en-US" b="1"/>
              <a:t>samples</a:t>
            </a:r>
            <a:endParaRPr lang="en-US"/>
          </a:p>
          <a:p>
            <a:r>
              <a:rPr lang="en-US"/>
              <a:t>CHOP parameter values can often be expressed in a variety of units – samples (indices), frames, seconds</a:t>
            </a:r>
          </a:p>
          <a:p>
            <a:pPr lvl="1"/>
            <a:r>
              <a:rPr lang="en-US"/>
              <a:t>the unit is usually selected in a menu to the right of the parameter whose value is being set</a:t>
            </a:r>
          </a:p>
          <a:p>
            <a:r>
              <a:rPr lang="en-US"/>
              <a:t>Sample indices start at 0 and each sample corresponds to a frame</a:t>
            </a:r>
          </a:p>
          <a:p>
            <a:r>
              <a:rPr lang="en-US" b="1"/>
              <a:t>Sample rate</a:t>
            </a:r>
            <a:r>
              <a:rPr lang="en-US"/>
              <a:t> is used if a CHOP contains time-dependent motion or audio data</a:t>
            </a:r>
          </a:p>
          <a:p>
            <a:pPr lvl="1"/>
            <a:r>
              <a:rPr lang="en-US"/>
              <a:t>audio has a much higher sampling rate (typically 44.1kHz) than animated motion (typically 30-60 Hz)</a:t>
            </a:r>
          </a:p>
          <a:p>
            <a:endParaRPr lang="en-US"/>
          </a:p>
        </p:txBody>
      </p:sp>
      <p:pic>
        <p:nvPicPr>
          <p:cNvPr id="4" name="Picture 3">
            <a:extLst>
              <a:ext uri="{FF2B5EF4-FFF2-40B4-BE49-F238E27FC236}">
                <a16:creationId xmlns:a16="http://schemas.microsoft.com/office/drawing/2014/main" id="{1740C063-74C3-974E-A7F3-D574F861B5BC}"/>
              </a:ext>
            </a:extLst>
          </p:cNvPr>
          <p:cNvPicPr>
            <a:picLocks noChangeAspect="1"/>
          </p:cNvPicPr>
          <p:nvPr/>
        </p:nvPicPr>
        <p:blipFill>
          <a:blip r:embed="rId2"/>
          <a:stretch>
            <a:fillRect/>
          </a:stretch>
        </p:blipFill>
        <p:spPr>
          <a:xfrm>
            <a:off x="471487" y="1880516"/>
            <a:ext cx="5915025" cy="2517677"/>
          </a:xfrm>
          <a:prstGeom prst="rect">
            <a:avLst/>
          </a:prstGeom>
        </p:spPr>
      </p:pic>
    </p:spTree>
    <p:extLst>
      <p:ext uri="{BB962C8B-B14F-4D97-AF65-F5344CB8AC3E}">
        <p14:creationId xmlns:p14="http://schemas.microsoft.com/office/powerpoint/2010/main" val="339309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1C6A-8D33-494A-B6F3-E9B36A6E7A7C}"/>
              </a:ext>
            </a:extLst>
          </p:cNvPr>
          <p:cNvSpPr>
            <a:spLocks noGrp="1"/>
          </p:cNvSpPr>
          <p:nvPr>
            <p:ph type="title"/>
          </p:nvPr>
        </p:nvSpPr>
        <p:spPr/>
        <p:txBody>
          <a:bodyPr/>
          <a:lstStyle/>
          <a:p>
            <a:r>
              <a:rPr lang="en-US"/>
              <a:t>Flags</a:t>
            </a:r>
          </a:p>
        </p:txBody>
      </p:sp>
      <p:sp>
        <p:nvSpPr>
          <p:cNvPr id="3" name="Content Placeholder 2">
            <a:extLst>
              <a:ext uri="{FF2B5EF4-FFF2-40B4-BE49-F238E27FC236}">
                <a16:creationId xmlns:a16="http://schemas.microsoft.com/office/drawing/2014/main" id="{D107EB22-C812-F84B-AEF6-9DFF2EB81F73}"/>
              </a:ext>
            </a:extLst>
          </p:cNvPr>
          <p:cNvSpPr>
            <a:spLocks noGrp="1"/>
          </p:cNvSpPr>
          <p:nvPr>
            <p:ph idx="1"/>
          </p:nvPr>
        </p:nvSpPr>
        <p:spPr>
          <a:xfrm>
            <a:off x="471488" y="3525077"/>
            <a:ext cx="5915025" cy="5853517"/>
          </a:xfrm>
        </p:spPr>
        <p:txBody>
          <a:bodyPr>
            <a:normAutofit fontScale="92500"/>
          </a:bodyPr>
          <a:lstStyle/>
          <a:p>
            <a:r>
              <a:rPr lang="en-US" b="1"/>
              <a:t>Display</a:t>
            </a:r>
            <a:r>
              <a:rPr lang="en-US"/>
              <a:t> flag marks CHOP to be displayed in a CHOP viewer</a:t>
            </a:r>
          </a:p>
          <a:p>
            <a:r>
              <a:rPr lang="en-US" b="1"/>
              <a:t>Export</a:t>
            </a:r>
            <a:r>
              <a:rPr lang="en-US"/>
              <a:t> flag toggles CHOP channel exports</a:t>
            </a:r>
          </a:p>
          <a:p>
            <a:r>
              <a:rPr lang="en-US" b="1"/>
              <a:t>Lock</a:t>
            </a:r>
            <a:r>
              <a:rPr lang="en-US"/>
              <a:t> flag locks CHOP so that it can be manually edited</a:t>
            </a:r>
          </a:p>
          <a:p>
            <a:r>
              <a:rPr lang="en-US" b="1"/>
              <a:t>Bypass</a:t>
            </a:r>
            <a:r>
              <a:rPr lang="en-US"/>
              <a:t> flag disables CHOP and lets input flow straight through the CHOP unmodified</a:t>
            </a:r>
          </a:p>
          <a:p>
            <a:r>
              <a:rPr lang="en-US" b="1"/>
              <a:t>Clone immune </a:t>
            </a:r>
            <a:r>
              <a:rPr lang="en-US"/>
              <a:t>flag prevents CHOP from being automatically modified when a modification takes place in a clone of it</a:t>
            </a:r>
          </a:p>
          <a:p>
            <a:r>
              <a:rPr lang="en-US"/>
              <a:t>All channels in a single CHOP have the same </a:t>
            </a:r>
            <a:r>
              <a:rPr lang="en-US" b="1"/>
              <a:t>start-end interval </a:t>
            </a:r>
            <a:r>
              <a:rPr lang="en-US"/>
              <a:t>that extends from a </a:t>
            </a:r>
            <a:r>
              <a:rPr lang="en-US" b="1"/>
              <a:t>start index</a:t>
            </a:r>
            <a:r>
              <a:rPr lang="en-US"/>
              <a:t> to an </a:t>
            </a:r>
            <a:r>
              <a:rPr lang="en-US" b="1"/>
              <a:t>end index</a:t>
            </a:r>
          </a:p>
          <a:p>
            <a:r>
              <a:rPr lang="en-US"/>
              <a:t>Every CHOP has a </a:t>
            </a:r>
            <a:r>
              <a:rPr lang="en-US" b="1"/>
              <a:t>comment field</a:t>
            </a:r>
            <a:r>
              <a:rPr lang="en-US"/>
              <a:t> that lets you add an explanatory note</a:t>
            </a:r>
          </a:p>
          <a:p>
            <a:r>
              <a:rPr lang="en-US"/>
              <a:t>The </a:t>
            </a:r>
            <a:r>
              <a:rPr lang="en-US" b="1"/>
              <a:t>info pop-up</a:t>
            </a:r>
            <a:r>
              <a:rPr lang="en-US"/>
              <a:t> lists channel names, intervals, sample rates etc.</a:t>
            </a:r>
          </a:p>
          <a:p>
            <a:r>
              <a:rPr lang="en-US" b="1"/>
              <a:t>Extend conditions</a:t>
            </a:r>
            <a:r>
              <a:rPr lang="en-US"/>
              <a:t> determine what you get when a value is requested whose index is outside the start-end interval</a:t>
            </a:r>
            <a:endParaRPr lang="en-US" b="1"/>
          </a:p>
        </p:txBody>
      </p:sp>
      <p:pic>
        <p:nvPicPr>
          <p:cNvPr id="5" name="Picture 4">
            <a:extLst>
              <a:ext uri="{FF2B5EF4-FFF2-40B4-BE49-F238E27FC236}">
                <a16:creationId xmlns:a16="http://schemas.microsoft.com/office/drawing/2014/main" id="{D126191A-E1A4-264A-80B4-CA2FC1C320B4}"/>
              </a:ext>
            </a:extLst>
          </p:cNvPr>
          <p:cNvPicPr>
            <a:picLocks noChangeAspect="1"/>
          </p:cNvPicPr>
          <p:nvPr/>
        </p:nvPicPr>
        <p:blipFill>
          <a:blip r:embed="rId3"/>
          <a:stretch>
            <a:fillRect/>
          </a:stretch>
        </p:blipFill>
        <p:spPr>
          <a:xfrm>
            <a:off x="1714776" y="527405"/>
            <a:ext cx="3307798" cy="2748462"/>
          </a:xfrm>
          <a:prstGeom prst="rect">
            <a:avLst/>
          </a:prstGeom>
        </p:spPr>
      </p:pic>
    </p:spTree>
    <p:extLst>
      <p:ext uri="{BB962C8B-B14F-4D97-AF65-F5344CB8AC3E}">
        <p14:creationId xmlns:p14="http://schemas.microsoft.com/office/powerpoint/2010/main" val="381369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5449-CBB9-AE44-B352-81AF20447C63}"/>
              </a:ext>
            </a:extLst>
          </p:cNvPr>
          <p:cNvSpPr>
            <a:spLocks noGrp="1"/>
          </p:cNvSpPr>
          <p:nvPr>
            <p:ph type="title"/>
          </p:nvPr>
        </p:nvSpPr>
        <p:spPr>
          <a:xfrm>
            <a:off x="471488" y="527405"/>
            <a:ext cx="5915025" cy="797812"/>
          </a:xfrm>
        </p:spPr>
        <p:txBody>
          <a:bodyPr/>
          <a:lstStyle/>
          <a:p>
            <a:r>
              <a:rPr lang="en-US"/>
              <a:t>Inputs and outputs</a:t>
            </a:r>
          </a:p>
        </p:txBody>
      </p:sp>
      <p:sp>
        <p:nvSpPr>
          <p:cNvPr id="3" name="Content Placeholder 2">
            <a:extLst>
              <a:ext uri="{FF2B5EF4-FFF2-40B4-BE49-F238E27FC236}">
                <a16:creationId xmlns:a16="http://schemas.microsoft.com/office/drawing/2014/main" id="{831833AF-15E5-6241-AE9A-2DDF5D54C875}"/>
              </a:ext>
            </a:extLst>
          </p:cNvPr>
          <p:cNvSpPr>
            <a:spLocks noGrp="1"/>
          </p:cNvSpPr>
          <p:nvPr>
            <p:ph idx="1"/>
          </p:nvPr>
        </p:nvSpPr>
        <p:spPr>
          <a:xfrm>
            <a:off x="471487" y="4499458"/>
            <a:ext cx="5915025" cy="4879138"/>
          </a:xfrm>
        </p:spPr>
        <p:txBody>
          <a:bodyPr/>
          <a:lstStyle/>
          <a:p>
            <a:r>
              <a:rPr lang="en-US"/>
              <a:t>A CHOP receives channels at its inputs, then cooks, which may combine values at the inputs, and then outputs the resulting channels to other CHOPs</a:t>
            </a:r>
          </a:p>
          <a:p>
            <a:r>
              <a:rPr lang="en-US"/>
              <a:t>Each data channel is an array of numerical values, not keyframed or interpolated segments</a:t>
            </a:r>
          </a:p>
          <a:p>
            <a:pPr lvl="1"/>
            <a:r>
              <a:rPr lang="en-US"/>
              <a:t>some CHOPs retain interpolated segments internally (e.g., Keyframe CHOP and Spline CHOP)</a:t>
            </a:r>
          </a:p>
          <a:p>
            <a:r>
              <a:rPr lang="en-US"/>
              <a:t>If a CHOP’s inputs are not changing and control parameters are not time-dependent, then the CHOP will not cook on each frame</a:t>
            </a:r>
          </a:p>
          <a:p>
            <a:r>
              <a:rPr lang="en-US"/>
              <a:t>Example shows how to combine a noise CHOP and a pattern CHOP to control pitch of an audio oscillator</a:t>
            </a:r>
          </a:p>
        </p:txBody>
      </p:sp>
      <p:pic>
        <p:nvPicPr>
          <p:cNvPr id="5" name="Picture 4">
            <a:extLst>
              <a:ext uri="{FF2B5EF4-FFF2-40B4-BE49-F238E27FC236}">
                <a16:creationId xmlns:a16="http://schemas.microsoft.com/office/drawing/2014/main" id="{3CB32B5A-1AA6-A54B-BB7D-68765EA0833A}"/>
              </a:ext>
            </a:extLst>
          </p:cNvPr>
          <p:cNvPicPr>
            <a:picLocks noChangeAspect="1"/>
          </p:cNvPicPr>
          <p:nvPr/>
        </p:nvPicPr>
        <p:blipFill>
          <a:blip r:embed="rId2"/>
          <a:stretch>
            <a:fillRect/>
          </a:stretch>
        </p:blipFill>
        <p:spPr>
          <a:xfrm>
            <a:off x="471487" y="1833530"/>
            <a:ext cx="5915025" cy="2665927"/>
          </a:xfrm>
          <a:prstGeom prst="rect">
            <a:avLst/>
          </a:prstGeom>
        </p:spPr>
      </p:pic>
    </p:spTree>
    <p:extLst>
      <p:ext uri="{BB962C8B-B14F-4D97-AF65-F5344CB8AC3E}">
        <p14:creationId xmlns:p14="http://schemas.microsoft.com/office/powerpoint/2010/main" val="68868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D913-89AA-6444-B1A2-EFDB1EF427C5}"/>
              </a:ext>
            </a:extLst>
          </p:cNvPr>
          <p:cNvSpPr>
            <a:spLocks noGrp="1"/>
          </p:cNvSpPr>
          <p:nvPr>
            <p:ph type="title"/>
          </p:nvPr>
        </p:nvSpPr>
        <p:spPr/>
        <p:txBody>
          <a:bodyPr/>
          <a:lstStyle/>
          <a:p>
            <a:r>
              <a:rPr lang="en-US"/>
              <a:t>Importing and exporting CHOP channels</a:t>
            </a:r>
          </a:p>
        </p:txBody>
      </p:sp>
      <p:sp>
        <p:nvSpPr>
          <p:cNvPr id="3" name="Content Placeholder 2">
            <a:extLst>
              <a:ext uri="{FF2B5EF4-FFF2-40B4-BE49-F238E27FC236}">
                <a16:creationId xmlns:a16="http://schemas.microsoft.com/office/drawing/2014/main" id="{D5A30DAC-E9D6-F548-9DE0-DC5DE452F700}"/>
              </a:ext>
            </a:extLst>
          </p:cNvPr>
          <p:cNvSpPr>
            <a:spLocks noGrp="1"/>
          </p:cNvSpPr>
          <p:nvPr>
            <p:ph idx="1"/>
          </p:nvPr>
        </p:nvSpPr>
        <p:spPr>
          <a:xfrm>
            <a:off x="471488" y="2637014"/>
            <a:ext cx="5915025" cy="2422003"/>
          </a:xfrm>
        </p:spPr>
        <p:txBody>
          <a:bodyPr/>
          <a:lstStyle/>
          <a:p>
            <a:r>
              <a:rPr lang="en-US"/>
              <a:t>Preferred way to export a channel to a parameter is to export it by dragging the channel onto the parameter</a:t>
            </a:r>
          </a:p>
          <a:p>
            <a:r>
              <a:rPr lang="en-US"/>
              <a:t>You can export CHOP data channels to numerical parameters in any other operator</a:t>
            </a:r>
          </a:p>
          <a:p>
            <a:r>
              <a:rPr lang="en-US"/>
              <a:t>You can turn off exporting with the Export flag</a:t>
            </a:r>
          </a:p>
        </p:txBody>
      </p:sp>
    </p:spTree>
    <p:extLst>
      <p:ext uri="{BB962C8B-B14F-4D97-AF65-F5344CB8AC3E}">
        <p14:creationId xmlns:p14="http://schemas.microsoft.com/office/powerpoint/2010/main" val="41239291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3263</TotalTime>
  <Words>1889</Words>
  <Application>Microsoft Macintosh PowerPoint</Application>
  <PresentationFormat>A4 Paper (210x297 mm)</PresentationFormat>
  <Paragraphs>138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Channel Operators (CHOPs) in TouchDesigner</vt:lpstr>
      <vt:lpstr>Sources</vt:lpstr>
      <vt:lpstr>Channel Operators (CHOPs)</vt:lpstr>
      <vt:lpstr>Sweet 16 CHOPs</vt:lpstr>
      <vt:lpstr>CHOPs create and process channels</vt:lpstr>
      <vt:lpstr>Parts of a CHOP</vt:lpstr>
      <vt:lpstr>Flags</vt:lpstr>
      <vt:lpstr>Inputs and outputs</vt:lpstr>
      <vt:lpstr>Importing and exporting CHOP channels</vt:lpstr>
      <vt:lpstr>Constant CHOP https://derivative.ca/UserGuide/Constant_CHOP</vt:lpstr>
      <vt:lpstr>LFO CHOP https://derivative.ca/UserGuide/LFO_CHOP</vt:lpstr>
      <vt:lpstr>Noise CHOP https://derivative.ca/UserGuide/Noise_CHOP</vt:lpstr>
      <vt:lpstr>Select CHOP https://derivative.ca/UserGuide/Select_CHOP</vt:lpstr>
      <vt:lpstr>Merge CHOP https://derivative.ca/UserGuide/Merge_CHOP</vt:lpstr>
      <vt:lpstr>Math CHOP https://derivative.ca/UserGuide/Math_CHOP</vt:lpstr>
      <vt:lpstr>Lag CHOP https://derivative.ca/UserGuide/Lag_CHOP</vt:lpstr>
      <vt:lpstr>Speed CHOP https://derivative.ca/UserGuide/Speed_CHOP </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Operators (CHOPs) in TouchDesigner</dc:title>
  <dc:creator>Microsoft Office User</dc:creator>
  <cp:lastModifiedBy>Microsoft Office User</cp:lastModifiedBy>
  <cp:revision>41</cp:revision>
  <dcterms:created xsi:type="dcterms:W3CDTF">2021-10-18T18:24:52Z</dcterms:created>
  <dcterms:modified xsi:type="dcterms:W3CDTF">2021-10-21T00:48:51Z</dcterms:modified>
</cp:coreProperties>
</file>