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7"/>
    <p:restoredTop sz="96853"/>
  </p:normalViewPr>
  <p:slideViewPr>
    <p:cSldViewPr snapToGrid="0" snapToObjects="1">
      <p:cViewPr varScale="1">
        <p:scale>
          <a:sx n="54" d="100"/>
          <a:sy n="54" d="100"/>
        </p:scale>
        <p:origin x="1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D6F3-08B9-B643-8888-B4B62FE18AD6}" type="datetimeFigureOut"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5C53-EE5E-3341-BCD9-09340132BC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erivative.ca/Resolution_T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derivative.ca/Crop_T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derivative.ca/Select_T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erivative.ca/Reorder_T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derivative.ca/Cache_T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derivative.ca/Displace_T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erivative.ca/TOP#Sweet_16_T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erivative.ca/Composite_T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erivative.ca/Composite_T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erivative.ca/Render_T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erivative.ca/Render_T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erivative.ca/Render_T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derivative.ca/CHOP_to_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derivative.ca/CHOP_to_T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102A-5CFF-D547-8D1F-93350964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250" y="4770791"/>
            <a:ext cx="5829300" cy="1071209"/>
          </a:xfrm>
        </p:spPr>
        <p:txBody>
          <a:bodyPr>
            <a:normAutofit fontScale="90000"/>
          </a:bodyPr>
          <a:lstStyle/>
          <a:p>
            <a:r>
              <a:rPr lang="en-US"/>
              <a:t>Texture Operators (TOPs)</a:t>
            </a:r>
            <a:br>
              <a:rPr lang="en-US"/>
            </a:br>
            <a:r>
              <a:rPr lang="en-US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BF5B9-DE14-8B4E-82E1-B21964780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794500"/>
            <a:ext cx="5143500" cy="800100"/>
          </a:xfrm>
        </p:spPr>
        <p:txBody>
          <a:bodyPr/>
          <a:lstStyle/>
          <a:p>
            <a:r>
              <a:rPr lang="en-US"/>
              <a:t>David Meredith</a:t>
            </a:r>
          </a:p>
          <a:p>
            <a:r>
              <a:rPr lang="en-US"/>
              <a:t>dave@create.aau.dk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6A36-60C4-6C4B-A7AB-EA1ABE3B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980109"/>
            <a:ext cx="3136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003-CB0E-B14D-B923-928A2F33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087639"/>
          </a:xfrm>
        </p:spPr>
        <p:txBody>
          <a:bodyPr>
            <a:normAutofit fontScale="90000"/>
          </a:bodyPr>
          <a:lstStyle/>
          <a:p>
            <a:r>
              <a:rPr lang="en-US"/>
              <a:t>Resolution TOP</a:t>
            </a:r>
            <a:br>
              <a:rPr lang="en-US"/>
            </a:br>
            <a:r>
              <a:rPr lang="en-US" sz="2400">
                <a:hlinkClick r:id="rId2"/>
              </a:rPr>
              <a:t>https://docs.derivative.ca/Resolution_TOP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BE96-1511-064F-8DD6-69EEF849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4738255"/>
            <a:ext cx="5915025" cy="2533354"/>
          </a:xfrm>
        </p:spPr>
        <p:txBody>
          <a:bodyPr/>
          <a:lstStyle/>
          <a:p>
            <a:r>
              <a:rPr lang="en-US"/>
              <a:t>The Resolution TOP changes the resolution of a TOP image</a:t>
            </a:r>
          </a:p>
          <a:p>
            <a:r>
              <a:rPr lang="en-US"/>
              <a:t>This can also be done on the Common Page of most other TOPs</a:t>
            </a:r>
          </a:p>
          <a:p>
            <a:r>
              <a:rPr lang="en-US"/>
              <a:t>High Quality Resize Parameter uses weighted averages of multiple-pixels when scaling down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D49A9-1EF7-6A43-8120-B34DB9C7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7" y="1615044"/>
            <a:ext cx="5402426" cy="28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49F5-9A4E-D043-8B29-8E84DE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Crop TOP</a:t>
            </a:r>
            <a:br>
              <a:rPr lang="en-US"/>
            </a:br>
            <a:r>
              <a:rPr lang="en-US" sz="2400">
                <a:hlinkClick r:id="rId2"/>
              </a:rPr>
              <a:t>https://docs.derivative.ca/Crop_TOP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3D60-FB70-9E4C-98F6-050BE70D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7813964"/>
            <a:ext cx="5915025" cy="1108316"/>
          </a:xfrm>
        </p:spPr>
        <p:txBody>
          <a:bodyPr/>
          <a:lstStyle/>
          <a:p>
            <a:r>
              <a:rPr lang="en-US"/>
              <a:t>Crops image by specifying left, right, bottom and top edges</a:t>
            </a:r>
          </a:p>
          <a:p>
            <a:r>
              <a:rPr lang="en-US"/>
              <a:t>You can also specify how image is extended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767A0-5FC7-1B46-8BF4-6E4D28B5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1" y="1788963"/>
            <a:ext cx="6364697" cy="54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A00D-DC52-EE44-9139-F0FBAD5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873883"/>
          </a:xfrm>
        </p:spPr>
        <p:txBody>
          <a:bodyPr>
            <a:normAutofit fontScale="90000"/>
          </a:bodyPr>
          <a:lstStyle/>
          <a:p>
            <a:r>
              <a:rPr lang="en-US"/>
              <a:t>Select TOP</a:t>
            </a:r>
            <a:br>
              <a:rPr lang="en-US"/>
            </a:br>
            <a:r>
              <a:rPr lang="en-US" sz="2200">
                <a:hlinkClick r:id="rId2"/>
              </a:rPr>
              <a:t>https://docs.derivative.ca/Select_TOP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B666-35F6-DF48-9312-860B5800D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198918"/>
            <a:ext cx="5915025" cy="2723361"/>
          </a:xfrm>
        </p:spPr>
        <p:txBody>
          <a:bodyPr/>
          <a:lstStyle/>
          <a:p>
            <a:r>
              <a:rPr lang="en-US"/>
              <a:t>Select TOP allows you to reference a TOP from any other location in TouchDesigner</a:t>
            </a:r>
          </a:p>
          <a:p>
            <a:r>
              <a:rPr lang="en-US"/>
              <a:t>The TOP parameter contains the path of the TOP being referenced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18DFF-17BC-C04B-8B16-185A5F21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65" y="1798697"/>
            <a:ext cx="4851070" cy="33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8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16D0-EAB7-7E4E-B35D-5A4E0F0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Reorder TOP</a:t>
            </a:r>
            <a:br>
              <a:rPr lang="en-US"/>
            </a:br>
            <a:r>
              <a:rPr lang="en-US" sz="2400">
                <a:hlinkClick r:id="rId2"/>
              </a:rPr>
              <a:t>https://docs.derivative.ca/Reorder_TOP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B117-36AF-C54D-8AEB-2C157DB5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42" y="3811979"/>
            <a:ext cx="5915025" cy="2996493"/>
          </a:xfrm>
        </p:spPr>
        <p:txBody>
          <a:bodyPr/>
          <a:lstStyle/>
          <a:p>
            <a:r>
              <a:rPr lang="en-US"/>
              <a:t>Multi-input TOP that lets you choose any of the input channels for the R, G, B and A output</a:t>
            </a:r>
          </a:p>
          <a:p>
            <a:pPr lvl="1"/>
            <a:r>
              <a:rPr lang="en-US"/>
              <a:t>Allows you to give several images as input</a:t>
            </a:r>
          </a:p>
          <a:p>
            <a:r>
              <a:rPr lang="en-US"/>
              <a:t>You can also choose zero, one or the input luminance for any of the output channels.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CE435-6673-8445-B54D-0706D311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2155486"/>
            <a:ext cx="5915026" cy="13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8CCF-E9E5-4048-989B-35A469E3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93009"/>
          </a:xfrm>
        </p:spPr>
        <p:txBody>
          <a:bodyPr>
            <a:normAutofit fontScale="90000"/>
          </a:bodyPr>
          <a:lstStyle/>
          <a:p>
            <a:r>
              <a:rPr lang="en-US"/>
              <a:t>Cache TOP</a:t>
            </a:r>
            <a:br>
              <a:rPr lang="en-US"/>
            </a:br>
            <a:r>
              <a:rPr lang="en-US" sz="2000">
                <a:hlinkClick r:id="rId2"/>
              </a:rPr>
              <a:t>https://docs.derivative.ca/Cache_TOP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8814-0B2C-0149-B4D3-0EE547A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363470"/>
            <a:ext cx="5915025" cy="5015126"/>
          </a:xfrm>
        </p:spPr>
        <p:txBody>
          <a:bodyPr/>
          <a:lstStyle/>
          <a:p>
            <a:r>
              <a:rPr lang="en-US"/>
              <a:t>Cache TOP stores a sequence of images in GPU memory</a:t>
            </a:r>
          </a:p>
          <a:p>
            <a:r>
              <a:rPr lang="en-US"/>
              <a:t>These cached images can be read much faster by the graphics card than an image cache in main memory reading off the disk</a:t>
            </a:r>
          </a:p>
          <a:p>
            <a:r>
              <a:rPr lang="en-US"/>
              <a:t>Can freeze image by turning the Active parameter off </a:t>
            </a:r>
          </a:p>
          <a:p>
            <a:r>
              <a:rPr lang="en-US"/>
              <a:t>Can create a delay if you set Output Index to a negative value and leave Active parameter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52780-6DEB-F742-9B90-91174BC2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69" y="1720414"/>
            <a:ext cx="5682343" cy="23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78B2-E3F6-534F-AA0D-C1DB3F8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216324"/>
          </a:xfrm>
        </p:spPr>
        <p:txBody>
          <a:bodyPr>
            <a:normAutofit/>
          </a:bodyPr>
          <a:lstStyle/>
          <a:p>
            <a:r>
              <a:rPr lang="en-US"/>
              <a:t>Displace TOP</a:t>
            </a:r>
            <a:br>
              <a:rPr lang="en-US"/>
            </a:br>
            <a:r>
              <a:rPr lang="en-US" sz="2400">
                <a:hlinkClick r:id="rId2"/>
              </a:rPr>
              <a:t>https://docs.derivative.ca/Displace_TOP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1026-AB14-1C4D-8078-67905882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405744"/>
            <a:ext cx="5915025" cy="5130141"/>
          </a:xfrm>
        </p:spPr>
        <p:txBody>
          <a:bodyPr/>
          <a:lstStyle/>
          <a:p>
            <a:r>
              <a:rPr lang="en-US"/>
              <a:t>Displace TOP causes one image to be warped by another image</a:t>
            </a:r>
          </a:p>
          <a:p>
            <a:r>
              <a:rPr lang="en-US"/>
              <a:t>Takes two input images – an input image and a displace image</a:t>
            </a:r>
          </a:p>
          <a:p>
            <a:r>
              <a:rPr lang="en-US"/>
              <a:t>The value of the pixel at (u,v) in the output image is determined by the value of a pixel at a position (x,y) in the input image where x is u displaced using the value of the red channel of the pixel at (u,v) in the input image, and y is v displaced using the value of the blue channel of the pixel at (u,v) in the input image</a:t>
            </a:r>
          </a:p>
          <a:p>
            <a:r>
              <a:rPr lang="en-US"/>
              <a:t>The value is given by the following expression</a:t>
            </a:r>
          </a:p>
          <a:p>
            <a:pPr lvl="1"/>
            <a:r>
              <a:rPr lang="en-US"/>
              <a:t>Col(Out(u,v)) = Col(In(u * W * (R(Disp(u,v)) – 0.5),</a:t>
            </a:r>
          </a:p>
          <a:p>
            <a:pPr marL="342900" lvl="1" indent="0">
              <a:buNone/>
            </a:pPr>
            <a:r>
              <a:rPr lang="en-US"/>
              <a:t>                                          v * W * (0.5 -  B(Disp(u,v))))</a:t>
            </a:r>
          </a:p>
          <a:p>
            <a:pPr marL="342900" lvl="1" indent="0">
              <a:buNone/>
            </a:pPr>
            <a:r>
              <a:rPr lang="en-US"/>
              <a:t>where W is the Displace Weight</a:t>
            </a:r>
            <a:endParaRPr lang="en-US">
              <a:solidFill>
                <a:prstClr val="black"/>
              </a:solidFill>
            </a:endParaRPr>
          </a:p>
          <a:p>
            <a:pPr marL="342900" lvl="1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FEFD-9A22-B745-82D6-DD010DE78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12" y="1851418"/>
            <a:ext cx="3972296" cy="24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58F-96EB-45E6-B5E9-28267D6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18" y="276305"/>
            <a:ext cx="4222627" cy="745629"/>
          </a:xfrm>
        </p:spPr>
        <p:txBody>
          <a:bodyPr>
            <a:normAutofit/>
          </a:bodyPr>
          <a:lstStyle/>
          <a:p>
            <a:r>
              <a:rPr lang="da-DK" dirty="0"/>
              <a:t>Sweet Sixteen TOPs </a:t>
            </a:r>
            <a:br>
              <a:rPr lang="da-DK" dirty="0"/>
            </a:br>
            <a:r>
              <a:rPr lang="da-DK" sz="1125" dirty="0">
                <a:hlinkClick r:id="rId2"/>
              </a:rPr>
              <a:t>https://docs.derivative.ca/TOP#Sweet_16_TOPs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C78-299F-4BFA-A976-17CD6981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66" y="7354470"/>
            <a:ext cx="4234399" cy="2112249"/>
          </a:xfrm>
        </p:spPr>
        <p:txBody>
          <a:bodyPr/>
          <a:lstStyle/>
          <a:p>
            <a:r>
              <a:rPr lang="da-DK" dirty="0"/>
              <a:t>The Sweet Sixteen TOPs are a set of 16 TOPs that are commonly used</a:t>
            </a:r>
          </a:p>
          <a:p>
            <a:r>
              <a:rPr lang="da-DK" dirty="0"/>
              <a:t>In this lecture, we’ll cover the TOPs in the shaded region above</a:t>
            </a:r>
            <a:endParaRPr lang="en-GB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D4B924-99EE-443A-A49D-CB614465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6" y="1267449"/>
            <a:ext cx="6212066" cy="5841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2A3DE-EEE6-5841-BCB5-7F9584A36DD2}"/>
              </a:ext>
            </a:extLst>
          </p:cNvPr>
          <p:cNvSpPr/>
          <p:nvPr/>
        </p:nvSpPr>
        <p:spPr>
          <a:xfrm>
            <a:off x="322966" y="4040659"/>
            <a:ext cx="6114904" cy="3175687"/>
          </a:xfrm>
          <a:prstGeom prst="rect">
            <a:avLst/>
          </a:prstGeom>
          <a:solidFill>
            <a:schemeClr val="accent1">
              <a:alpha val="16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DEE-9707-F141-8B39-7FE532F2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017190"/>
          </a:xfrm>
        </p:spPr>
        <p:txBody>
          <a:bodyPr>
            <a:normAutofit fontScale="90000"/>
          </a:bodyPr>
          <a:lstStyle/>
          <a:p>
            <a:r>
              <a:rPr lang="en-US"/>
              <a:t>Composite TOP</a:t>
            </a:r>
            <a:br>
              <a:rPr lang="en-US"/>
            </a:br>
            <a:r>
              <a:rPr lang="en-US" sz="2000">
                <a:hlinkClick r:id="rId2"/>
              </a:rPr>
              <a:t>https://docs.derivative.ca/Composite_TOP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1202-294E-DC4F-A035-0A088730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583459"/>
            <a:ext cx="5915025" cy="6030799"/>
          </a:xfrm>
        </p:spPr>
        <p:txBody>
          <a:bodyPr/>
          <a:lstStyle/>
          <a:p>
            <a:r>
              <a:rPr lang="en-US"/>
              <a:t>Multi-input TOP that performs a composite operation for each input</a:t>
            </a:r>
          </a:p>
          <a:p>
            <a:r>
              <a:rPr lang="en-US"/>
              <a:t>You select the composite operation using the Operation parameter on the Composite parameter page</a:t>
            </a:r>
          </a:p>
          <a:p>
            <a:r>
              <a:rPr lang="en-US"/>
              <a:t>Composite page:</a:t>
            </a:r>
          </a:p>
          <a:p>
            <a:pPr lvl="1"/>
            <a:r>
              <a:rPr lang="en-US"/>
              <a:t>TOP: In addition to all inputs attached, you can specify more using the TOPs listed in this field</a:t>
            </a:r>
          </a:p>
          <a:p>
            <a:pPr lvl="2"/>
            <a:r>
              <a:rPr lang="en-US"/>
              <a:t>e.g., ramp* composites all TOPs whose names start with “ramp”</a:t>
            </a:r>
          </a:p>
          <a:p>
            <a:pPr lvl="1"/>
            <a:r>
              <a:rPr lang="en-US"/>
              <a:t>Preview Grid: Shows effect of all operation types in a grid, with inputs swapped on the right side of each tile</a:t>
            </a:r>
          </a:p>
          <a:p>
            <a:pPr lvl="1"/>
            <a:r>
              <a:rPr lang="en-US"/>
              <a:t>Select Input: bypasses composites and lets just one input through</a:t>
            </a:r>
          </a:p>
          <a:p>
            <a:pPr lvl="1"/>
            <a:r>
              <a:rPr lang="en-US"/>
              <a:t>Input Index: Specifies the index of the input to let through when using Select Input</a:t>
            </a:r>
          </a:p>
          <a:p>
            <a:pPr lvl="1"/>
            <a:r>
              <a:rPr lang="en-US"/>
              <a:t>Operation: Menu for choosing which composite operation to perform</a:t>
            </a:r>
          </a:p>
          <a:p>
            <a:pPr lvl="1"/>
            <a:r>
              <a:rPr lang="en-US"/>
              <a:t>Swap Operation Order: Reverses order of operands</a:t>
            </a:r>
          </a:p>
          <a:p>
            <a:pPr lvl="2"/>
            <a:r>
              <a:rPr lang="en-US"/>
              <a:t>if operation is commutative (e.g., add), then order doesn’t matter, otherwise it does (e.g., Over, Hard Light)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BB4D0-B5C8-E445-842D-79171C5C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08" y="1276942"/>
            <a:ext cx="3906981" cy="221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4D3A-D6FE-1E42-B782-ACD8C899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83878"/>
          </a:xfrm>
        </p:spPr>
        <p:txBody>
          <a:bodyPr>
            <a:normAutofit fontScale="90000"/>
          </a:bodyPr>
          <a:lstStyle/>
          <a:p>
            <a:r>
              <a:rPr lang="en-US"/>
              <a:t>Composite TOP – Transform Page</a:t>
            </a:r>
            <a:br>
              <a:rPr lang="en-US"/>
            </a:br>
            <a:r>
              <a:rPr lang="en-US" sz="2000">
                <a:hlinkClick r:id="rId2"/>
              </a:rPr>
              <a:t>https://docs.derivative.ca/Composite_TOP</a:t>
            </a:r>
            <a:r>
              <a:rPr lang="en-US" sz="200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D1A3-0ACD-074D-9D76-8453E89E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35" y="4657024"/>
            <a:ext cx="5127729" cy="504511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Transform page (see effects with Over and Butterfly as Fixed Layer)</a:t>
            </a:r>
          </a:p>
          <a:p>
            <a:pPr lvl="1"/>
            <a:r>
              <a:rPr lang="en-US"/>
              <a:t>Fixed Layer: Selects which input to use as the fixed layer</a:t>
            </a:r>
          </a:p>
          <a:p>
            <a:pPr lvl="2"/>
            <a:r>
              <a:rPr lang="en-US"/>
              <a:t>Other layers are overlays – overlays are adjustable by the parameters on the Transform page</a:t>
            </a:r>
          </a:p>
          <a:p>
            <a:pPr lvl="2"/>
            <a:r>
              <a:rPr lang="en-US"/>
              <a:t>Order of composite is not changed</a:t>
            </a:r>
          </a:p>
          <a:p>
            <a:pPr lvl="2"/>
            <a:r>
              <a:rPr lang="en-US"/>
              <a:t>Resolution and aspect ratio of Fixed Layer is used in final result</a:t>
            </a:r>
          </a:p>
          <a:p>
            <a:pPr lvl="1"/>
            <a:r>
              <a:rPr lang="en-US"/>
              <a:t>Pre-Fit Overlay: Determines how overlay fills composite</a:t>
            </a:r>
          </a:p>
          <a:p>
            <a:pPr lvl="1"/>
            <a:r>
              <a:rPr lang="en-US"/>
              <a:t>Justify Horizontal/Vertical: Specify alignment of overlay</a:t>
            </a:r>
          </a:p>
          <a:p>
            <a:pPr lvl="1"/>
            <a:r>
              <a:rPr lang="en-US"/>
              <a:t>Extend Overlay: Sets extend/repeat conditions of overlay</a:t>
            </a:r>
          </a:p>
          <a:p>
            <a:pPr lvl="1"/>
            <a:r>
              <a:rPr lang="en-US"/>
              <a:t>Rotate: Rotates overlay (+ve is clockwise)</a:t>
            </a:r>
          </a:p>
          <a:p>
            <a:pPr lvl="1"/>
            <a:r>
              <a:rPr lang="en-US"/>
              <a:t>Translate: Translates overlay, Translate Units determines how numbers are interpreted</a:t>
            </a:r>
          </a:p>
          <a:p>
            <a:pPr lvl="1"/>
            <a:r>
              <a:rPr lang="en-US"/>
              <a:t>Scale: Scales overlay layer</a:t>
            </a:r>
          </a:p>
          <a:p>
            <a:pPr lvl="1"/>
            <a:r>
              <a:rPr lang="en-US"/>
              <a:t>Pivot: Defines center of enlargement and rotation, works with Pivot Units</a:t>
            </a:r>
          </a:p>
          <a:p>
            <a:pPr lvl="1"/>
            <a:r>
              <a:rPr lang="en-US"/>
              <a:t>Translate Step: Each overlay is translated relative to the previously applied one by the specified amount, works with Translate Step Units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348C3-206B-A549-9463-E6549B79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1413246"/>
            <a:ext cx="3136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2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3000-AF0A-CB44-B209-7739FCAD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5112"/>
            <a:ext cx="5915025" cy="968886"/>
          </a:xfrm>
        </p:spPr>
        <p:txBody>
          <a:bodyPr>
            <a:normAutofit/>
          </a:bodyPr>
          <a:lstStyle/>
          <a:p>
            <a:r>
              <a:rPr lang="en-US"/>
              <a:t>Render TOP</a:t>
            </a:r>
            <a:br>
              <a:rPr lang="en-US"/>
            </a:br>
            <a:r>
              <a:rPr lang="en-US" sz="2000">
                <a:hlinkClick r:id="rId2"/>
              </a:rPr>
              <a:t>https://docs.derivative.ca/Render_TOP</a:t>
            </a:r>
            <a:r>
              <a:rPr lang="en-US" sz="200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4123-4F50-754E-BA19-ABB86EE8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4251366"/>
            <a:ext cx="5915025" cy="5486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Used to render all 3D scenes</a:t>
            </a:r>
          </a:p>
          <a:p>
            <a:r>
              <a:rPr lang="en-US"/>
              <a:t>Needs to be given a Camera node and a Geometry node as a minimum</a:t>
            </a:r>
          </a:p>
          <a:p>
            <a:pPr lvl="1"/>
            <a:r>
              <a:rPr lang="en-US"/>
              <a:t>Typically also use Light nodes</a:t>
            </a:r>
          </a:p>
          <a:p>
            <a:r>
              <a:rPr lang="en-US"/>
              <a:t>Geometry object needs to have a Material assigned to it</a:t>
            </a:r>
          </a:p>
          <a:p>
            <a:pPr lvl="1"/>
            <a:r>
              <a:rPr lang="en-US"/>
              <a:t>Material can be either a pre-packaged MAT or an OpenGL GLSL shader</a:t>
            </a:r>
          </a:p>
          <a:p>
            <a:pPr lvl="1"/>
            <a:r>
              <a:rPr lang="en-US"/>
              <a:t>All textures and bump maps in TD are TOPs that have to be read in using Movie File In TOPs</a:t>
            </a:r>
          </a:p>
          <a:p>
            <a:r>
              <a:rPr lang="en-US"/>
              <a:t>Render TOP renders in many RGBA and single-channel formats – 8-bit fixed-point up to 32-bit floating point per pixel component</a:t>
            </a:r>
          </a:p>
          <a:p>
            <a:r>
              <a:rPr lang="en-US"/>
              <a:t>Renders transparent surfaces correctly using Multi-Pass Depth Peeling</a:t>
            </a:r>
          </a:p>
          <a:p>
            <a:pPr lvl="1"/>
            <a:r>
              <a:rPr lang="en-US"/>
              <a:t>See “Order Independent Transparency”</a:t>
            </a:r>
          </a:p>
          <a:p>
            <a:r>
              <a:rPr lang="en-US"/>
              <a:t>Render TOP can render multiple cameras in a single node</a:t>
            </a:r>
          </a:p>
          <a:p>
            <a:pPr lvl="1"/>
            <a:r>
              <a:rPr lang="en-US"/>
              <a:t>Multiple cameras are specified in one Camera parameter</a:t>
            </a:r>
          </a:p>
          <a:p>
            <a:pPr lvl="1"/>
            <a:r>
              <a:rPr lang="en-US"/>
              <a:t>Render Select TOP can be used to pull out camera results</a:t>
            </a:r>
          </a:p>
          <a:p>
            <a:pPr lvl="1"/>
            <a:r>
              <a:rPr lang="en-US"/>
              <a:t>Supports GPU acceleration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18686-D4C9-1C40-811D-32862E46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249955"/>
            <a:ext cx="3429000" cy="28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6E1D-5236-044B-A126-56F4934C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920164"/>
            <a:ext cx="5915025" cy="6710724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Camera(s): Specifies which Cameras to look through when rendering the scene</a:t>
            </a:r>
          </a:p>
          <a:p>
            <a:pPr lvl="1"/>
            <a:r>
              <a:rPr lang="en-US"/>
              <a:t>Can specify multiple cameras and retrieve each one using the Render Select TOP</a:t>
            </a:r>
          </a:p>
          <a:p>
            <a:r>
              <a:rPr lang="en-US"/>
              <a:t>Multi-Camera Hint: Helps Render TOP optimize rendering when using multiple cameras – controls Multi-Camera Rendering behaviour for this node</a:t>
            </a:r>
          </a:p>
          <a:p>
            <a:pPr lvl="1"/>
            <a:r>
              <a:rPr lang="en-US"/>
              <a:t>Nvidia calls Multi-Camera Rendering “Simultaneous Multi-Projection”</a:t>
            </a:r>
          </a:p>
          <a:p>
            <a:r>
              <a:rPr lang="en-US"/>
              <a:t>Geometry: Specifies which Geometry will be used – can have multiple Geometry objects and you can specify them using regular expressions (e.g., “geo* ^geo7” = all objects whose name starts with “geo” except geo7)</a:t>
            </a:r>
          </a:p>
          <a:p>
            <a:r>
              <a:rPr lang="en-US"/>
              <a:t>Lights: Specifies which Lights to use - can also use regex to specify a pattern to select the Lights to use</a:t>
            </a:r>
          </a:p>
          <a:p>
            <a:r>
              <a:rPr lang="en-US"/>
              <a:t>Anti-Alias: Sets level of anti-aliasing (higher values use more graphics memory)</a:t>
            </a:r>
          </a:p>
          <a:p>
            <a:r>
              <a:rPr lang="en-US"/>
              <a:t>Render Mode: For rendering various projections – normal 2D, Cube Map, Fish Eye (180), Dual Paraboloid</a:t>
            </a:r>
          </a:p>
          <a:p>
            <a:pPr lvl="1"/>
            <a:r>
              <a:rPr lang="en-US"/>
              <a:t>Cube Map renders 6 views as required  for an environment map in the Phong MAT and Environment Light COMP</a:t>
            </a:r>
          </a:p>
          <a:p>
            <a:pPr lvl="1"/>
            <a:r>
              <a:rPr lang="en-US"/>
              <a:t>Dual paraboloid mapping is a technique for generating an environment map that only requires 2 passes, compared with the 6 passes required for a Cube Map</a:t>
            </a:r>
          </a:p>
          <a:p>
            <a:r>
              <a:rPr lang="en-US"/>
              <a:t>Positive/Negative Sides: Specifies which sides of the cube  are rendered +/-X, +/-Y and +/-Z when using Cube Map</a:t>
            </a:r>
          </a:p>
          <a:p>
            <a:r>
              <a:rPr lang="en-US"/>
              <a:t>UV Unwrap Coord: Select which Texture Layer the coordinates are rendered to when Render Mode is UVUnwap Coord</a:t>
            </a:r>
          </a:p>
          <a:p>
            <a:pPr lvl="1"/>
            <a:r>
              <a:rPr lang="en-US"/>
              <a:t>Used when producing a UV map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DD6F87-3323-0B45-9F78-E741B38D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5112"/>
            <a:ext cx="5915025" cy="968886"/>
          </a:xfrm>
        </p:spPr>
        <p:txBody>
          <a:bodyPr>
            <a:normAutofit/>
          </a:bodyPr>
          <a:lstStyle/>
          <a:p>
            <a:r>
              <a:rPr lang="en-US"/>
              <a:t>Render TOP – Render Page</a:t>
            </a:r>
            <a:br>
              <a:rPr lang="en-US"/>
            </a:br>
            <a:r>
              <a:rPr lang="en-US" sz="2000">
                <a:hlinkClick r:id="rId2"/>
              </a:rPr>
              <a:t>https://docs.derivative.ca/Render_TOP</a:t>
            </a:r>
            <a:r>
              <a:rPr lang="en-US" sz="2000"/>
              <a:t>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18585-BD36-DE46-A3BA-C7C1019C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66" y="1460665"/>
            <a:ext cx="1601789" cy="14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2506-071E-A54E-80FD-749FF841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607626"/>
            <a:ext cx="5915025" cy="502326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Helps with rendering transparent geometry in proper depth order</a:t>
            </a:r>
          </a:p>
          <a:p>
            <a:r>
              <a:rPr lang="en-US"/>
              <a:t>No need to sort geometry based on distance from camera</a:t>
            </a:r>
          </a:p>
          <a:p>
            <a:r>
              <a:rPr lang="en-US"/>
              <a:t>Multi-pass process where each pass processes surfaces that are progressively further and further away from the camera</a:t>
            </a:r>
          </a:p>
          <a:p>
            <a:r>
              <a:rPr lang="en-US"/>
              <a:t>Turning on transparency disables some advanced features in the Render TOP, including anti-aliasing</a:t>
            </a:r>
          </a:p>
          <a:p>
            <a:r>
              <a:rPr lang="en-US"/>
              <a:t>Pixel based approach, so not dependent on number of objects but rather on how they are layered</a:t>
            </a:r>
          </a:p>
          <a:p>
            <a:r>
              <a:rPr lang="en-US"/>
              <a:t>Uses Depth Peeling: First render normal frame, then peel away all pixels seen in the first frame, revealing pixels underneath; then peel away pixels seen in second frame and so on. Finally composite layers Over each other, starting at the deepest layer</a:t>
            </a:r>
          </a:p>
          <a:p>
            <a:pPr lvl="1"/>
            <a:r>
              <a:rPr lang="en-US"/>
              <a:t>e.g., two passes for a hollow sphere: first pass does outer surface, second pass does inner surface</a:t>
            </a:r>
          </a:p>
          <a:p>
            <a:pPr lvl="1"/>
            <a:r>
              <a:rPr lang="en-US"/>
              <a:t>If you have 10 spheres in front of each other than may need up to 20 passes; if the spheres do not occlude each other, then only need 2 passes</a:t>
            </a:r>
          </a:p>
          <a:p>
            <a:r>
              <a:rPr lang="en-US"/>
              <a:t>Typically don’t need so many passes to get an acceptable rendering – note that each pass is a full rendering so can take significant time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FA38F-56B9-C842-AD70-BC52E2B4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5112"/>
            <a:ext cx="5915025" cy="968886"/>
          </a:xfrm>
        </p:spPr>
        <p:txBody>
          <a:bodyPr>
            <a:normAutofit fontScale="90000"/>
          </a:bodyPr>
          <a:lstStyle/>
          <a:p>
            <a:r>
              <a:rPr lang="en-US"/>
              <a:t>Render TOP – Render Page &gt; Transparency</a:t>
            </a:r>
            <a:br>
              <a:rPr lang="en-US"/>
            </a:br>
            <a:r>
              <a:rPr lang="en-US" sz="2000">
                <a:hlinkClick r:id="rId2"/>
              </a:rPr>
              <a:t>https://docs.derivative.ca/Render_TOP</a:t>
            </a:r>
            <a:r>
              <a:rPr lang="en-US" sz="2000"/>
              <a:t>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9DAC1-DBA2-CC4D-9477-9BEC492B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94" y="1565798"/>
            <a:ext cx="2985211" cy="27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6CC9-5F02-7242-A6F2-064E7E1D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729285"/>
            <a:ext cx="5915025" cy="862008"/>
          </a:xfrm>
        </p:spPr>
        <p:txBody>
          <a:bodyPr>
            <a:normAutofit fontScale="90000"/>
          </a:bodyPr>
          <a:lstStyle/>
          <a:p>
            <a:r>
              <a:rPr lang="en-US"/>
              <a:t>CHOP To TOP</a:t>
            </a:r>
            <a:br>
              <a:rPr lang="en-US"/>
            </a:br>
            <a:r>
              <a:rPr lang="en-US" sz="2000">
                <a:hlinkClick r:id="rId2"/>
              </a:rPr>
              <a:t>https://docs.derivative.ca/CHOP_to_TOP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F7D8-4F30-8849-A0D4-23A757AE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263242"/>
            <a:ext cx="5915025" cy="5248893"/>
          </a:xfrm>
        </p:spPr>
        <p:txBody>
          <a:bodyPr>
            <a:normAutofit lnSpcReduction="10000"/>
          </a:bodyPr>
          <a:lstStyle/>
          <a:p>
            <a:r>
              <a:rPr lang="en-US"/>
              <a:t>CHOP To TOP puts CHOP channels into a TOP image</a:t>
            </a:r>
          </a:p>
          <a:p>
            <a:pPr lvl="1"/>
            <a:r>
              <a:rPr lang="en-US"/>
              <a:t>32-bit floating point</a:t>
            </a:r>
          </a:p>
          <a:p>
            <a:r>
              <a:rPr lang="en-US"/>
              <a:t>Data Format parameter determines how input channels are converted to pixel colors</a:t>
            </a:r>
          </a:p>
          <a:p>
            <a:pPr lvl="1"/>
            <a:r>
              <a:rPr lang="en-US"/>
              <a:t>If Data Format is ‘R’ then each channel is interpreted as the R pixel values for a separate row in the image</a:t>
            </a:r>
          </a:p>
          <a:p>
            <a:pPr lvl="1"/>
            <a:r>
              <a:rPr lang="en-US"/>
              <a:t>If Data Format is ‘RGBA’, then each set of 4 consecutive channels are interpreted as the R, G, B and A channels of pixels for a single row</a:t>
            </a:r>
          </a:p>
          <a:p>
            <a:r>
              <a:rPr lang="en-US"/>
              <a:t>Image Layout parameter controls how pixel rows are arrangd in the output</a:t>
            </a:r>
          </a:p>
          <a:p>
            <a:pPr lvl="1"/>
            <a:r>
              <a:rPr lang="en-US"/>
              <a:t>By default, image width = number of samples in CHOP; and height is number of channel sets</a:t>
            </a:r>
          </a:p>
          <a:p>
            <a:pPr lvl="1"/>
            <a:r>
              <a:rPr lang="en-US"/>
              <a:t>If channel length &gt; image width, then wrapped layout option can be used to continue channel data onto additional pixel rows</a:t>
            </a:r>
          </a:p>
          <a:p>
            <a:pPr lvl="1"/>
            <a:r>
              <a:rPr lang="en-US"/>
              <a:t>Fit to Square determines a square image resolution that uses all the values in the channels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DB47E-3B4D-2B4C-88B0-7C3A6E47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99" y="1496260"/>
            <a:ext cx="4122002" cy="26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D84E-6A4B-8F47-B794-49086658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5118264"/>
            <a:ext cx="5915025" cy="3804015"/>
          </a:xfrm>
        </p:spPr>
        <p:txBody>
          <a:bodyPr/>
          <a:lstStyle/>
          <a:p>
            <a:r>
              <a:rPr lang="en-US"/>
              <a:t>CHOP: The path of the CHOP being referenced</a:t>
            </a:r>
          </a:p>
          <a:p>
            <a:r>
              <a:rPr lang="en-US"/>
              <a:t>Data Format: determines how input CHOP channels will be turned into an image</a:t>
            </a:r>
          </a:p>
          <a:p>
            <a:r>
              <a:rPr lang="en-US"/>
              <a:t>Clamp CHOP Values: Clamps CHOP values to range 0-1</a:t>
            </a:r>
          </a:p>
          <a:p>
            <a:r>
              <a:rPr lang="en-US"/>
              <a:t>Image Layout: Controls the dimensions of the output image and how CHOP samples are arranged as pixels</a:t>
            </a:r>
          </a:p>
          <a:p>
            <a:r>
              <a:rPr lang="en-US"/>
              <a:t>Extra Pixel Values (RGBA): Values used to fill in pixel values in image when there are not enough values in the CHOP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583010-DF4A-FC43-A52E-886D7CEC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729285"/>
            <a:ext cx="5915025" cy="862008"/>
          </a:xfrm>
        </p:spPr>
        <p:txBody>
          <a:bodyPr>
            <a:normAutofit fontScale="90000"/>
          </a:bodyPr>
          <a:lstStyle/>
          <a:p>
            <a:r>
              <a:rPr lang="en-US"/>
              <a:t>CHOP To TOP – CHOP to TOP Page</a:t>
            </a:r>
            <a:br>
              <a:rPr lang="en-US"/>
            </a:br>
            <a:r>
              <a:rPr lang="en-US" sz="2000">
                <a:hlinkClick r:id="rId2"/>
              </a:rPr>
              <a:t>https://docs.derivative.ca/CHOP_to_TOP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F2284-5FF4-5A4B-9010-1AF99168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42" y="1591293"/>
            <a:ext cx="4827515" cy="30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1953</TotalTime>
  <Words>1746</Words>
  <Application>Microsoft Macintosh PowerPoint</Application>
  <PresentationFormat>A4 Paper (210x297 mm)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Texture Operators (TOPs) Part 2</vt:lpstr>
      <vt:lpstr>Sweet Sixteen TOPs  https://docs.derivative.ca/TOP#Sweet_16_TOPs</vt:lpstr>
      <vt:lpstr>Composite TOP https://docs.derivative.ca/Composite_TOP </vt:lpstr>
      <vt:lpstr>Composite TOP – Transform Page https://docs.derivative.ca/Composite_TOP </vt:lpstr>
      <vt:lpstr>Render TOP https://docs.derivative.ca/Render_TOP </vt:lpstr>
      <vt:lpstr>Render TOP – Render Page https://docs.derivative.ca/Render_TOP </vt:lpstr>
      <vt:lpstr>Render TOP – Render Page &gt; Transparency https://docs.derivative.ca/Render_TOP </vt:lpstr>
      <vt:lpstr>CHOP To TOP https://docs.derivative.ca/CHOP_to_TOP  </vt:lpstr>
      <vt:lpstr>CHOP To TOP – CHOP to TOP Page https://docs.derivative.ca/CHOP_to_TOP  </vt:lpstr>
      <vt:lpstr>Resolution TOP https://docs.derivative.ca/Resolution_TOP  </vt:lpstr>
      <vt:lpstr>Crop TOP https://docs.derivative.ca/Crop_TOP  </vt:lpstr>
      <vt:lpstr>Select TOP https://docs.derivative.ca/Select_TOP  </vt:lpstr>
      <vt:lpstr>Reorder TOP https://docs.derivative.ca/Reorder_TOP </vt:lpstr>
      <vt:lpstr>Cache TOP https://docs.derivative.ca/Cache_TOP  </vt:lpstr>
      <vt:lpstr>Displace TOP https://docs.derivative.ca/Displace_TOP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Operators (TOPs) Part 2</dc:title>
  <dc:creator>Microsoft Office User</dc:creator>
  <cp:lastModifiedBy>Microsoft Office User</cp:lastModifiedBy>
  <cp:revision>45</cp:revision>
  <dcterms:created xsi:type="dcterms:W3CDTF">2021-09-10T09:43:46Z</dcterms:created>
  <dcterms:modified xsi:type="dcterms:W3CDTF">2021-09-12T16:41:58Z</dcterms:modified>
</cp:coreProperties>
</file>