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E509-0E1D-422E-8E46-1D29FFD5E00F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0B9-EDC5-4475-9512-1CB8881B7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19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E509-0E1D-422E-8E46-1D29FFD5E00F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0B9-EDC5-4475-9512-1CB8881B7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0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E509-0E1D-422E-8E46-1D29FFD5E00F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0B9-EDC5-4475-9512-1CB8881B7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70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E509-0E1D-422E-8E46-1D29FFD5E00F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0B9-EDC5-4475-9512-1CB8881B7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68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E509-0E1D-422E-8E46-1D29FFD5E00F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0B9-EDC5-4475-9512-1CB8881B7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6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E509-0E1D-422E-8E46-1D29FFD5E00F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0B9-EDC5-4475-9512-1CB8881B7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5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E509-0E1D-422E-8E46-1D29FFD5E00F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0B9-EDC5-4475-9512-1CB8881B7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83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E509-0E1D-422E-8E46-1D29FFD5E00F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0B9-EDC5-4475-9512-1CB8881B7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9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E509-0E1D-422E-8E46-1D29FFD5E00F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0B9-EDC5-4475-9512-1CB8881B7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1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E509-0E1D-422E-8E46-1D29FFD5E00F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0B9-EDC5-4475-9512-1CB8881B7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48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E509-0E1D-422E-8E46-1D29FFD5E00F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D50B9-EDC5-4475-9512-1CB8881B7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58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6E509-0E1D-422E-8E46-1D29FFD5E00F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50B9-EDC5-4475-9512-1CB8881B7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46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FA26C-3947-4CBC-8DAB-DA1588613153}"/>
              </a:ext>
            </a:extLst>
          </p:cNvPr>
          <p:cNvSpPr txBox="1"/>
          <p:nvPr/>
        </p:nvSpPr>
        <p:spPr>
          <a:xfrm>
            <a:off x="278636" y="112744"/>
            <a:ext cx="99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file: ____________________________________________________________________________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84204-5842-4002-A58E-A007D10A4AC8}"/>
              </a:ext>
            </a:extLst>
          </p:cNvPr>
          <p:cNvSpPr txBox="1"/>
          <p:nvPr/>
        </p:nvSpPr>
        <p:spPr>
          <a:xfrm>
            <a:off x="278636" y="652235"/>
            <a:ext cx="1006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directory: ______________________________________________________________________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93762-D7CA-4292-BBD6-894E2A3EF545}"/>
              </a:ext>
            </a:extLst>
          </p:cNvPr>
          <p:cNvSpPr txBox="1"/>
          <p:nvPr/>
        </p:nvSpPr>
        <p:spPr>
          <a:xfrm>
            <a:off x="278637" y="1191490"/>
            <a:ext cx="100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file: ___________________________________________________________________________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12A59-5C3D-4C10-B826-9E62666C07B2}"/>
              </a:ext>
            </a:extLst>
          </p:cNvPr>
          <p:cNvSpPr txBox="1"/>
          <p:nvPr/>
        </p:nvSpPr>
        <p:spPr>
          <a:xfrm>
            <a:off x="429762" y="47463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95173C-61CF-4825-B919-13A8A36F4FDD}"/>
              </a:ext>
            </a:extLst>
          </p:cNvPr>
          <p:cNvGrpSpPr/>
          <p:nvPr/>
        </p:nvGrpSpPr>
        <p:grpSpPr>
          <a:xfrm>
            <a:off x="429762" y="4548090"/>
            <a:ext cx="1776229" cy="369332"/>
            <a:chOff x="468923" y="1705762"/>
            <a:chExt cx="1776229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BED599-10F2-499F-ADAB-428BD05D69BB}"/>
                </a:ext>
              </a:extLst>
            </p:cNvPr>
            <p:cNvSpPr txBox="1"/>
            <p:nvPr/>
          </p:nvSpPr>
          <p:spPr>
            <a:xfrm>
              <a:off x="766029" y="1705762"/>
              <a:ext cx="1479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Diatonic pitch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18A373-62FD-4307-A72F-5A4F0CCFC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790384-4CC6-4EF0-9BF9-39B16C24894B}"/>
              </a:ext>
            </a:extLst>
          </p:cNvPr>
          <p:cNvGrpSpPr/>
          <p:nvPr/>
        </p:nvGrpSpPr>
        <p:grpSpPr>
          <a:xfrm>
            <a:off x="429762" y="5007188"/>
            <a:ext cx="2478537" cy="369332"/>
            <a:chOff x="468923" y="1705762"/>
            <a:chExt cx="2478537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E2267D-FB5F-44DA-BE9A-24083F3F37C3}"/>
                </a:ext>
              </a:extLst>
            </p:cNvPr>
            <p:cNvSpPr txBox="1"/>
            <p:nvPr/>
          </p:nvSpPr>
          <p:spPr>
            <a:xfrm>
              <a:off x="766029" y="1705762"/>
              <a:ext cx="2181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MIREX</a:t>
              </a:r>
              <a:r>
                <a:rPr lang="en-GB" dirty="0"/>
                <a:t> format output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D0C7273-CE9A-41AD-9309-A80B23279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7A1B21-0475-482D-8360-6A3EFB9EE696}"/>
              </a:ext>
            </a:extLst>
          </p:cNvPr>
          <p:cNvGrpSpPr/>
          <p:nvPr/>
        </p:nvGrpSpPr>
        <p:grpSpPr>
          <a:xfrm>
            <a:off x="429762" y="5466286"/>
            <a:ext cx="4562613" cy="1126532"/>
            <a:chOff x="468923" y="2623958"/>
            <a:chExt cx="4562613" cy="11265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B3EFA6-22B3-43C5-9E4D-2FE6BEBEE4AC}"/>
                </a:ext>
              </a:extLst>
            </p:cNvPr>
            <p:cNvSpPr txBox="1"/>
            <p:nvPr/>
          </p:nvSpPr>
          <p:spPr>
            <a:xfrm>
              <a:off x="766029" y="2623958"/>
              <a:ext cx="21660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Compactness trawler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DF99BEC-346F-4897-8ED6-5FCC98FC6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923" y="2675181"/>
              <a:ext cx="297106" cy="29413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FD15BF-6351-49BE-AF38-726E4FD38BEC}"/>
                </a:ext>
              </a:extLst>
            </p:cNvPr>
            <p:cNvSpPr txBox="1"/>
            <p:nvPr/>
          </p:nvSpPr>
          <p:spPr>
            <a:xfrm>
              <a:off x="1141047" y="2993290"/>
              <a:ext cx="38904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Minimum compactness (a) : _________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DBE85A-276D-48F8-A863-5F4404FC49AF}"/>
                </a:ext>
              </a:extLst>
            </p:cNvPr>
            <p:cNvSpPr txBox="1"/>
            <p:nvPr/>
          </p:nvSpPr>
          <p:spPr>
            <a:xfrm>
              <a:off x="1141047" y="3381158"/>
              <a:ext cx="3888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Minimum sub-pattern size (b): _______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F781A29-C85E-4967-93C6-B1ACF7B0ACF6}"/>
              </a:ext>
            </a:extLst>
          </p:cNvPr>
          <p:cNvGrpSpPr/>
          <p:nvPr/>
        </p:nvGrpSpPr>
        <p:grpSpPr>
          <a:xfrm>
            <a:off x="429761" y="6677658"/>
            <a:ext cx="4616846" cy="757200"/>
            <a:chOff x="468923" y="3835330"/>
            <a:chExt cx="4616846" cy="7572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E7B5F5-308E-460E-8C9A-8F6537C0330C}"/>
                </a:ext>
              </a:extLst>
            </p:cNvPr>
            <p:cNvSpPr txBox="1"/>
            <p:nvPr/>
          </p:nvSpPr>
          <p:spPr>
            <a:xfrm>
              <a:off x="766029" y="3835330"/>
              <a:ext cx="2343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Use </a:t>
              </a:r>
              <a:r>
                <a:rPr lang="en-GB" dirty="0" err="1"/>
                <a:t>SIAR</a:t>
              </a:r>
              <a:r>
                <a:rPr lang="en-GB" dirty="0"/>
                <a:t> instead of SIA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F9CD7D1-96DE-410B-911D-9653FE44E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923" y="3886553"/>
              <a:ext cx="297106" cy="29413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470338-3F43-4A7F-921A-9A6167FB8135}"/>
                </a:ext>
              </a:extLst>
            </p:cNvPr>
            <p:cNvSpPr txBox="1"/>
            <p:nvPr/>
          </p:nvSpPr>
          <p:spPr>
            <a:xfrm>
              <a:off x="1164439" y="4223198"/>
              <a:ext cx="39213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Number of </a:t>
              </a:r>
              <a:r>
                <a:rPr lang="en-GB" dirty="0" err="1"/>
                <a:t>superdiagonals</a:t>
              </a:r>
              <a:r>
                <a:rPr lang="en-GB" dirty="0"/>
                <a:t> (r) : ______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95DA27-E6B9-48D3-AFC2-BB975391D8EF}"/>
              </a:ext>
            </a:extLst>
          </p:cNvPr>
          <p:cNvSpPr txBox="1"/>
          <p:nvPr/>
        </p:nvSpPr>
        <p:spPr>
          <a:xfrm>
            <a:off x="278636" y="178362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Basic algorithm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615A14-DB51-4B9F-9719-B6C21627BDC9}"/>
              </a:ext>
            </a:extLst>
          </p:cNvPr>
          <p:cNvSpPr txBox="1"/>
          <p:nvPr/>
        </p:nvSpPr>
        <p:spPr>
          <a:xfrm>
            <a:off x="1057865" y="2113465"/>
            <a:ext cx="108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COSIATEC</a:t>
            </a:r>
            <a:endParaRPr lang="en-GB" dirty="0"/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D17EC6-653B-4936-A2DA-04C724775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46" y="2152964"/>
            <a:ext cx="296819" cy="31129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6007A89-3116-4FF0-B4A1-3F776EEDD0D1}"/>
              </a:ext>
            </a:extLst>
          </p:cNvPr>
          <p:cNvGrpSpPr/>
          <p:nvPr/>
        </p:nvGrpSpPr>
        <p:grpSpPr>
          <a:xfrm>
            <a:off x="746566" y="2490514"/>
            <a:ext cx="2043182" cy="369332"/>
            <a:chOff x="958880" y="2484289"/>
            <a:chExt cx="2043182" cy="369332"/>
          </a:xfrm>
        </p:grpSpPr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8CAFBC53-04F9-4B31-BE19-61109906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80" y="2507742"/>
              <a:ext cx="311298" cy="31129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D75A05-0C9A-4B14-B402-E02678B74512}"/>
                </a:ext>
              </a:extLst>
            </p:cNvPr>
            <p:cNvSpPr txBox="1"/>
            <p:nvPr/>
          </p:nvSpPr>
          <p:spPr>
            <a:xfrm>
              <a:off x="1270178" y="2484289"/>
              <a:ext cx="173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SIATECCompress</a:t>
              </a:r>
              <a:endParaRPr lang="en-GB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6E3FB9-5EE6-46BF-9952-8EA1CDF7F4B7}"/>
              </a:ext>
            </a:extLst>
          </p:cNvPr>
          <p:cNvGrpSpPr/>
          <p:nvPr/>
        </p:nvGrpSpPr>
        <p:grpSpPr>
          <a:xfrm>
            <a:off x="6878832" y="2490514"/>
            <a:ext cx="999371" cy="369332"/>
            <a:chOff x="958880" y="2484289"/>
            <a:chExt cx="999371" cy="369332"/>
          </a:xfrm>
        </p:grpSpPr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9D8AAEA-861A-4C1F-8EDE-6C50FCC59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80" y="2507742"/>
              <a:ext cx="311298" cy="31129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537F2D-2859-4BBD-8ED1-2C44E7E22207}"/>
                </a:ext>
              </a:extLst>
            </p:cNvPr>
            <p:cNvSpPr txBox="1"/>
            <p:nvPr/>
          </p:nvSpPr>
          <p:spPr>
            <a:xfrm>
              <a:off x="1270178" y="2484289"/>
              <a:ext cx="688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Forth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42D6FE-D35D-4853-9641-20B35F6AC9A0}"/>
              </a:ext>
            </a:extLst>
          </p:cNvPr>
          <p:cNvGrpSpPr/>
          <p:nvPr/>
        </p:nvGrpSpPr>
        <p:grpSpPr>
          <a:xfrm>
            <a:off x="3959407" y="2129613"/>
            <a:ext cx="792520" cy="369332"/>
            <a:chOff x="958880" y="2484289"/>
            <a:chExt cx="792520" cy="369332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052D33F8-A8F6-41AF-BF88-DA2725BC5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80" y="2507742"/>
              <a:ext cx="311298" cy="311298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C08778-344B-430E-B94D-FB58069A79D7}"/>
                </a:ext>
              </a:extLst>
            </p:cNvPr>
            <p:cNvSpPr txBox="1"/>
            <p:nvPr/>
          </p:nvSpPr>
          <p:spPr>
            <a:xfrm>
              <a:off x="1270178" y="2484289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SIA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EC5E44C-9264-4B51-A5E9-93371F3086EF}"/>
              </a:ext>
            </a:extLst>
          </p:cNvPr>
          <p:cNvGrpSpPr/>
          <p:nvPr/>
        </p:nvGrpSpPr>
        <p:grpSpPr>
          <a:xfrm>
            <a:off x="3959408" y="2496600"/>
            <a:ext cx="1119661" cy="369332"/>
            <a:chOff x="958880" y="2484289"/>
            <a:chExt cx="1119661" cy="369332"/>
          </a:xfrm>
        </p:grpSpPr>
        <p:pic>
          <p:nvPicPr>
            <p:cNvPr id="43" name="Picture 42" descr="A close up of a logo&#10;&#10;Description automatically generated">
              <a:extLst>
                <a:ext uri="{FF2B5EF4-FFF2-40B4-BE49-F238E27FC236}">
                  <a16:creationId xmlns:a16="http://schemas.microsoft.com/office/drawing/2014/main" id="{61AEF60E-F1E7-4FC5-AB75-40A88AFF8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80" y="2507742"/>
              <a:ext cx="311298" cy="311298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E68FBB-56F3-4454-964C-C21EDD2A927C}"/>
                </a:ext>
              </a:extLst>
            </p:cNvPr>
            <p:cNvSpPr txBox="1"/>
            <p:nvPr/>
          </p:nvSpPr>
          <p:spPr>
            <a:xfrm>
              <a:off x="1270178" y="2484289"/>
              <a:ext cx="808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SIATEC</a:t>
              </a:r>
              <a:endParaRPr lang="en-GB" dirty="0"/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34A02A-DDEE-4CC8-9B67-8BF6D50949C1}"/>
              </a:ext>
            </a:extLst>
          </p:cNvPr>
          <p:cNvSpPr/>
          <p:nvPr/>
        </p:nvSpPr>
        <p:spPr>
          <a:xfrm>
            <a:off x="10360163" y="7094887"/>
            <a:ext cx="12409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Analyse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704AC1-3BA5-460E-9ABE-C435938390E1}"/>
              </a:ext>
            </a:extLst>
          </p:cNvPr>
          <p:cNvGrpSpPr/>
          <p:nvPr/>
        </p:nvGrpSpPr>
        <p:grpSpPr>
          <a:xfrm>
            <a:off x="6882742" y="2121182"/>
            <a:ext cx="1287527" cy="369332"/>
            <a:chOff x="958880" y="2484289"/>
            <a:chExt cx="1287527" cy="369332"/>
          </a:xfrm>
        </p:grpSpPr>
        <p:pic>
          <p:nvPicPr>
            <p:cNvPr id="51" name="Picture 50" descr="A close up of a logo&#10;&#10;Description automatically generated">
              <a:extLst>
                <a:ext uri="{FF2B5EF4-FFF2-40B4-BE49-F238E27FC236}">
                  <a16:creationId xmlns:a16="http://schemas.microsoft.com/office/drawing/2014/main" id="{561E4F12-0EDF-4AD0-BBBC-A4B2983A8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80" y="2507742"/>
              <a:ext cx="311298" cy="311298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C768275-A36B-426F-AD8F-FF418EEE4AA4}"/>
                </a:ext>
              </a:extLst>
            </p:cNvPr>
            <p:cNvSpPr txBox="1"/>
            <p:nvPr/>
          </p:nvSpPr>
          <p:spPr>
            <a:xfrm>
              <a:off x="1270178" y="2484289"/>
              <a:ext cx="976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ScaleXIA</a:t>
              </a:r>
              <a:endParaRPr lang="en-GB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6AA4512-1F64-41A6-8D20-4AB36B2591E8}"/>
              </a:ext>
            </a:extLst>
          </p:cNvPr>
          <p:cNvGrpSpPr/>
          <p:nvPr/>
        </p:nvGrpSpPr>
        <p:grpSpPr>
          <a:xfrm>
            <a:off x="4990837" y="4592623"/>
            <a:ext cx="3332039" cy="369332"/>
            <a:chOff x="468923" y="1705762"/>
            <a:chExt cx="3332039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AB9CD6-2AAD-4C9C-B2E2-F1BB7AD01A47}"/>
                </a:ext>
              </a:extLst>
            </p:cNvPr>
            <p:cNvSpPr txBox="1"/>
            <p:nvPr/>
          </p:nvSpPr>
          <p:spPr>
            <a:xfrm>
              <a:off x="766029" y="1705762"/>
              <a:ext cx="3034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Remove redundant translators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FA6070C-04AC-4D3A-B8B3-7263601AE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DDBDC52-357E-4074-97F8-0911A6E2E4AB}"/>
              </a:ext>
            </a:extLst>
          </p:cNvPr>
          <p:cNvGrpSpPr/>
          <p:nvPr/>
        </p:nvGrpSpPr>
        <p:grpSpPr>
          <a:xfrm>
            <a:off x="4990836" y="5522315"/>
            <a:ext cx="3784964" cy="1126532"/>
            <a:chOff x="468923" y="2623958"/>
            <a:chExt cx="3784964" cy="11265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72F7F03-2861-4FBB-972A-3D437FFEA0FE}"/>
                </a:ext>
              </a:extLst>
            </p:cNvPr>
            <p:cNvSpPr txBox="1"/>
            <p:nvPr/>
          </p:nvSpPr>
          <p:spPr>
            <a:xfrm>
              <a:off x="766029" y="2623958"/>
              <a:ext cx="1284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Merge </a:t>
              </a:r>
              <a:r>
                <a:rPr lang="en-GB" dirty="0" err="1"/>
                <a:t>TECs</a:t>
              </a:r>
              <a:endParaRPr lang="en-GB" dirty="0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1AAF330-3D9D-49A9-BA76-2D328FB73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923" y="2675181"/>
              <a:ext cx="297106" cy="294130"/>
            </a:xfrm>
            <a:prstGeom prst="rect">
              <a:avLst/>
            </a:prstGeom>
            <a:ln>
              <a:noFill/>
            </a:ln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235E271-9C66-41D6-96D1-4DB13DDC05CC}"/>
                </a:ext>
              </a:extLst>
            </p:cNvPr>
            <p:cNvSpPr txBox="1"/>
            <p:nvPr/>
          </p:nvSpPr>
          <p:spPr>
            <a:xfrm>
              <a:off x="1141047" y="2993290"/>
              <a:ext cx="31128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Minimum match size : ______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901DF8-3403-467D-8304-6559AAF46D2D}"/>
                </a:ext>
              </a:extLst>
            </p:cNvPr>
            <p:cNvSpPr txBox="1"/>
            <p:nvPr/>
          </p:nvSpPr>
          <p:spPr>
            <a:xfrm>
              <a:off x="1141047" y="3381158"/>
              <a:ext cx="30687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Number of iterations: _______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39307D-C271-44A1-85B1-1CE9EA038872}"/>
              </a:ext>
            </a:extLst>
          </p:cNvPr>
          <p:cNvGrpSpPr/>
          <p:nvPr/>
        </p:nvGrpSpPr>
        <p:grpSpPr>
          <a:xfrm>
            <a:off x="429762" y="4085213"/>
            <a:ext cx="2030273" cy="369332"/>
            <a:chOff x="468923" y="1705762"/>
            <a:chExt cx="2030273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A328AC-8A15-421A-87CA-4DED6D08201A}"/>
                </a:ext>
              </a:extLst>
            </p:cNvPr>
            <p:cNvSpPr txBox="1"/>
            <p:nvPr/>
          </p:nvSpPr>
          <p:spPr>
            <a:xfrm>
              <a:off x="766029" y="1705762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Omit channel 10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68FABE9A-87D6-4142-A2EF-FF66CF105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9BCA91-2A4C-4DBB-B4E2-7CA82887AD9C}"/>
              </a:ext>
            </a:extLst>
          </p:cNvPr>
          <p:cNvGrpSpPr/>
          <p:nvPr/>
        </p:nvGrpSpPr>
        <p:grpSpPr>
          <a:xfrm>
            <a:off x="4990836" y="4116124"/>
            <a:ext cx="1314500" cy="369332"/>
            <a:chOff x="468923" y="1705762"/>
            <a:chExt cx="1314500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E1D4D9B-7CB1-40AD-8C97-25C49F648726}"/>
                </a:ext>
              </a:extLst>
            </p:cNvPr>
            <p:cNvSpPr txBox="1"/>
            <p:nvPr/>
          </p:nvSpPr>
          <p:spPr>
            <a:xfrm>
              <a:off x="766029" y="1705762"/>
              <a:ext cx="1017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RecurSIA</a:t>
              </a:r>
              <a:endParaRPr lang="en-GB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61980A64-4B1C-48FB-AE33-DAF0AF91A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733CC9-310C-4E1E-A88C-1C30E7CB7719}"/>
              </a:ext>
            </a:extLst>
          </p:cNvPr>
          <p:cNvSpPr/>
          <p:nvPr/>
        </p:nvSpPr>
        <p:spPr>
          <a:xfrm>
            <a:off x="10289658" y="112744"/>
            <a:ext cx="12409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B552CFF-7005-4DAA-8C7B-E3A5FF619D69}"/>
              </a:ext>
            </a:extLst>
          </p:cNvPr>
          <p:cNvSpPr/>
          <p:nvPr/>
        </p:nvSpPr>
        <p:spPr>
          <a:xfrm>
            <a:off x="10289658" y="636086"/>
            <a:ext cx="12409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9FE9E8-3BB0-475D-A2D2-9EC119BAD336}"/>
              </a:ext>
            </a:extLst>
          </p:cNvPr>
          <p:cNvSpPr txBox="1"/>
          <p:nvPr/>
        </p:nvSpPr>
        <p:spPr>
          <a:xfrm>
            <a:off x="8330314" y="4203208"/>
            <a:ext cx="370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Minimum TEC compactness: _______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A652C8-5B54-440D-93F3-6D914F956A55}"/>
              </a:ext>
            </a:extLst>
          </p:cNvPr>
          <p:cNvSpPr txBox="1"/>
          <p:nvPr/>
        </p:nvSpPr>
        <p:spPr>
          <a:xfrm>
            <a:off x="8318055" y="4512959"/>
            <a:ext cx="316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Minimum pattern size: _______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F15B3E-48E4-4F6B-84B8-29F39DB4F3F7}"/>
              </a:ext>
            </a:extLst>
          </p:cNvPr>
          <p:cNvSpPr txBox="1"/>
          <p:nvPr/>
        </p:nvSpPr>
        <p:spPr>
          <a:xfrm>
            <a:off x="375050" y="367150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213A01-269A-489A-B914-9E320CA8E585}"/>
              </a:ext>
            </a:extLst>
          </p:cNvPr>
          <p:cNvGrpSpPr/>
          <p:nvPr/>
        </p:nvGrpSpPr>
        <p:grpSpPr>
          <a:xfrm>
            <a:off x="1135762" y="3671505"/>
            <a:ext cx="880633" cy="369332"/>
            <a:chOff x="1070272" y="2885892"/>
            <a:chExt cx="880633" cy="36933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3038CBA-03FF-4F10-B4F3-79A472897445}"/>
                </a:ext>
              </a:extLst>
            </p:cNvPr>
            <p:cNvSpPr txBox="1"/>
            <p:nvPr/>
          </p:nvSpPr>
          <p:spPr>
            <a:xfrm>
              <a:off x="1367091" y="2885892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Raw</a:t>
              </a:r>
            </a:p>
          </p:txBody>
        </p:sp>
        <p:pic>
          <p:nvPicPr>
            <p:cNvPr id="78" name="Picture 7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B9EE731-0917-47DD-9722-B94F5D7A8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272" y="2925391"/>
              <a:ext cx="296819" cy="311298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30B7DC1-8998-45BA-B32A-5A5BFF19DA08}"/>
              </a:ext>
            </a:extLst>
          </p:cNvPr>
          <p:cNvGrpSpPr/>
          <p:nvPr/>
        </p:nvGrpSpPr>
        <p:grpSpPr>
          <a:xfrm>
            <a:off x="2139892" y="3681987"/>
            <a:ext cx="2230734" cy="369332"/>
            <a:chOff x="958880" y="2484289"/>
            <a:chExt cx="2230734" cy="369332"/>
          </a:xfrm>
        </p:grpSpPr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:a16="http://schemas.microsoft.com/office/drawing/2014/main" id="{9A289F87-5B14-4CBD-B466-C61393F34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80" y="2507742"/>
              <a:ext cx="311298" cy="31129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FD61842-E6B7-42B3-B4E8-60EF7D0133F4}"/>
                </a:ext>
              </a:extLst>
            </p:cNvPr>
            <p:cNvSpPr txBox="1"/>
            <p:nvPr/>
          </p:nvSpPr>
          <p:spPr>
            <a:xfrm>
              <a:off x="1270178" y="2484289"/>
              <a:ext cx="191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BB (Bounding Box)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08156E3-4418-46BE-BC68-8827269EFBC0}"/>
              </a:ext>
            </a:extLst>
          </p:cNvPr>
          <p:cNvGrpSpPr/>
          <p:nvPr/>
        </p:nvGrpSpPr>
        <p:grpSpPr>
          <a:xfrm>
            <a:off x="4442489" y="3684886"/>
            <a:ext cx="1322600" cy="369332"/>
            <a:chOff x="958880" y="2484289"/>
            <a:chExt cx="1322600" cy="369332"/>
          </a:xfrm>
        </p:grpSpPr>
        <p:pic>
          <p:nvPicPr>
            <p:cNvPr id="83" name="Picture 82" descr="A close up of a logo&#10;&#10;Description automatically generated">
              <a:extLst>
                <a:ext uri="{FF2B5EF4-FFF2-40B4-BE49-F238E27FC236}">
                  <a16:creationId xmlns:a16="http://schemas.microsoft.com/office/drawing/2014/main" id="{98789A5C-5271-4BF4-AB68-3FEEAAD9C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80" y="2507742"/>
              <a:ext cx="311298" cy="311298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31F44FE-DB66-4B6E-8004-1FB3D33FD248}"/>
                </a:ext>
              </a:extLst>
            </p:cNvPr>
            <p:cNvSpPr txBox="1"/>
            <p:nvPr/>
          </p:nvSpPr>
          <p:spPr>
            <a:xfrm>
              <a:off x="1270178" y="2484289"/>
              <a:ext cx="101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Segment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7357F1-0F43-468B-A0C6-738CED62D394}"/>
              </a:ext>
            </a:extLst>
          </p:cNvPr>
          <p:cNvGrpSpPr/>
          <p:nvPr/>
        </p:nvGrpSpPr>
        <p:grpSpPr>
          <a:xfrm>
            <a:off x="4990538" y="5041352"/>
            <a:ext cx="2290152" cy="369332"/>
            <a:chOff x="468923" y="1705762"/>
            <a:chExt cx="2290152" cy="36933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82E10AD-4487-4272-B5CA-BA16F0C86F65}"/>
                </a:ext>
              </a:extLst>
            </p:cNvPr>
            <p:cNvSpPr txBox="1"/>
            <p:nvPr/>
          </p:nvSpPr>
          <p:spPr>
            <a:xfrm>
              <a:off x="766029" y="1705762"/>
              <a:ext cx="1993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Sort by pattern size</a:t>
              </a: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7E83068-D123-4CDF-A620-1E8133758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793A96F-C200-4B97-A505-B3D2565C1E18}"/>
              </a:ext>
            </a:extLst>
          </p:cNvPr>
          <p:cNvSpPr txBox="1"/>
          <p:nvPr/>
        </p:nvSpPr>
        <p:spPr>
          <a:xfrm>
            <a:off x="7200353" y="2809518"/>
            <a:ext cx="386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CF Low: ______             CF High: ______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E3BAE2-0F02-4BC1-84AE-CBBAE768BF0B}"/>
              </a:ext>
            </a:extLst>
          </p:cNvPr>
          <p:cNvSpPr txBox="1"/>
          <p:nvPr/>
        </p:nvSpPr>
        <p:spPr>
          <a:xfrm>
            <a:off x="7210576" y="3119269"/>
            <a:ext cx="43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 V Low: ______   Comp V High: ______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032910A-80D4-4460-BD9D-847D2A2635DA}"/>
              </a:ext>
            </a:extLst>
          </p:cNvPr>
          <p:cNvSpPr txBox="1"/>
          <p:nvPr/>
        </p:nvSpPr>
        <p:spPr>
          <a:xfrm>
            <a:off x="7210576" y="3448030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Sigma Min: ______       C Min: ______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CD2C29D-C7BA-4B48-A54F-980DA0B56F20}"/>
              </a:ext>
            </a:extLst>
          </p:cNvPr>
          <p:cNvGrpSpPr/>
          <p:nvPr/>
        </p:nvGrpSpPr>
        <p:grpSpPr>
          <a:xfrm>
            <a:off x="7290539" y="3796564"/>
            <a:ext cx="2416276" cy="369332"/>
            <a:chOff x="468923" y="1705762"/>
            <a:chExt cx="2416276" cy="369332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025E734-1F5E-4A78-95EE-96823C08F257}"/>
                </a:ext>
              </a:extLst>
            </p:cNvPr>
            <p:cNvSpPr txBox="1"/>
            <p:nvPr/>
          </p:nvSpPr>
          <p:spPr>
            <a:xfrm>
              <a:off x="766029" y="1705762"/>
              <a:ext cx="211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Use BB compactness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21AFD97A-E06D-48A2-8B9B-5B188BCB8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6DCF9F-459A-4F00-A40C-6A5761B7DA6D}"/>
              </a:ext>
            </a:extLst>
          </p:cNvPr>
          <p:cNvGrpSpPr/>
          <p:nvPr/>
        </p:nvGrpSpPr>
        <p:grpSpPr>
          <a:xfrm>
            <a:off x="8416223" y="4889322"/>
            <a:ext cx="2609790" cy="369332"/>
            <a:chOff x="468923" y="1705762"/>
            <a:chExt cx="2609790" cy="3693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C26EDE-078B-4854-BC81-E5F4ECE4BC54}"/>
                </a:ext>
              </a:extLst>
            </p:cNvPr>
            <p:cNvSpPr txBox="1"/>
            <p:nvPr/>
          </p:nvSpPr>
          <p:spPr>
            <a:xfrm>
              <a:off x="766029" y="1705762"/>
              <a:ext cx="2312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 pattern size: ____</a:t>
              </a: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9AE93E77-5F0B-41D7-ADAF-FE700A895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D18E8F5-9373-4622-BED6-E35E320FDAB7}"/>
              </a:ext>
            </a:extLst>
          </p:cNvPr>
          <p:cNvGrpSpPr/>
          <p:nvPr/>
        </p:nvGrpSpPr>
        <p:grpSpPr>
          <a:xfrm>
            <a:off x="8416223" y="5354597"/>
            <a:ext cx="3345954" cy="369332"/>
            <a:chOff x="468923" y="1705762"/>
            <a:chExt cx="3345954" cy="36933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C426E60-509C-42DE-A195-A320F46D7996}"/>
                </a:ext>
              </a:extLst>
            </p:cNvPr>
            <p:cNvSpPr txBox="1"/>
            <p:nvPr/>
          </p:nvSpPr>
          <p:spPr>
            <a:xfrm>
              <a:off x="766029" y="1705762"/>
              <a:ext cx="304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 number of patterns: ____</a:t>
              </a:r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B4FE657B-D8C2-4291-970B-970CBA8D2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262812-5D50-42F4-AA66-D04FD5E29B7F}"/>
              </a:ext>
            </a:extLst>
          </p:cNvPr>
          <p:cNvSpPr txBox="1"/>
          <p:nvPr/>
        </p:nvSpPr>
        <p:spPr>
          <a:xfrm>
            <a:off x="278636" y="112744"/>
            <a:ext cx="99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file: ____________________________________________________________________________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AF535-A8DF-416E-9A9E-F3FF01E5A16E}"/>
              </a:ext>
            </a:extLst>
          </p:cNvPr>
          <p:cNvSpPr txBox="1"/>
          <p:nvPr/>
        </p:nvSpPr>
        <p:spPr>
          <a:xfrm>
            <a:off x="278636" y="652235"/>
            <a:ext cx="1006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directory: ______________________________________________________________________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B7344-C8D0-4645-8639-1FB8981887AA}"/>
              </a:ext>
            </a:extLst>
          </p:cNvPr>
          <p:cNvSpPr txBox="1"/>
          <p:nvPr/>
        </p:nvSpPr>
        <p:spPr>
          <a:xfrm>
            <a:off x="278637" y="1191490"/>
            <a:ext cx="100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file: ___________________________________________________________________________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EE0CBA-64FE-4C90-BD0B-33BA93673FCF}"/>
              </a:ext>
            </a:extLst>
          </p:cNvPr>
          <p:cNvSpPr/>
          <p:nvPr/>
        </p:nvSpPr>
        <p:spPr>
          <a:xfrm>
            <a:off x="10289658" y="112744"/>
            <a:ext cx="12409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09121E-31F9-44C5-8DF9-67BACAE3979D}"/>
              </a:ext>
            </a:extLst>
          </p:cNvPr>
          <p:cNvSpPr/>
          <p:nvPr/>
        </p:nvSpPr>
        <p:spPr>
          <a:xfrm>
            <a:off x="10289658" y="636086"/>
            <a:ext cx="1240971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4FB2A-6F1C-4576-9322-FC04EFF1E27B}"/>
              </a:ext>
            </a:extLst>
          </p:cNvPr>
          <p:cNvSpPr txBox="1"/>
          <p:nvPr/>
        </p:nvSpPr>
        <p:spPr>
          <a:xfrm>
            <a:off x="268381" y="156082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Basic 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65E6F-FB5B-49C3-B434-EC984C28600E}"/>
              </a:ext>
            </a:extLst>
          </p:cNvPr>
          <p:cNvSpPr txBox="1"/>
          <p:nvPr/>
        </p:nvSpPr>
        <p:spPr>
          <a:xfrm>
            <a:off x="1306395" y="1898735"/>
            <a:ext cx="108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COSIATEC</a:t>
            </a:r>
            <a:endParaRPr lang="en-GB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6E8FC7E-DC49-4A0B-A1FA-66A865C3C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76" y="1938234"/>
            <a:ext cx="296819" cy="31129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AD6DE87-6EFA-434D-B009-43F605B27581}"/>
              </a:ext>
            </a:extLst>
          </p:cNvPr>
          <p:cNvGrpSpPr/>
          <p:nvPr/>
        </p:nvGrpSpPr>
        <p:grpSpPr>
          <a:xfrm>
            <a:off x="995096" y="2275784"/>
            <a:ext cx="2043182" cy="369332"/>
            <a:chOff x="958880" y="2484289"/>
            <a:chExt cx="2043182" cy="369332"/>
          </a:xfrm>
        </p:grpSpPr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0F31ECDC-AAFD-44D2-8BDB-1A54B1BFB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80" y="2507742"/>
              <a:ext cx="311298" cy="31129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A18A3F-E6CE-48C0-92B0-3141FC122AC4}"/>
                </a:ext>
              </a:extLst>
            </p:cNvPr>
            <p:cNvSpPr txBox="1"/>
            <p:nvPr/>
          </p:nvSpPr>
          <p:spPr>
            <a:xfrm>
              <a:off x="1270178" y="2484289"/>
              <a:ext cx="173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SIATECCompress</a:t>
              </a:r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7F6952-AE50-4DED-A9E0-A53B4F6F1582}"/>
              </a:ext>
            </a:extLst>
          </p:cNvPr>
          <p:cNvGrpSpPr/>
          <p:nvPr/>
        </p:nvGrpSpPr>
        <p:grpSpPr>
          <a:xfrm>
            <a:off x="995096" y="3715677"/>
            <a:ext cx="999371" cy="369332"/>
            <a:chOff x="958880" y="2484289"/>
            <a:chExt cx="999371" cy="369332"/>
          </a:xfrm>
        </p:grpSpPr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48C347E-0256-437F-9F4A-ADE83773B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80" y="2507742"/>
              <a:ext cx="311298" cy="31129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0A31A7-32CC-40A5-8BD9-78397602BEE2}"/>
                </a:ext>
              </a:extLst>
            </p:cNvPr>
            <p:cNvSpPr txBox="1"/>
            <p:nvPr/>
          </p:nvSpPr>
          <p:spPr>
            <a:xfrm>
              <a:off x="1270178" y="2484289"/>
              <a:ext cx="688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Forth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ACA89B-ABF6-4FE8-B889-401DC8BF0084}"/>
              </a:ext>
            </a:extLst>
          </p:cNvPr>
          <p:cNvGrpSpPr/>
          <p:nvPr/>
        </p:nvGrpSpPr>
        <p:grpSpPr>
          <a:xfrm>
            <a:off x="995096" y="2627571"/>
            <a:ext cx="792520" cy="369332"/>
            <a:chOff x="958880" y="2484289"/>
            <a:chExt cx="792520" cy="369332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9AB91DA-EFB4-4DC2-B3AB-A1D698CDB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80" y="2507742"/>
              <a:ext cx="311298" cy="31129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1A7D69-4C83-4A74-B872-267C54398F00}"/>
                </a:ext>
              </a:extLst>
            </p:cNvPr>
            <p:cNvSpPr txBox="1"/>
            <p:nvPr/>
          </p:nvSpPr>
          <p:spPr>
            <a:xfrm>
              <a:off x="1270178" y="2484289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SIA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AE0F59-2877-4645-A1B0-DB52F2160F4C}"/>
              </a:ext>
            </a:extLst>
          </p:cNvPr>
          <p:cNvGrpSpPr/>
          <p:nvPr/>
        </p:nvGrpSpPr>
        <p:grpSpPr>
          <a:xfrm>
            <a:off x="995097" y="2994558"/>
            <a:ext cx="1119661" cy="369332"/>
            <a:chOff x="958880" y="2484289"/>
            <a:chExt cx="1119661" cy="369332"/>
          </a:xfrm>
        </p:grpSpPr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4F981653-60A1-4961-BB37-D4CB51837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80" y="2507742"/>
              <a:ext cx="311298" cy="31129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9CF555-2ACB-48B9-9023-96832DFBC9F5}"/>
                </a:ext>
              </a:extLst>
            </p:cNvPr>
            <p:cNvSpPr txBox="1"/>
            <p:nvPr/>
          </p:nvSpPr>
          <p:spPr>
            <a:xfrm>
              <a:off x="1270178" y="2484289"/>
              <a:ext cx="808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SIATEC</a:t>
              </a:r>
              <a:endParaRPr lang="en-GB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F57201-BD3E-42C5-9ABB-1FB00B7432CC}"/>
              </a:ext>
            </a:extLst>
          </p:cNvPr>
          <p:cNvGrpSpPr/>
          <p:nvPr/>
        </p:nvGrpSpPr>
        <p:grpSpPr>
          <a:xfrm>
            <a:off x="999006" y="3346345"/>
            <a:ext cx="1287527" cy="369332"/>
            <a:chOff x="958880" y="2484289"/>
            <a:chExt cx="1287527" cy="369332"/>
          </a:xfrm>
        </p:grpSpPr>
        <p:pic>
          <p:nvPicPr>
            <p:cNvPr id="25" name="Picture 24" descr="A close up of a logo&#10;&#10;Description automatically generated">
              <a:extLst>
                <a:ext uri="{FF2B5EF4-FFF2-40B4-BE49-F238E27FC236}">
                  <a16:creationId xmlns:a16="http://schemas.microsoft.com/office/drawing/2014/main" id="{CC2D2ED3-9155-451C-8312-8275A07E9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80" y="2507742"/>
              <a:ext cx="311298" cy="31129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439D96-807D-4A4F-9FE2-E6214C1074B9}"/>
                </a:ext>
              </a:extLst>
            </p:cNvPr>
            <p:cNvSpPr txBox="1"/>
            <p:nvPr/>
          </p:nvSpPr>
          <p:spPr>
            <a:xfrm>
              <a:off x="1270178" y="2484289"/>
              <a:ext cx="976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ScaleXIA</a:t>
              </a:r>
              <a:endParaRPr lang="en-GB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067FC31-5CDD-4C84-8FFB-F93DC2A91FCA}"/>
              </a:ext>
            </a:extLst>
          </p:cNvPr>
          <p:cNvSpPr txBox="1"/>
          <p:nvPr/>
        </p:nvSpPr>
        <p:spPr>
          <a:xfrm>
            <a:off x="1316617" y="4034681"/>
            <a:ext cx="16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CF Low: ______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0E318C-45C2-49CF-9B0F-D36D02B36D5D}"/>
              </a:ext>
            </a:extLst>
          </p:cNvPr>
          <p:cNvSpPr txBox="1"/>
          <p:nvPr/>
        </p:nvSpPr>
        <p:spPr>
          <a:xfrm>
            <a:off x="1328483" y="4627824"/>
            <a:ext cx="216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 V Low: ______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1CA721-8024-4D6A-B200-051869198A0F}"/>
              </a:ext>
            </a:extLst>
          </p:cNvPr>
          <p:cNvSpPr txBox="1"/>
          <p:nvPr/>
        </p:nvSpPr>
        <p:spPr>
          <a:xfrm>
            <a:off x="1328483" y="518046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Sigma Min: ______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CB521E-02C6-468D-991F-CCC85697F6CA}"/>
              </a:ext>
            </a:extLst>
          </p:cNvPr>
          <p:cNvGrpSpPr/>
          <p:nvPr/>
        </p:nvGrpSpPr>
        <p:grpSpPr>
          <a:xfrm>
            <a:off x="1369704" y="5733110"/>
            <a:ext cx="2416276" cy="369332"/>
            <a:chOff x="468923" y="1705762"/>
            <a:chExt cx="2416276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5ED02F-3796-4E42-8833-4DC0C2D49833}"/>
                </a:ext>
              </a:extLst>
            </p:cNvPr>
            <p:cNvSpPr txBox="1"/>
            <p:nvPr/>
          </p:nvSpPr>
          <p:spPr>
            <a:xfrm>
              <a:off x="766029" y="1705762"/>
              <a:ext cx="211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Use BB compactness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421A9A3-C2E9-432C-8642-49AFEFA7E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C61A176-CD34-47D2-93CB-95DAD764474B}"/>
              </a:ext>
            </a:extLst>
          </p:cNvPr>
          <p:cNvSpPr/>
          <p:nvPr/>
        </p:nvSpPr>
        <p:spPr>
          <a:xfrm>
            <a:off x="1328483" y="4906132"/>
            <a:ext cx="220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Comp V High: ______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D15DF6-C2EB-4357-974B-2DBA366C796A}"/>
              </a:ext>
            </a:extLst>
          </p:cNvPr>
          <p:cNvSpPr/>
          <p:nvPr/>
        </p:nvSpPr>
        <p:spPr>
          <a:xfrm>
            <a:off x="1320981" y="4317483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CF High: ______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2A5FFE-A56B-4098-A84D-907D3AD88C29}"/>
              </a:ext>
            </a:extLst>
          </p:cNvPr>
          <p:cNvSpPr/>
          <p:nvPr/>
        </p:nvSpPr>
        <p:spPr>
          <a:xfrm>
            <a:off x="1306394" y="5424246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 Min: ______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8A771A-0383-472D-A030-CB5F68A18FF8}"/>
              </a:ext>
            </a:extLst>
          </p:cNvPr>
          <p:cNvSpPr txBox="1"/>
          <p:nvPr/>
        </p:nvSpPr>
        <p:spPr>
          <a:xfrm>
            <a:off x="294820" y="607846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33C3F1-F699-4BEB-A8C9-FF2A19824301}"/>
              </a:ext>
            </a:extLst>
          </p:cNvPr>
          <p:cNvGrpSpPr/>
          <p:nvPr/>
        </p:nvGrpSpPr>
        <p:grpSpPr>
          <a:xfrm>
            <a:off x="1039348" y="6306690"/>
            <a:ext cx="880633" cy="369332"/>
            <a:chOff x="1070272" y="2885892"/>
            <a:chExt cx="88063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3BB40D-197E-4E23-BBBC-D4857F43B214}"/>
                </a:ext>
              </a:extLst>
            </p:cNvPr>
            <p:cNvSpPr txBox="1"/>
            <p:nvPr/>
          </p:nvSpPr>
          <p:spPr>
            <a:xfrm>
              <a:off x="1367091" y="2885892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Raw</a:t>
              </a:r>
            </a:p>
          </p:txBody>
        </p:sp>
        <p:pic>
          <p:nvPicPr>
            <p:cNvPr id="39" name="Picture 3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59BC816-55F9-4ACE-9C78-450D99C2D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272" y="2925391"/>
              <a:ext cx="296819" cy="31129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3A0990-70BD-4584-8297-DB6F35C1FA82}"/>
              </a:ext>
            </a:extLst>
          </p:cNvPr>
          <p:cNvGrpSpPr/>
          <p:nvPr/>
        </p:nvGrpSpPr>
        <p:grpSpPr>
          <a:xfrm>
            <a:off x="1035728" y="6639705"/>
            <a:ext cx="2230734" cy="369332"/>
            <a:chOff x="958880" y="2484289"/>
            <a:chExt cx="2230734" cy="369332"/>
          </a:xfrm>
        </p:grpSpPr>
        <p:pic>
          <p:nvPicPr>
            <p:cNvPr id="41" name="Picture 40" descr="A close up of a logo&#10;&#10;Description automatically generated">
              <a:extLst>
                <a:ext uri="{FF2B5EF4-FFF2-40B4-BE49-F238E27FC236}">
                  <a16:creationId xmlns:a16="http://schemas.microsoft.com/office/drawing/2014/main" id="{2D474FF9-69A5-4C91-8D37-FA90EA6D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80" y="2507742"/>
              <a:ext cx="311298" cy="311298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F6F538-8AB7-4DFD-B66D-FE03D0A6CAEA}"/>
                </a:ext>
              </a:extLst>
            </p:cNvPr>
            <p:cNvSpPr txBox="1"/>
            <p:nvPr/>
          </p:nvSpPr>
          <p:spPr>
            <a:xfrm>
              <a:off x="1270178" y="2484289"/>
              <a:ext cx="191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BB (Bounding Box)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CE2C89-D5AB-40CA-BFE2-90F809A4DD06}"/>
              </a:ext>
            </a:extLst>
          </p:cNvPr>
          <p:cNvGrpSpPr/>
          <p:nvPr/>
        </p:nvGrpSpPr>
        <p:grpSpPr>
          <a:xfrm>
            <a:off x="1039348" y="6942911"/>
            <a:ext cx="1322600" cy="369332"/>
            <a:chOff x="958880" y="2484289"/>
            <a:chExt cx="1322600" cy="369332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B0F30961-6185-4EDF-9965-C813C0142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80" y="2507742"/>
              <a:ext cx="311298" cy="31129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D1F9795-AF98-4D86-98DF-33E1C0404117}"/>
                </a:ext>
              </a:extLst>
            </p:cNvPr>
            <p:cNvSpPr txBox="1"/>
            <p:nvPr/>
          </p:nvSpPr>
          <p:spPr>
            <a:xfrm>
              <a:off x="1270178" y="2484289"/>
              <a:ext cx="1011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Segment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F732F2E-F4C5-45D9-A832-4630057BA7AB}"/>
              </a:ext>
            </a:extLst>
          </p:cNvPr>
          <p:cNvSpPr txBox="1"/>
          <p:nvPr/>
        </p:nvSpPr>
        <p:spPr>
          <a:xfrm>
            <a:off x="5220247" y="24342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4168479-1148-43C9-80FC-EB8F825D171A}"/>
              </a:ext>
            </a:extLst>
          </p:cNvPr>
          <p:cNvGrpSpPr/>
          <p:nvPr/>
        </p:nvGrpSpPr>
        <p:grpSpPr>
          <a:xfrm>
            <a:off x="5229536" y="2349222"/>
            <a:ext cx="1776229" cy="369332"/>
            <a:chOff x="468923" y="1705762"/>
            <a:chExt cx="1776229" cy="36933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DEC1F1-AA90-470B-8A5F-C3EF4C2B502B}"/>
                </a:ext>
              </a:extLst>
            </p:cNvPr>
            <p:cNvSpPr txBox="1"/>
            <p:nvPr/>
          </p:nvSpPr>
          <p:spPr>
            <a:xfrm>
              <a:off x="766029" y="1705762"/>
              <a:ext cx="1479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Diatonic pitch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C3691B6-8ADA-440B-B3B0-B83C55C43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86D8B44-073D-46BF-8ED6-F3931A6BDC15}"/>
              </a:ext>
            </a:extLst>
          </p:cNvPr>
          <p:cNvGrpSpPr/>
          <p:nvPr/>
        </p:nvGrpSpPr>
        <p:grpSpPr>
          <a:xfrm>
            <a:off x="5220247" y="2729560"/>
            <a:ext cx="2478537" cy="369332"/>
            <a:chOff x="468923" y="1705762"/>
            <a:chExt cx="2478537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8B4BBF-2FF5-4422-875D-0D2AA7FAA34E}"/>
                </a:ext>
              </a:extLst>
            </p:cNvPr>
            <p:cNvSpPr txBox="1"/>
            <p:nvPr/>
          </p:nvSpPr>
          <p:spPr>
            <a:xfrm>
              <a:off x="766029" y="1705762"/>
              <a:ext cx="2181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MIREX</a:t>
              </a:r>
              <a:r>
                <a:rPr lang="en-GB" dirty="0"/>
                <a:t> format output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436961E-2144-4629-A785-09A6C86C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66AEC0-9F6F-422E-8B49-B2129C0F419E}"/>
              </a:ext>
            </a:extLst>
          </p:cNvPr>
          <p:cNvGrpSpPr/>
          <p:nvPr/>
        </p:nvGrpSpPr>
        <p:grpSpPr>
          <a:xfrm>
            <a:off x="5220247" y="1976007"/>
            <a:ext cx="2030273" cy="369332"/>
            <a:chOff x="468923" y="1705762"/>
            <a:chExt cx="2030273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A3DD65-0C49-4F29-879E-F85809561C43}"/>
                </a:ext>
              </a:extLst>
            </p:cNvPr>
            <p:cNvSpPr txBox="1"/>
            <p:nvPr/>
          </p:nvSpPr>
          <p:spPr>
            <a:xfrm>
              <a:off x="766029" y="1705762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Omit channel 10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1D19A58-8C26-4E41-8A97-321AA60CE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036C90-A3CE-4B0F-8044-2E8AB46B1342}"/>
              </a:ext>
            </a:extLst>
          </p:cNvPr>
          <p:cNvGrpSpPr/>
          <p:nvPr/>
        </p:nvGrpSpPr>
        <p:grpSpPr>
          <a:xfrm>
            <a:off x="5229536" y="3133989"/>
            <a:ext cx="1314500" cy="369332"/>
            <a:chOff x="468923" y="1705762"/>
            <a:chExt cx="1314500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160454-21BC-45B9-BC46-87D685133E87}"/>
                </a:ext>
              </a:extLst>
            </p:cNvPr>
            <p:cNvSpPr txBox="1"/>
            <p:nvPr/>
          </p:nvSpPr>
          <p:spPr>
            <a:xfrm>
              <a:off x="766029" y="1705762"/>
              <a:ext cx="1017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RecurSIA</a:t>
              </a:r>
              <a:endParaRPr lang="en-GB" dirty="0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7276CB5-266B-4B42-8AFB-EE09BB14F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F4D2AE5-802B-4229-A4CC-9397CCC7A719}"/>
              </a:ext>
            </a:extLst>
          </p:cNvPr>
          <p:cNvGrpSpPr/>
          <p:nvPr/>
        </p:nvGrpSpPr>
        <p:grpSpPr>
          <a:xfrm>
            <a:off x="5229536" y="3907750"/>
            <a:ext cx="2290152" cy="369332"/>
            <a:chOff x="468923" y="1705762"/>
            <a:chExt cx="2290152" cy="3693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46B1CE-9D4C-4111-8D8C-71DDA895091C}"/>
                </a:ext>
              </a:extLst>
            </p:cNvPr>
            <p:cNvSpPr txBox="1"/>
            <p:nvPr/>
          </p:nvSpPr>
          <p:spPr>
            <a:xfrm>
              <a:off x="766029" y="1705762"/>
              <a:ext cx="1993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Sort by pattern size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A426078-7299-4CE4-82BB-4F61CC4E9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CC142C3-5F47-44E7-95BB-BF17B30E89D3}"/>
              </a:ext>
            </a:extLst>
          </p:cNvPr>
          <p:cNvGrpSpPr/>
          <p:nvPr/>
        </p:nvGrpSpPr>
        <p:grpSpPr>
          <a:xfrm>
            <a:off x="5229536" y="3514439"/>
            <a:ext cx="3332039" cy="369332"/>
            <a:chOff x="468923" y="1705762"/>
            <a:chExt cx="3332039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2C0C7F7-0385-461A-84FA-897C0D0BE232}"/>
                </a:ext>
              </a:extLst>
            </p:cNvPr>
            <p:cNvSpPr txBox="1"/>
            <p:nvPr/>
          </p:nvSpPr>
          <p:spPr>
            <a:xfrm>
              <a:off x="766029" y="1705762"/>
              <a:ext cx="3034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Remove redundant translators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19EAEA0-23CF-4A69-B37C-B253D6854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03D8DA-3A22-4C5F-A719-1C2B1082DC6C}"/>
              </a:ext>
            </a:extLst>
          </p:cNvPr>
          <p:cNvGrpSpPr/>
          <p:nvPr/>
        </p:nvGrpSpPr>
        <p:grpSpPr>
          <a:xfrm>
            <a:off x="5220247" y="5483842"/>
            <a:ext cx="4562613" cy="1126532"/>
            <a:chOff x="468923" y="2623958"/>
            <a:chExt cx="4562613" cy="11265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98D5AD9-FD39-499A-B980-AE5B9DC0FEC1}"/>
                </a:ext>
              </a:extLst>
            </p:cNvPr>
            <p:cNvSpPr txBox="1"/>
            <p:nvPr/>
          </p:nvSpPr>
          <p:spPr>
            <a:xfrm>
              <a:off x="766029" y="2623958"/>
              <a:ext cx="21660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Compactness trawler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E1728A3-0DF6-4515-A8DE-CE26CC161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923" y="2675181"/>
              <a:ext cx="297106" cy="294130"/>
            </a:xfrm>
            <a:prstGeom prst="rect">
              <a:avLst/>
            </a:prstGeom>
            <a:ln>
              <a:noFill/>
            </a:ln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BF6C3DB-704B-46D7-BDF1-757EFBC1A8E3}"/>
                </a:ext>
              </a:extLst>
            </p:cNvPr>
            <p:cNvSpPr txBox="1"/>
            <p:nvPr/>
          </p:nvSpPr>
          <p:spPr>
            <a:xfrm>
              <a:off x="1141047" y="2993290"/>
              <a:ext cx="38904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Minimum compactness (a) : _________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B1DE78-6403-4CDA-A7A0-0D248CC4D68B}"/>
                </a:ext>
              </a:extLst>
            </p:cNvPr>
            <p:cNvSpPr txBox="1"/>
            <p:nvPr/>
          </p:nvSpPr>
          <p:spPr>
            <a:xfrm>
              <a:off x="1141047" y="3381158"/>
              <a:ext cx="3888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Minimum sub-pattern size (b): _______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D46B0E5-2E54-47EF-8F64-23358BCAA356}"/>
              </a:ext>
            </a:extLst>
          </p:cNvPr>
          <p:cNvGrpSpPr/>
          <p:nvPr/>
        </p:nvGrpSpPr>
        <p:grpSpPr>
          <a:xfrm>
            <a:off x="5220247" y="6624027"/>
            <a:ext cx="4616846" cy="757200"/>
            <a:chOff x="468923" y="3835330"/>
            <a:chExt cx="4616846" cy="75720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4F72652-7936-470D-AA58-67A49CA91707}"/>
                </a:ext>
              </a:extLst>
            </p:cNvPr>
            <p:cNvSpPr txBox="1"/>
            <p:nvPr/>
          </p:nvSpPr>
          <p:spPr>
            <a:xfrm>
              <a:off x="766029" y="3835330"/>
              <a:ext cx="2343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Use </a:t>
              </a:r>
              <a:r>
                <a:rPr lang="en-GB" dirty="0" err="1"/>
                <a:t>SIAR</a:t>
              </a:r>
              <a:r>
                <a:rPr lang="en-GB" dirty="0"/>
                <a:t> instead of SIA</a:t>
              </a: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70D358E-6929-4292-A363-97E7E94FE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923" y="3886553"/>
              <a:ext cx="297106" cy="29413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37061BD-13E2-49D8-B7C9-6107AC0949F0}"/>
                </a:ext>
              </a:extLst>
            </p:cNvPr>
            <p:cNvSpPr txBox="1"/>
            <p:nvPr/>
          </p:nvSpPr>
          <p:spPr>
            <a:xfrm>
              <a:off x="1164439" y="4223198"/>
              <a:ext cx="39213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Number of </a:t>
              </a:r>
              <a:r>
                <a:rPr lang="en-GB" dirty="0" err="1"/>
                <a:t>superdiagonals</a:t>
              </a:r>
              <a:r>
                <a:rPr lang="en-GB" dirty="0"/>
                <a:t> (r) : ______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7D48B3B-29D7-4EA5-B7C4-425C4978BF23}"/>
              </a:ext>
            </a:extLst>
          </p:cNvPr>
          <p:cNvGrpSpPr/>
          <p:nvPr/>
        </p:nvGrpSpPr>
        <p:grpSpPr>
          <a:xfrm>
            <a:off x="5229536" y="4325587"/>
            <a:ext cx="3784964" cy="1126532"/>
            <a:chOff x="468923" y="2623958"/>
            <a:chExt cx="3784964" cy="112653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B153BC-1BDC-4884-B5DE-72312DBA9B0A}"/>
                </a:ext>
              </a:extLst>
            </p:cNvPr>
            <p:cNvSpPr txBox="1"/>
            <p:nvPr/>
          </p:nvSpPr>
          <p:spPr>
            <a:xfrm>
              <a:off x="766029" y="2623958"/>
              <a:ext cx="1284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Merge </a:t>
              </a:r>
              <a:r>
                <a:rPr lang="en-GB" dirty="0" err="1"/>
                <a:t>TECs</a:t>
              </a:r>
              <a:endParaRPr lang="en-GB" dirty="0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1E839EC-8B73-45D6-B670-FE53EEBF1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923" y="2675181"/>
              <a:ext cx="297106" cy="294130"/>
            </a:xfrm>
            <a:prstGeom prst="rect">
              <a:avLst/>
            </a:prstGeom>
            <a:ln>
              <a:noFill/>
            </a:ln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02A484C-2255-46AF-A511-EC349EAD2959}"/>
                </a:ext>
              </a:extLst>
            </p:cNvPr>
            <p:cNvSpPr txBox="1"/>
            <p:nvPr/>
          </p:nvSpPr>
          <p:spPr>
            <a:xfrm>
              <a:off x="1141047" y="2993290"/>
              <a:ext cx="31128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Minimum match size : ______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138D60B-1DBC-4CBC-84BD-37DDE9659A2B}"/>
                </a:ext>
              </a:extLst>
            </p:cNvPr>
            <p:cNvSpPr txBox="1"/>
            <p:nvPr/>
          </p:nvSpPr>
          <p:spPr>
            <a:xfrm>
              <a:off x="1141047" y="3381158"/>
              <a:ext cx="30687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Number of iterations: _______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E75B3B9-3ED9-4804-AEF3-09B7C50CA472}"/>
              </a:ext>
            </a:extLst>
          </p:cNvPr>
          <p:cNvSpPr txBox="1"/>
          <p:nvPr/>
        </p:nvSpPr>
        <p:spPr>
          <a:xfrm>
            <a:off x="8491756" y="1930154"/>
            <a:ext cx="370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Minimum TEC compactness: _______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6292D8-81F0-47CF-B8C3-6EEF31700F43}"/>
              </a:ext>
            </a:extLst>
          </p:cNvPr>
          <p:cNvSpPr txBox="1"/>
          <p:nvPr/>
        </p:nvSpPr>
        <p:spPr>
          <a:xfrm>
            <a:off x="8479497" y="2239905"/>
            <a:ext cx="316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Minimum pattern size: _______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942CD41-F9C7-4589-A4AB-872833078954}"/>
              </a:ext>
            </a:extLst>
          </p:cNvPr>
          <p:cNvGrpSpPr/>
          <p:nvPr/>
        </p:nvGrpSpPr>
        <p:grpSpPr>
          <a:xfrm>
            <a:off x="8577665" y="2616268"/>
            <a:ext cx="2609790" cy="369332"/>
            <a:chOff x="468923" y="1705762"/>
            <a:chExt cx="2609790" cy="36933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E9DD2D4-AEA6-4AB8-92B0-C3F2C92B9EA5}"/>
                </a:ext>
              </a:extLst>
            </p:cNvPr>
            <p:cNvSpPr txBox="1"/>
            <p:nvPr/>
          </p:nvSpPr>
          <p:spPr>
            <a:xfrm>
              <a:off x="766029" y="1705762"/>
              <a:ext cx="2312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 pattern size: ____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D651722-DC15-405D-998E-B48DBFC71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4CA57DF-1C90-43C5-A98D-3292CB7C8653}"/>
              </a:ext>
            </a:extLst>
          </p:cNvPr>
          <p:cNvGrpSpPr/>
          <p:nvPr/>
        </p:nvGrpSpPr>
        <p:grpSpPr>
          <a:xfrm>
            <a:off x="8577665" y="3081543"/>
            <a:ext cx="3345954" cy="369332"/>
            <a:chOff x="468923" y="1705762"/>
            <a:chExt cx="3345954" cy="3693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132285A-390B-47C7-BB47-8B487D4F73FD}"/>
                </a:ext>
              </a:extLst>
            </p:cNvPr>
            <p:cNvSpPr txBox="1"/>
            <p:nvPr/>
          </p:nvSpPr>
          <p:spPr>
            <a:xfrm>
              <a:off x="766029" y="1705762"/>
              <a:ext cx="304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 number of patterns: ____</a:t>
              </a: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64E03D3-66EC-4462-847E-377DF48BA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923" y="1756985"/>
              <a:ext cx="297106" cy="294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845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1521</TotalTime>
  <Words>275</Words>
  <Application>Microsoft Office PowerPoint</Application>
  <PresentationFormat>Custom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Meredith</dc:creator>
  <cp:lastModifiedBy>David Meredith</cp:lastModifiedBy>
  <cp:revision>19</cp:revision>
  <dcterms:created xsi:type="dcterms:W3CDTF">2019-10-25T10:38:06Z</dcterms:created>
  <dcterms:modified xsi:type="dcterms:W3CDTF">2019-11-01T13:07:05Z</dcterms:modified>
</cp:coreProperties>
</file>