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985" r:id="rId2"/>
  </p:sldMasterIdLst>
  <p:notesMasterIdLst>
    <p:notesMasterId r:id="rId17"/>
  </p:notesMasterIdLst>
  <p:handoutMasterIdLst>
    <p:handoutMasterId r:id="rId18"/>
  </p:handoutMasterIdLst>
  <p:sldIdLst>
    <p:sldId id="904" r:id="rId3"/>
    <p:sldId id="1294" r:id="rId4"/>
    <p:sldId id="996" r:id="rId5"/>
    <p:sldId id="997" r:id="rId6"/>
    <p:sldId id="1266" r:id="rId7"/>
    <p:sldId id="1295" r:id="rId8"/>
    <p:sldId id="1296" r:id="rId9"/>
    <p:sldId id="1297" r:id="rId10"/>
    <p:sldId id="1299" r:id="rId11"/>
    <p:sldId id="1298" r:id="rId12"/>
    <p:sldId id="1300" r:id="rId13"/>
    <p:sldId id="889" r:id="rId14"/>
    <p:sldId id="883" r:id="rId15"/>
    <p:sldId id="1307" r:id="rId16"/>
  </p:sldIdLst>
  <p:sldSz cx="9144000" cy="6858000" type="screen4x3"/>
  <p:notesSz cx="6645275" cy="9775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C54"/>
    <a:srgbClr val="FFFFFF"/>
    <a:srgbClr val="FE836E"/>
    <a:srgbClr val="FF0000"/>
    <a:srgbClr val="6699FF"/>
    <a:srgbClr val="00CCFF"/>
    <a:srgbClr val="66CCFF"/>
    <a:srgbClr val="FE583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8" autoAdjust="0"/>
    <p:restoredTop sz="99677" autoAdjust="0"/>
  </p:normalViewPr>
  <p:slideViewPr>
    <p:cSldViewPr snapToGrid="0">
      <p:cViewPr varScale="1">
        <p:scale>
          <a:sx n="81" d="100"/>
          <a:sy n="81" d="100"/>
        </p:scale>
        <p:origin x="142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GB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GB"/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GB"/>
          </a:p>
        </p:txBody>
      </p:sp>
      <p:sp>
        <p:nvSpPr>
          <p:cNvPr id="404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74120D6-03A8-4FF4-8C9F-7FD82933358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4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F923D-7A53-448F-8ECA-70721FB40781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163" y="4643438"/>
            <a:ext cx="5314950" cy="43989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5288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3963" y="9285288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CC9FE-E8AD-4BBD-A8F0-A538F8D042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07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AD656-9A4B-4D06-9885-FCD72EADA4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9153A-E227-42F8-99D2-1092AB1D20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FFC4A-AEC8-4D33-B0EC-3D3F3C142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4AEC0-C779-4B27-8513-7DDC8FE949D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1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DB092-4908-4BAA-90B8-732B7830D1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37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7F4EC-7FB9-45F1-8D99-6DF2BFEDF6F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98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95473-62FA-47CA-A583-49B272479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BA82F-F313-4B68-9026-35250E9F55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3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11E82-80AE-4ABC-B3C8-CC4ACF08C5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32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88E19-F2E4-46DE-BA42-18A2A2ED22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47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F02E-D2BD-4988-977C-D889441F21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9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7013A-0797-42AF-A636-6CDE2925E8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FCBEF-821E-4CCB-8AAF-ED5AE63646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6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A2E97-7A51-4045-B2AF-D8B5C7A18A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83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FB7A5-E285-41A9-9CE6-299A1CABC3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5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AC8A4-44C4-4F09-A545-E7322333C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DE41B-45BF-4B19-9578-C5DF80E2ED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CFA9C-50D4-45D4-8906-035A7E34AB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699B7-98FF-4DC0-BBB9-D7FB105640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81C9F-2315-4F2C-8BE3-BA41FBA330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4201A-7345-4E73-A1A6-6A837D2973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6D202-211A-4175-BF0E-8F8DA3AD07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0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500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500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78D2956-AAB4-4671-A989-8E56E0E1C9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pPr>
              <a:defRPr/>
            </a:pPr>
            <a:fld id="{D5B32630-0845-4F33-9A45-CE200D2CF274}" type="slidenum">
              <a:rPr lang="en-US" b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3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ECE8CFDC-C17A-437A-A025-43C704F48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25" y="275963"/>
            <a:ext cx="431720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Arial"/>
              </a:rPr>
              <a:t>Kent Lab BI3001 Projects 2023:</a:t>
            </a: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Arial"/>
              </a:rPr>
              <a:t>Plotting CFDs</a:t>
            </a:r>
            <a:endParaRPr lang="en-GB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31" descr="cardifflogo">
            <a:extLst>
              <a:ext uri="{FF2B5EF4-FFF2-40B4-BE49-F238E27FC236}">
                <a16:creationId xmlns:a16="http://schemas.microsoft.com/office/drawing/2014/main" id="{177324C2-624E-4F35-841F-13906F8E8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801" y="445920"/>
            <a:ext cx="921182" cy="891872"/>
          </a:xfrm>
          <a:prstGeom prst="rect">
            <a:avLst/>
          </a:prstGeom>
          <a:noFill/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40F4BD8A-3929-C6E2-F93B-051C9F7BE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24" y="2803918"/>
            <a:ext cx="810027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Arial"/>
              </a:rPr>
              <a:t>Cumulative Frequency Distributions</a:t>
            </a: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Arial"/>
              </a:rPr>
              <a:t>Complete Fecking Disaster</a:t>
            </a: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Arial"/>
              </a:rPr>
              <a:t>Computing Frustrating Data</a:t>
            </a: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Arial"/>
              </a:rPr>
              <a:t>Contemptible Futile Derangement</a:t>
            </a: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Arial"/>
              </a:rPr>
              <a:t>Cute Fluffy Ducklings</a:t>
            </a:r>
          </a:p>
          <a:p>
            <a:pPr algn="ctr"/>
            <a:endParaRPr lang="en-GB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73BB34-3508-4F0A-ED32-2F69443A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496" y="5021437"/>
            <a:ext cx="44230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ድምር ድግግሞሽ ስርጭቶች</a:t>
            </a: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3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914350-5FF0-7AF4-6344-9E2BB5D5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32" y="656466"/>
            <a:ext cx="2819644" cy="5281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A9FAF-3A47-A432-8110-C17F13AB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1" y="1215273"/>
            <a:ext cx="4768004" cy="3842869"/>
          </a:xfrm>
          <a:prstGeom prst="rect">
            <a:avLst/>
          </a:prstGeom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F81FC524-9EF6-0F3D-91EE-DC452F037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90" y="79823"/>
            <a:ext cx="476800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CFD Plotting:</a:t>
            </a:r>
          </a:p>
          <a:p>
            <a:pPr algn="ctr"/>
            <a:endParaRPr lang="en-GB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Step 4. Insert a Surface Graph.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0CA83-8935-06D7-5B01-0249A887F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915" y="5270262"/>
            <a:ext cx="1657432" cy="1350319"/>
          </a:xfrm>
          <a:prstGeom prst="rect">
            <a:avLst/>
          </a:prstGeom>
        </p:spPr>
      </p:pic>
      <p:sp>
        <p:nvSpPr>
          <p:cNvPr id="9" name="Text Box 6">
            <a:extLst>
              <a:ext uri="{FF2B5EF4-FFF2-40B4-BE49-F238E27FC236}">
                <a16:creationId xmlns:a16="http://schemas.microsoft.com/office/drawing/2014/main" id="{2C584AB7-DB3A-DEF9-9904-EFCB000A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31" y="5708291"/>
            <a:ext cx="21194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Right click on chart edge to select 3-D rotation…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66945E-DDD1-60A0-F688-F0723CB9877D}"/>
              </a:ext>
            </a:extLst>
          </p:cNvPr>
          <p:cNvSpPr/>
          <p:nvPr/>
        </p:nvSpPr>
        <p:spPr bwMode="auto">
          <a:xfrm rot="20379806">
            <a:off x="4006392" y="5835191"/>
            <a:ext cx="2071917" cy="31451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5401E72C-325B-FFBF-0781-FB16E3D2F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402" y="5907961"/>
            <a:ext cx="2119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Turn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Autoscale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off; Rotate and play!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7B6802-86D8-D36B-BC39-BBAB20FE68F6}"/>
              </a:ext>
            </a:extLst>
          </p:cNvPr>
          <p:cNvSpPr/>
          <p:nvPr/>
        </p:nvSpPr>
        <p:spPr bwMode="auto">
          <a:xfrm>
            <a:off x="6183984" y="4469990"/>
            <a:ext cx="2559892" cy="10149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52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059FC1E0-B197-382B-A146-3E2DA43BA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55" y="130292"/>
            <a:ext cx="85885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What calculations is the “</a:t>
            </a:r>
            <a:r>
              <a:rPr lang="en-GB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CFD_Plotter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” script </a:t>
            </a:r>
            <a:r>
              <a:rPr lang="en-GB" sz="24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actually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doing?</a:t>
            </a:r>
          </a:p>
        </p:txBody>
      </p:sp>
      <p:pic>
        <p:nvPicPr>
          <p:cNvPr id="3" name="Picture 41" descr="Fig3A_chr1_6.png">
            <a:extLst>
              <a:ext uri="{FF2B5EF4-FFF2-40B4-BE49-F238E27FC236}">
                <a16:creationId xmlns:a16="http://schemas.microsoft.com/office/drawing/2014/main" id="{DAF8E35F-87E3-3721-5632-FE4C3E7B9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92" t="38107" r="12402" b="34594"/>
          <a:stretch/>
        </p:blipFill>
        <p:spPr bwMode="auto">
          <a:xfrm>
            <a:off x="970408" y="962631"/>
            <a:ext cx="8066088" cy="90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nuc4">
            <a:extLst>
              <a:ext uri="{FF2B5EF4-FFF2-40B4-BE49-F238E27FC236}">
                <a16:creationId xmlns:a16="http://schemas.microsoft.com/office/drawing/2014/main" id="{979238B4-DCA9-55AD-E77B-E297E794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23029" t="-1837" r="47240"/>
          <a:stretch>
            <a:fillRect/>
          </a:stretch>
        </p:blipFill>
        <p:spPr bwMode="auto">
          <a:xfrm>
            <a:off x="438596" y="1251556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010FB49B-5DF3-721D-DE6D-DE9415C2A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955" y="997556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150bp</a:t>
            </a: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E5101890-C5DD-D785-3578-74D3BD053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792467"/>
            <a:ext cx="25202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Imagine three sites for which we want a CFD: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03832DCE-B3DB-E62C-5ECE-03B32C798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871759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Site 2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E58F7192-AB91-C6F9-4184-64D3751A3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1871759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Site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743203-0374-FB5A-A794-EF4AF648CAED}"/>
              </a:ext>
            </a:extLst>
          </p:cNvPr>
          <p:cNvCxnSpPr/>
          <p:nvPr/>
        </p:nvCxnSpPr>
        <p:spPr bwMode="auto">
          <a:xfrm flipV="1">
            <a:off x="4336537" y="4654432"/>
            <a:ext cx="0" cy="2616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70BABB-F4C0-7C3B-6EBD-5FFB067BE4F6}"/>
              </a:ext>
            </a:extLst>
          </p:cNvPr>
          <p:cNvCxnSpPr/>
          <p:nvPr/>
        </p:nvCxnSpPr>
        <p:spPr bwMode="auto">
          <a:xfrm flipV="1">
            <a:off x="5724128" y="1864475"/>
            <a:ext cx="0" cy="2616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6D8C22-0DF2-5142-297D-A960472A3E87}"/>
              </a:ext>
            </a:extLst>
          </p:cNvPr>
          <p:cNvCxnSpPr/>
          <p:nvPr/>
        </p:nvCxnSpPr>
        <p:spPr bwMode="auto">
          <a:xfrm flipV="1">
            <a:off x="7668344" y="1864475"/>
            <a:ext cx="0" cy="2616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E9B49E8-38AF-25D3-227A-F7C2AFEBA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61385"/>
              </p:ext>
            </p:extLst>
          </p:nvPr>
        </p:nvGraphicFramePr>
        <p:xfrm>
          <a:off x="2814720" y="2872587"/>
          <a:ext cx="302476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DB5C86-A933-9706-55D2-EFFC5314D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37062"/>
              </p:ext>
            </p:extLst>
          </p:nvPr>
        </p:nvGraphicFramePr>
        <p:xfrm>
          <a:off x="2823101" y="3592667"/>
          <a:ext cx="302476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BC1A201-3790-B34B-9E2D-E03630930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62448"/>
              </p:ext>
            </p:extLst>
          </p:nvPr>
        </p:nvGraphicFramePr>
        <p:xfrm>
          <a:off x="2814717" y="4240739"/>
          <a:ext cx="302476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20">
            <a:extLst>
              <a:ext uri="{FF2B5EF4-FFF2-40B4-BE49-F238E27FC236}">
                <a16:creationId xmlns:a16="http://schemas.microsoft.com/office/drawing/2014/main" id="{939743CF-02C6-8FF3-3DB9-0FB7D2C6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144" y="4654432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-10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A03A28E1-84D3-5C1E-3825-8B61ABEE2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641" y="4654432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-20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5C12B57C-FD62-4FB7-35DF-28BE99221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188" y="4654432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F58C982B-F950-7152-BE61-EA94779B4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3685" y="4654432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F47D6732-C0D4-AA34-CFD2-7E8F83EE6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69" y="4643313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bins (</a:t>
            </a:r>
            <a:r>
              <a:rPr lang="en-GB" sz="1400" kern="0" dirty="0" err="1">
                <a:solidFill>
                  <a:sysClr val="windowText" lastClr="000000"/>
                </a:solidFill>
              </a:rPr>
              <a:t>bp</a:t>
            </a:r>
            <a:r>
              <a:rPr lang="en-GB" sz="1400" kern="0" dirty="0">
                <a:solidFill>
                  <a:sysClr val="windowText" lastClr="000000"/>
                </a:solidFill>
              </a:rPr>
              <a:t>) 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3E1939A7-7D92-AECE-2FBE-86BE40D04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464" y="1871759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Site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A728F4-836B-3FBE-BDED-455F005CDB57}"/>
              </a:ext>
            </a:extLst>
          </p:cNvPr>
          <p:cNvCxnSpPr/>
          <p:nvPr/>
        </p:nvCxnSpPr>
        <p:spPr bwMode="auto">
          <a:xfrm flipV="1">
            <a:off x="4714576" y="1864475"/>
            <a:ext cx="0" cy="2616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0">
            <a:extLst>
              <a:ext uri="{FF2B5EF4-FFF2-40B4-BE49-F238E27FC236}">
                <a16:creationId xmlns:a16="http://schemas.microsoft.com/office/drawing/2014/main" id="{0C333F01-BFB8-7242-2598-DC9379EFA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836" y="2935417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Site 1: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EF938BB0-B209-6329-1814-6D2190CBC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836" y="3582443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Site 2: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B44A0BA0-2E34-4F82-399D-6EFF208BC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62" y="4240739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Site 3:</a:t>
            </a: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8C8C4F72-80C5-9036-904E-6190C271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86" y="5316591"/>
            <a:ext cx="16561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kern="0" dirty="0">
                <a:solidFill>
                  <a:srgbClr val="FF0000"/>
                </a:solidFill>
              </a:rPr>
              <a:t>Cumulative Frequencies: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DA1C795-AD61-9F1D-698F-205B92F36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53669"/>
              </p:ext>
            </p:extLst>
          </p:nvPr>
        </p:nvGraphicFramePr>
        <p:xfrm>
          <a:off x="2842578" y="5572460"/>
          <a:ext cx="302476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0">
            <a:extLst>
              <a:ext uri="{FF2B5EF4-FFF2-40B4-BE49-F238E27FC236}">
                <a16:creationId xmlns:a16="http://schemas.microsoft.com/office/drawing/2014/main" id="{E377D822-C0D1-02D1-4A11-597D596AD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8043" y="4848731"/>
            <a:ext cx="12969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 0bp 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22A86B89-0D88-F492-BE1F-417C299A7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86" y="2915898"/>
            <a:ext cx="165618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i="1" kern="0" dirty="0">
                <a:solidFill>
                  <a:sysClr val="windowText" lastClr="000000"/>
                </a:solidFill>
              </a:rPr>
              <a:t>e.g.</a:t>
            </a:r>
            <a:r>
              <a:rPr lang="en-GB" sz="1600" kern="0" dirty="0">
                <a:solidFill>
                  <a:sysClr val="windowText" lastClr="000000"/>
                </a:solidFill>
              </a:rPr>
              <a:t> read mid-point frequency values centred on the site bin and 2 bins either side: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06D372-34CA-D4EC-1F4B-B60CCD1BFC20}"/>
              </a:ext>
            </a:extLst>
          </p:cNvPr>
          <p:cNvCxnSpPr/>
          <p:nvPr/>
        </p:nvCxnSpPr>
        <p:spPr bwMode="auto">
          <a:xfrm flipV="1">
            <a:off x="4353005" y="5982037"/>
            <a:ext cx="0" cy="2616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0">
            <a:extLst>
              <a:ext uri="{FF2B5EF4-FFF2-40B4-BE49-F238E27FC236}">
                <a16:creationId xmlns:a16="http://schemas.microsoft.com/office/drawing/2014/main" id="{7E2EB60E-A226-4C39-1BB4-0EF683E51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612" y="5982037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-10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C761B835-D660-E501-4A0C-C54715458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109" y="5982037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-20</a:t>
            </a: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E2A24B5F-6F7A-CB45-D845-2059CF260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656" y="5982037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BF7DC0B5-AA2E-8C56-8B47-E2E9FA267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153" y="5982037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3795A894-CAD9-58BA-C686-9DABE0E92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037" y="5970918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bins (</a:t>
            </a:r>
            <a:r>
              <a:rPr lang="en-GB" sz="1400" kern="0" dirty="0" err="1">
                <a:solidFill>
                  <a:sysClr val="windowText" lastClr="000000"/>
                </a:solidFill>
              </a:rPr>
              <a:t>bp</a:t>
            </a:r>
            <a:r>
              <a:rPr lang="en-GB" sz="1400" kern="0" dirty="0">
                <a:solidFill>
                  <a:sysClr val="windowText" lastClr="000000"/>
                </a:solidFill>
              </a:rPr>
              <a:t>) </a:t>
            </a: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3A1A071D-9780-7FAB-814E-A5E302609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511" y="6176336"/>
            <a:ext cx="12969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 0bp </a:t>
            </a:r>
          </a:p>
        </p:txBody>
      </p:sp>
      <p:sp>
        <p:nvSpPr>
          <p:cNvPr id="36" name="TextBox 20">
            <a:extLst>
              <a:ext uri="{FF2B5EF4-FFF2-40B4-BE49-F238E27FC236}">
                <a16:creationId xmlns:a16="http://schemas.microsoft.com/office/drawing/2014/main" id="{642C3A14-4473-F295-DF42-9F961BC6E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533" y="3301709"/>
            <a:ext cx="252027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kern="0" dirty="0">
                <a:solidFill>
                  <a:sysClr val="windowText" lastClr="000000"/>
                </a:solidFill>
              </a:rPr>
              <a:t>BUT – if we want to compare </a:t>
            </a:r>
            <a:r>
              <a:rPr lang="en-GB" kern="0" dirty="0" err="1">
                <a:solidFill>
                  <a:sysClr val="windowText" lastClr="000000"/>
                </a:solidFill>
              </a:rPr>
              <a:t>PartN</a:t>
            </a:r>
            <a:r>
              <a:rPr lang="en-GB" kern="0" dirty="0">
                <a:solidFill>
                  <a:sysClr val="windowText" lastClr="000000"/>
                </a:solidFill>
              </a:rPr>
              <a:t> data or data between different experiments we need to NORMALISE the values to some common baseline</a:t>
            </a:r>
          </a:p>
        </p:txBody>
      </p:sp>
    </p:spTree>
    <p:extLst>
      <p:ext uri="{BB962C8B-B14F-4D97-AF65-F5344CB8AC3E}">
        <p14:creationId xmlns:p14="http://schemas.microsoft.com/office/powerpoint/2010/main" val="359528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3" name="Picture 41" descr="Fig3A_chr1_6.png"/>
          <p:cNvPicPr>
            <a:picLocks noChangeAspect="1"/>
          </p:cNvPicPr>
          <p:nvPr/>
        </p:nvPicPr>
        <p:blipFill rotWithShape="1">
          <a:blip r:embed="rId2"/>
          <a:srcRect l="-1192" t="38107" r="12402" b="34594"/>
          <a:stretch/>
        </p:blipFill>
        <p:spPr bwMode="auto">
          <a:xfrm>
            <a:off x="970408" y="962631"/>
            <a:ext cx="8066088" cy="90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6" name="Picture 13" descr="nuc4"/>
          <p:cNvPicPr>
            <a:picLocks noChangeAspect="1" noChangeArrowheads="1"/>
          </p:cNvPicPr>
          <p:nvPr/>
        </p:nvPicPr>
        <p:blipFill>
          <a:blip r:embed="rId3"/>
          <a:srcRect l="23029" t="-1837" r="47240"/>
          <a:stretch>
            <a:fillRect/>
          </a:stretch>
        </p:blipFill>
        <p:spPr bwMode="auto">
          <a:xfrm>
            <a:off x="438596" y="1251556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-24955" y="997556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150bp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4716016" y="1871759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Site 2</a:t>
            </a: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6660232" y="1871759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Site 3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336537" y="4110724"/>
            <a:ext cx="0" cy="2616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724128" y="1864475"/>
            <a:ext cx="0" cy="2616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668344" y="1864475"/>
            <a:ext cx="0" cy="2616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17260"/>
              </p:ext>
            </p:extLst>
          </p:nvPr>
        </p:nvGraphicFramePr>
        <p:xfrm>
          <a:off x="2814720" y="2328879"/>
          <a:ext cx="302476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20"/>
              </p:ext>
            </p:extLst>
          </p:nvPr>
        </p:nvGraphicFramePr>
        <p:xfrm>
          <a:off x="2823101" y="3048959"/>
          <a:ext cx="302476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16815"/>
              </p:ext>
            </p:extLst>
          </p:nvPr>
        </p:nvGraphicFramePr>
        <p:xfrm>
          <a:off x="2814717" y="3697031"/>
          <a:ext cx="302476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3058144" y="4110724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-10</a:t>
            </a:r>
          </a:p>
        </p:txBody>
      </p:sp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2462641" y="4110724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-20</a:t>
            </a: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4859188" y="4110724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4263685" y="4110724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29" name="TextBox 20"/>
          <p:cNvSpPr txBox="1">
            <a:spLocks noChangeArrowheads="1"/>
          </p:cNvSpPr>
          <p:nvPr/>
        </p:nvSpPr>
        <p:spPr bwMode="auto">
          <a:xfrm>
            <a:off x="1814569" y="4099605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bins (</a:t>
            </a:r>
            <a:r>
              <a:rPr lang="en-GB" sz="1400" kern="0" dirty="0" err="1">
                <a:solidFill>
                  <a:sysClr val="windowText" lastClr="000000"/>
                </a:solidFill>
              </a:rPr>
              <a:t>bp</a:t>
            </a:r>
            <a:r>
              <a:rPr lang="en-GB" sz="1400" kern="0" dirty="0">
                <a:solidFill>
                  <a:sysClr val="windowText" lastClr="000000"/>
                </a:solidFill>
              </a:rPr>
              <a:t>) </a:t>
            </a:r>
          </a:p>
        </p:txBody>
      </p:sp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3706464" y="1871759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Site 1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4714576" y="1864475"/>
            <a:ext cx="0" cy="2616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1690836" y="2391709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Site 1:</a:t>
            </a:r>
          </a:p>
        </p:txBody>
      </p: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1690836" y="3038735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Site 2:</a:t>
            </a:r>
          </a:p>
        </p:txBody>
      </p: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1690662" y="3697031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Site 3:</a:t>
            </a:r>
          </a:p>
        </p:txBody>
      </p:sp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158386" y="4513386"/>
            <a:ext cx="16561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kern="0" dirty="0">
                <a:solidFill>
                  <a:srgbClr val="000000"/>
                </a:solidFill>
              </a:rPr>
              <a:t>Cumulative Frequency</a:t>
            </a:r>
          </a:p>
          <a:p>
            <a:pPr algn="ctr">
              <a:defRPr/>
            </a:pPr>
            <a:r>
              <a:rPr lang="en-GB" sz="1600" kern="0" dirty="0">
                <a:solidFill>
                  <a:srgbClr val="000000"/>
                </a:solidFill>
              </a:rPr>
              <a:t>Distribution: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14115"/>
              </p:ext>
            </p:extLst>
          </p:nvPr>
        </p:nvGraphicFramePr>
        <p:xfrm>
          <a:off x="2842578" y="4769255"/>
          <a:ext cx="302476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3688043" y="4305023"/>
            <a:ext cx="12969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 0bp </a:t>
            </a:r>
          </a:p>
        </p:txBody>
      </p:sp>
      <p:sp>
        <p:nvSpPr>
          <p:cNvPr id="37" name="TextBox 20"/>
          <p:cNvSpPr txBox="1">
            <a:spLocks noChangeArrowheads="1"/>
          </p:cNvSpPr>
          <p:nvPr/>
        </p:nvSpPr>
        <p:spPr bwMode="auto">
          <a:xfrm>
            <a:off x="158386" y="2400469"/>
            <a:ext cx="165618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i="1" kern="0" dirty="0">
                <a:solidFill>
                  <a:sysClr val="windowText" lastClr="000000"/>
                </a:solidFill>
              </a:rPr>
              <a:t>e.g.</a:t>
            </a:r>
            <a:r>
              <a:rPr lang="en-GB" sz="1600" kern="0" dirty="0">
                <a:solidFill>
                  <a:sysClr val="windowText" lastClr="000000"/>
                </a:solidFill>
              </a:rPr>
              <a:t> read mid-point frequency values centred on the site bin and 2 bins either side:</a:t>
            </a:r>
          </a:p>
        </p:txBody>
      </p:sp>
      <p:sp>
        <p:nvSpPr>
          <p:cNvPr id="46" name="Text Box 100"/>
          <p:cNvSpPr txBox="1">
            <a:spLocks noChangeArrowheads="1"/>
          </p:cNvSpPr>
          <p:nvPr/>
        </p:nvSpPr>
        <p:spPr bwMode="auto">
          <a:xfrm>
            <a:off x="59424" y="83625"/>
            <a:ext cx="9004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Helvetica" pitchFamily="34" charset="0"/>
              </a:rPr>
              <a:t>Kent Lab normalisation:</a:t>
            </a:r>
            <a:endParaRPr lang="en-US" sz="2400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6010714" y="2360629"/>
            <a:ext cx="2996448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kern="0" dirty="0">
                <a:solidFill>
                  <a:sysClr val="windowText" lastClr="000000"/>
                </a:solidFill>
              </a:rPr>
              <a:t>150bp (+/- 20%) reads in bins JUST from Sites 1-3:</a:t>
            </a:r>
          </a:p>
          <a:p>
            <a:pPr algn="ctr">
              <a:defRPr/>
            </a:pPr>
            <a:r>
              <a:rPr lang="en-GB" sz="1600" kern="0" dirty="0">
                <a:solidFill>
                  <a:sysClr val="windowText" lastClr="000000"/>
                </a:solidFill>
              </a:rPr>
              <a:t>=64+10+1+17+64</a:t>
            </a:r>
          </a:p>
          <a:p>
            <a:pPr algn="ctr">
              <a:defRPr/>
            </a:pPr>
            <a:r>
              <a:rPr lang="en-GB" sz="1600" kern="0" dirty="0">
                <a:solidFill>
                  <a:sysClr val="windowText" lastClr="000000"/>
                </a:solidFill>
              </a:rPr>
              <a:t>=156</a:t>
            </a:r>
          </a:p>
          <a:p>
            <a:pPr algn="ctr">
              <a:defRPr/>
            </a:pPr>
            <a:endParaRPr lang="en-GB" sz="1600" kern="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en-GB" sz="1600" kern="0" dirty="0">
                <a:solidFill>
                  <a:sysClr val="windowText" lastClr="000000"/>
                </a:solidFill>
              </a:rPr>
              <a:t>No of 10bp bins surrounding Sites 1-3</a:t>
            </a:r>
          </a:p>
          <a:p>
            <a:pPr algn="ctr">
              <a:defRPr/>
            </a:pPr>
            <a:r>
              <a:rPr lang="en-GB" sz="1600" kern="0" dirty="0">
                <a:solidFill>
                  <a:sysClr val="windowText" lastClr="000000"/>
                </a:solidFill>
              </a:rPr>
              <a:t>= 3 * 5 =15</a:t>
            </a:r>
          </a:p>
          <a:p>
            <a:pPr algn="ctr">
              <a:defRPr/>
            </a:pPr>
            <a:endParaRPr lang="en-GB" sz="1600" kern="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en-GB" sz="1600" kern="0" dirty="0"/>
              <a:t>Normalisation factor: </a:t>
            </a:r>
            <a:r>
              <a:rPr lang="en-GB" sz="1600" kern="0" dirty="0">
                <a:solidFill>
                  <a:srgbClr val="FF0000"/>
                </a:solidFill>
              </a:rPr>
              <a:t>mean read mid-point frequency per bin</a:t>
            </a:r>
            <a:r>
              <a:rPr lang="en-GB" sz="1600" kern="0" dirty="0"/>
              <a:t> surrounding Sites 1-3</a:t>
            </a:r>
          </a:p>
          <a:p>
            <a:pPr algn="ctr">
              <a:defRPr/>
            </a:pPr>
            <a:r>
              <a:rPr lang="en-GB" sz="1600" kern="0" dirty="0"/>
              <a:t>= 156/15</a:t>
            </a:r>
          </a:p>
          <a:p>
            <a:pPr algn="ctr">
              <a:defRPr/>
            </a:pPr>
            <a:r>
              <a:rPr lang="en-GB" sz="1600" kern="0" dirty="0"/>
              <a:t>= </a:t>
            </a:r>
            <a:r>
              <a:rPr lang="en-GB" sz="1600" kern="0" dirty="0">
                <a:solidFill>
                  <a:srgbClr val="FF0000"/>
                </a:solidFill>
              </a:rPr>
              <a:t>10.4</a:t>
            </a:r>
          </a:p>
          <a:p>
            <a:pPr algn="ctr">
              <a:defRPr/>
            </a:pPr>
            <a:endParaRPr lang="en-GB" sz="1600" kern="0" dirty="0"/>
          </a:p>
          <a:p>
            <a:pPr algn="ctr">
              <a:defRPr/>
            </a:pPr>
            <a:r>
              <a:rPr lang="en-GB" sz="1600" kern="0" dirty="0">
                <a:solidFill>
                  <a:srgbClr val="FF0000"/>
                </a:solidFill>
              </a:rPr>
              <a:t>(divide CFD by 10.4!)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85366" y="5512353"/>
            <a:ext cx="165618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kern="0" dirty="0">
                <a:solidFill>
                  <a:srgbClr val="FF0000"/>
                </a:solidFill>
              </a:rPr>
              <a:t>Normalised Cumulative Frequency</a:t>
            </a:r>
          </a:p>
          <a:p>
            <a:pPr algn="ctr">
              <a:defRPr/>
            </a:pPr>
            <a:r>
              <a:rPr lang="en-GB" sz="1600" kern="0" dirty="0">
                <a:solidFill>
                  <a:srgbClr val="FF0000"/>
                </a:solidFill>
              </a:rPr>
              <a:t>Distribution: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4379985" y="6340155"/>
            <a:ext cx="0" cy="2616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3101592" y="6340155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-10</a:t>
            </a:r>
          </a:p>
        </p:txBody>
      </p:sp>
      <p:sp>
        <p:nvSpPr>
          <p:cNvPr id="52" name="TextBox 20"/>
          <p:cNvSpPr txBox="1">
            <a:spLocks noChangeArrowheads="1"/>
          </p:cNvSpPr>
          <p:nvPr/>
        </p:nvSpPr>
        <p:spPr bwMode="auto">
          <a:xfrm>
            <a:off x="2506089" y="6340155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-20</a:t>
            </a:r>
          </a:p>
        </p:txBody>
      </p: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4902636" y="6340155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4307133" y="6340155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55" name="TextBox 20"/>
          <p:cNvSpPr txBox="1">
            <a:spLocks noChangeArrowheads="1"/>
          </p:cNvSpPr>
          <p:nvPr/>
        </p:nvSpPr>
        <p:spPr bwMode="auto">
          <a:xfrm>
            <a:off x="1858017" y="6329036"/>
            <a:ext cx="12969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bins (</a:t>
            </a:r>
            <a:r>
              <a:rPr lang="en-GB" sz="1400" kern="0" dirty="0" err="1">
                <a:solidFill>
                  <a:sysClr val="windowText" lastClr="000000"/>
                </a:solidFill>
              </a:rPr>
              <a:t>bp</a:t>
            </a:r>
            <a:r>
              <a:rPr lang="en-GB" sz="1400" kern="0" dirty="0">
                <a:solidFill>
                  <a:sysClr val="windowText" lastClr="000000"/>
                </a:solidFill>
              </a:rPr>
              <a:t>) </a:t>
            </a:r>
          </a:p>
        </p:txBody>
      </p: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3731491" y="6534454"/>
            <a:ext cx="12969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 0bp 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81433"/>
              </p:ext>
            </p:extLst>
          </p:nvPr>
        </p:nvGraphicFramePr>
        <p:xfrm>
          <a:off x="2824157" y="5926887"/>
          <a:ext cx="302476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4575503" y="972156"/>
            <a:ext cx="278524" cy="8669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591503" y="972156"/>
            <a:ext cx="278524" cy="8669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529082" y="962631"/>
            <a:ext cx="278524" cy="8669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3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84" y="311838"/>
            <a:ext cx="3288467" cy="20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0"/>
          <p:cNvSpPr txBox="1">
            <a:spLocks noChangeArrowheads="1"/>
          </p:cNvSpPr>
          <p:nvPr/>
        </p:nvSpPr>
        <p:spPr bwMode="auto">
          <a:xfrm>
            <a:off x="4253291" y="1194095"/>
            <a:ext cx="447758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Helvetica" pitchFamily="34" charset="0"/>
              </a:rPr>
              <a:t>The Kent Lab normalisation method, applied to two bio-replicate experiments but with different read depth, is shown in Panel 3 for Part150 data – it works (and has the effect of scaling “random noise”/null hypothesis to a y-axis value of 1.0)</a:t>
            </a:r>
          </a:p>
          <a:p>
            <a:pPr algn="ctr"/>
            <a:endParaRPr lang="en-GB" sz="2400" dirty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9" y="2082842"/>
            <a:ext cx="3277493" cy="20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98" y="3870757"/>
            <a:ext cx="3284809" cy="199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25"/>
          <p:cNvSpPr txBox="1">
            <a:spLocks noChangeArrowheads="1"/>
          </p:cNvSpPr>
          <p:nvPr/>
        </p:nvSpPr>
        <p:spPr bwMode="auto">
          <a:xfrm rot="16200000">
            <a:off x="-539747" y="4563127"/>
            <a:ext cx="2244307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ysClr val="windowText" lastClr="000000"/>
                </a:solidFill>
              </a:rPr>
              <a:t>Kent Lab normalised... 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1129005" y="5880869"/>
            <a:ext cx="21904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ysClr val="windowText" lastClr="000000"/>
                </a:solidFill>
              </a:rPr>
              <a:t>Position relative to site (bp) – </a:t>
            </a:r>
            <a:r>
              <a:rPr lang="en-GB" sz="1600" i="1" kern="0" dirty="0">
                <a:solidFill>
                  <a:sysClr val="windowText" lastClr="000000"/>
                </a:solidFill>
              </a:rPr>
              <a:t>n</a:t>
            </a:r>
            <a:r>
              <a:rPr lang="en-GB" sz="1600" kern="0" dirty="0">
                <a:solidFill>
                  <a:sysClr val="windowText" lastClr="000000"/>
                </a:solidFill>
              </a:rPr>
              <a:t> = 4200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879367" y="3945967"/>
            <a:ext cx="563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913890" y="426883"/>
            <a:ext cx="563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913890" y="2155589"/>
            <a:ext cx="563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 rot="16200000">
            <a:off x="-639835" y="2640754"/>
            <a:ext cx="22443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ysClr val="windowText" lastClr="000000"/>
                </a:solidFill>
              </a:rPr>
              <a:t>Read-depth normalised... 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 rot="16200000">
            <a:off x="-840138" y="938160"/>
            <a:ext cx="25352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ysClr val="windowText" lastClr="000000"/>
                </a:solidFill>
              </a:rPr>
              <a:t>Cumulative read mid point  frequency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0CFE85D-91C9-69AD-6EA8-63C76B712313}"/>
              </a:ext>
            </a:extLst>
          </p:cNvPr>
          <p:cNvSpPr/>
          <p:nvPr/>
        </p:nvSpPr>
        <p:spPr bwMode="auto">
          <a:xfrm rot="3243980">
            <a:off x="4249132" y="4252986"/>
            <a:ext cx="484632" cy="51923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1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171509" y="318828"/>
            <a:ext cx="85885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Now you understand the axes….?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198723-F674-D260-1AF6-5425915D8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8" t="16404" r="14485" b="14074"/>
          <a:stretch/>
        </p:blipFill>
        <p:spPr>
          <a:xfrm>
            <a:off x="990191" y="1679808"/>
            <a:ext cx="6563375" cy="36694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E614C6-5D3A-1098-070A-A17123F88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977"/>
          <a:stretch/>
        </p:blipFill>
        <p:spPr>
          <a:xfrm>
            <a:off x="1534332" y="5349240"/>
            <a:ext cx="5067636" cy="331129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294F641F-B573-2DF3-765D-F1FA7A721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281" y="5694557"/>
            <a:ext cx="45749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i="1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– axis: Position (bp) relative to </a:t>
            </a:r>
            <a:r>
              <a:rPr lang="en-GB" dirty="0" err="1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ChIP-exo</a:t>
            </a:r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binding sites (</a:t>
            </a:r>
            <a:r>
              <a:rPr lang="en-GB" i="1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n</a:t>
            </a:r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= ?)</a:t>
            </a: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37EDE943-0E48-EAC2-57EC-4C34C68A4B9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2005043" y="3072858"/>
            <a:ext cx="49122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i="1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– axis: </a:t>
            </a:r>
            <a:r>
              <a:rPr lang="en-GB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Normalised cumulative </a:t>
            </a:r>
            <a:r>
              <a:rPr lang="en-GB" dirty="0" err="1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MNase-seq</a:t>
            </a:r>
            <a:r>
              <a:rPr lang="en-GB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 paired-read mid-point frequency</a:t>
            </a:r>
          </a:p>
        </p:txBody>
      </p:sp>
      <p:sp>
        <p:nvSpPr>
          <p:cNvPr id="9" name="TextBox 31">
            <a:extLst>
              <a:ext uri="{FF2B5EF4-FFF2-40B4-BE49-F238E27FC236}">
                <a16:creationId xmlns:a16="http://schemas.microsoft.com/office/drawing/2014/main" id="{DC21C1A4-9949-DF73-2A71-45522E8EA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040" y="3146867"/>
            <a:ext cx="172821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i="1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z</a:t>
            </a:r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– axis: Chromatin particle (“Part”) </a:t>
            </a:r>
            <a:r>
              <a:rPr lang="en-GB" dirty="0" err="1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MNase</a:t>
            </a:r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protection size (bp)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C801F5-7BBC-7488-4673-E8C0EC720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8" t="86582" r="20043" b="3109"/>
          <a:stretch/>
        </p:blipFill>
        <p:spPr>
          <a:xfrm rot="16200000">
            <a:off x="-459134" y="3190581"/>
            <a:ext cx="2615184" cy="2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9F35BE-4D72-2A0F-F492-01FBFFCED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12311" r="28800" b="39866"/>
          <a:stretch/>
        </p:blipFill>
        <p:spPr>
          <a:xfrm>
            <a:off x="1042416" y="1645920"/>
            <a:ext cx="7909492" cy="3319272"/>
          </a:xfrm>
          <a:prstGeom prst="rect">
            <a:avLst/>
          </a:prstGeom>
        </p:spPr>
      </p:pic>
      <p:sp>
        <p:nvSpPr>
          <p:cNvPr id="4" name="Text Box 42">
            <a:extLst>
              <a:ext uri="{FF2B5EF4-FFF2-40B4-BE49-F238E27FC236}">
                <a16:creationId xmlns:a16="http://schemas.microsoft.com/office/drawing/2014/main" id="{19140501-4338-160B-C90F-A489F6C2D4E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26348" y="4070737"/>
            <a:ext cx="65212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Chromosome position (bp)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 Box 42">
            <a:extLst>
              <a:ext uri="{FF2B5EF4-FFF2-40B4-BE49-F238E27FC236}">
                <a16:creationId xmlns:a16="http://schemas.microsoft.com/office/drawing/2014/main" id="{F82DDAF6-74F7-0E4A-C60D-2560B0EC087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-1378545" y="2296324"/>
            <a:ext cx="43498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150bp particle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read frequency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 Box 42">
            <a:extLst>
              <a:ext uri="{FF2B5EF4-FFF2-40B4-BE49-F238E27FC236}">
                <a16:creationId xmlns:a16="http://schemas.microsoft.com/office/drawing/2014/main" id="{872E089C-9191-6226-CE3E-75931295F1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0652" y="1799360"/>
            <a:ext cx="5198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ChIP-exo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Abf1 locations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78C3B48E-CD8B-4433-5C0C-0F2B6813A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3" y="215869"/>
            <a:ext cx="85885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this plot of nucleosome positions together with some </a:t>
            </a:r>
            <a:r>
              <a:rPr lang="en-GB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ChIP-exo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data for Abf1 we might hypothesise that Abf1 sits with NFRs?</a:t>
            </a:r>
          </a:p>
        </p:txBody>
      </p:sp>
      <p:sp>
        <p:nvSpPr>
          <p:cNvPr id="8" name="Text Box 42">
            <a:extLst>
              <a:ext uri="{FF2B5EF4-FFF2-40B4-BE49-F238E27FC236}">
                <a16:creationId xmlns:a16="http://schemas.microsoft.com/office/drawing/2014/main" id="{E066DA39-3589-0BD2-7FA0-B8BF4C60177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47341" y="2910036"/>
            <a:ext cx="5292559" cy="28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NFR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 Box 42">
            <a:extLst>
              <a:ext uri="{FF2B5EF4-FFF2-40B4-BE49-F238E27FC236}">
                <a16:creationId xmlns:a16="http://schemas.microsoft.com/office/drawing/2014/main" id="{052702B8-BFC1-63EB-43C4-6A3E77ADFBC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59349" y="2910035"/>
            <a:ext cx="5292559" cy="28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NFR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1BC9D915-F5BA-4870-AA20-32466D3D8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9" y="5649574"/>
            <a:ext cx="85885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 need a method to GENERALISE the </a:t>
            </a:r>
            <a:r>
              <a:rPr lang="en-GB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MNase-seq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data patterns for ALL Abf1 sites…?</a:t>
            </a:r>
          </a:p>
        </p:txBody>
      </p:sp>
    </p:spTree>
    <p:extLst>
      <p:ext uri="{BB962C8B-B14F-4D97-AF65-F5344CB8AC3E}">
        <p14:creationId xmlns:p14="http://schemas.microsoft.com/office/powerpoint/2010/main" val="394993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0"/>
          <p:cNvSpPr txBox="1">
            <a:spLocks noChangeArrowheads="1"/>
          </p:cNvSpPr>
          <p:nvPr/>
        </p:nvSpPr>
        <p:spPr bwMode="auto">
          <a:xfrm>
            <a:off x="0" y="9871"/>
            <a:ext cx="9004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Helvetica" pitchFamily="34" charset="0"/>
              </a:rPr>
              <a:t>One method is to line up plots, for </a:t>
            </a:r>
            <a:r>
              <a:rPr lang="en-GB" sz="2400" i="1" dirty="0">
                <a:solidFill>
                  <a:srgbClr val="000000"/>
                </a:solidFill>
                <a:latin typeface="Helvetica" pitchFamily="34" charset="0"/>
              </a:rPr>
              <a:t>all </a:t>
            </a:r>
            <a:r>
              <a:rPr lang="en-GB" sz="2400" dirty="0">
                <a:solidFill>
                  <a:srgbClr val="000000"/>
                </a:solidFill>
                <a:latin typeface="Helvetica" pitchFamily="34" charset="0"/>
              </a:rPr>
              <a:t>locations in the genome bound to a factor… and to </a:t>
            </a:r>
            <a:r>
              <a:rPr lang="en-GB" sz="2400" i="1" dirty="0">
                <a:solidFill>
                  <a:srgbClr val="FF0000"/>
                </a:solidFill>
                <a:latin typeface="Helvetica" pitchFamily="34" charset="0"/>
              </a:rPr>
              <a:t>SUM the data</a:t>
            </a:r>
            <a:r>
              <a:rPr lang="en-GB" sz="2400" dirty="0">
                <a:solidFill>
                  <a:srgbClr val="000000"/>
                </a:solidFill>
                <a:latin typeface="Helvetica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/>
          <a:srcRect l="32201" t="11627" r="13507" b="56493"/>
          <a:stretch>
            <a:fillRect/>
          </a:stretch>
        </p:blipFill>
        <p:spPr bwMode="auto">
          <a:xfrm>
            <a:off x="744660" y="1792943"/>
            <a:ext cx="3151519" cy="66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45"/>
          <p:cNvSpPr>
            <a:spLocks noChangeArrowheads="1"/>
          </p:cNvSpPr>
          <p:nvPr/>
        </p:nvSpPr>
        <p:spPr bwMode="auto">
          <a:xfrm>
            <a:off x="2564468" y="2262697"/>
            <a:ext cx="1331711" cy="97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>
              <a:solidFill>
                <a:srgbClr val="000000"/>
              </a:solidFill>
            </a:endParaRP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2721600" y="2432958"/>
            <a:ext cx="11076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solidFill>
                  <a:srgbClr val="000000"/>
                </a:solidFill>
                <a:latin typeface="Helvetica" pitchFamily="34" charset="0"/>
              </a:rPr>
              <a:t>Location 1</a:t>
            </a:r>
          </a:p>
        </p:txBody>
      </p:sp>
      <p:cxnSp>
        <p:nvCxnSpPr>
          <p:cNvPr id="26" name="Straight Arrow Connector 63"/>
          <p:cNvCxnSpPr>
            <a:cxnSpLocks noChangeShapeType="1"/>
          </p:cNvCxnSpPr>
          <p:nvPr/>
        </p:nvCxnSpPr>
        <p:spPr bwMode="auto">
          <a:xfrm>
            <a:off x="2594913" y="2314440"/>
            <a:ext cx="114904" cy="0"/>
          </a:xfrm>
          <a:prstGeom prst="straightConnector1">
            <a:avLst/>
          </a:prstGeom>
          <a:noFill/>
          <a:ln w="12700" algn="ctr">
            <a:solidFill>
              <a:srgbClr val="FFFFFF"/>
            </a:solidFill>
            <a:round/>
            <a:headEnd/>
            <a:tailEnd type="arrow" w="med" len="med"/>
          </a:ln>
        </p:spPr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 l="32201" t="11627" r="13507" b="56493"/>
          <a:stretch>
            <a:fillRect/>
          </a:stretch>
        </p:blipFill>
        <p:spPr bwMode="auto">
          <a:xfrm>
            <a:off x="755462" y="2861302"/>
            <a:ext cx="3151520" cy="66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45"/>
          <p:cNvSpPr>
            <a:spLocks noChangeArrowheads="1"/>
          </p:cNvSpPr>
          <p:nvPr/>
        </p:nvSpPr>
        <p:spPr bwMode="auto">
          <a:xfrm>
            <a:off x="2575271" y="3331055"/>
            <a:ext cx="1331711" cy="984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>
              <a:solidFill>
                <a:srgbClr val="000000"/>
              </a:solidFill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685433" y="3481182"/>
            <a:ext cx="10936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solidFill>
                  <a:srgbClr val="000000"/>
                </a:solidFill>
                <a:latin typeface="Helvetica" pitchFamily="34" charset="0"/>
              </a:rPr>
              <a:t>Location 2</a:t>
            </a:r>
          </a:p>
        </p:txBody>
      </p:sp>
      <p:cxnSp>
        <p:nvCxnSpPr>
          <p:cNvPr id="30" name="Straight Arrow Connector 63"/>
          <p:cNvCxnSpPr>
            <a:cxnSpLocks noChangeShapeType="1"/>
          </p:cNvCxnSpPr>
          <p:nvPr/>
        </p:nvCxnSpPr>
        <p:spPr bwMode="auto">
          <a:xfrm>
            <a:off x="2605715" y="3382799"/>
            <a:ext cx="115886" cy="0"/>
          </a:xfrm>
          <a:prstGeom prst="straightConnector1">
            <a:avLst/>
          </a:prstGeom>
          <a:noFill/>
          <a:ln w="12700" algn="ctr">
            <a:solidFill>
              <a:srgbClr val="FFFFFF"/>
            </a:solidFill>
            <a:round/>
            <a:headEnd/>
            <a:tailEnd type="arrow" w="med" len="med"/>
          </a:ln>
        </p:spPr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 cstate="print"/>
          <a:srcRect l="32201" t="11627" r="13507" b="56493"/>
          <a:stretch>
            <a:fillRect/>
          </a:stretch>
        </p:blipFill>
        <p:spPr bwMode="auto">
          <a:xfrm>
            <a:off x="741713" y="3929661"/>
            <a:ext cx="3151520" cy="66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5"/>
          <p:cNvSpPr>
            <a:spLocks noChangeArrowheads="1"/>
          </p:cNvSpPr>
          <p:nvPr/>
        </p:nvSpPr>
        <p:spPr bwMode="auto">
          <a:xfrm>
            <a:off x="2561522" y="4399414"/>
            <a:ext cx="1331711" cy="984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>
              <a:solidFill>
                <a:srgbClr val="000000"/>
              </a:solidFill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2722009" y="4610328"/>
            <a:ext cx="11621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solidFill>
                  <a:srgbClr val="000000"/>
                </a:solidFill>
                <a:latin typeface="Helvetica" pitchFamily="34" charset="0"/>
              </a:rPr>
              <a:t>Location 3</a:t>
            </a:r>
          </a:p>
        </p:txBody>
      </p:sp>
      <p:cxnSp>
        <p:nvCxnSpPr>
          <p:cNvPr id="34" name="Straight Arrow Connector 63"/>
          <p:cNvCxnSpPr>
            <a:cxnSpLocks noChangeShapeType="1"/>
          </p:cNvCxnSpPr>
          <p:nvPr/>
        </p:nvCxnSpPr>
        <p:spPr bwMode="auto">
          <a:xfrm>
            <a:off x="2591966" y="4451158"/>
            <a:ext cx="115886" cy="1015"/>
          </a:xfrm>
          <a:prstGeom prst="straightConnector1">
            <a:avLst/>
          </a:prstGeom>
          <a:noFill/>
          <a:ln w="12700" algn="ctr">
            <a:solidFill>
              <a:srgbClr val="FFFFFF"/>
            </a:solidFill>
            <a:round/>
            <a:headEnd/>
            <a:tailEnd type="arrow" w="med" len="med"/>
          </a:ln>
        </p:spPr>
      </p:cxnSp>
      <p:cxnSp>
        <p:nvCxnSpPr>
          <p:cNvPr id="35" name="Straight Connector 33"/>
          <p:cNvCxnSpPr>
            <a:cxnSpLocks noChangeShapeType="1"/>
          </p:cNvCxnSpPr>
          <p:nvPr/>
        </p:nvCxnSpPr>
        <p:spPr bwMode="auto">
          <a:xfrm flipH="1">
            <a:off x="2553195" y="1769422"/>
            <a:ext cx="11274" cy="4108864"/>
          </a:xfrm>
          <a:prstGeom prst="line">
            <a:avLst/>
          </a:prstGeom>
          <a:noFill/>
          <a:ln w="28575" algn="ctr">
            <a:solidFill>
              <a:srgbClr val="00000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98495" y="2856229"/>
            <a:ext cx="83477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118600" y="3912713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95895" y="3819900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271000" y="3910738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282876" y="2841955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06626" y="1773177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570356" y="2841954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174026" y="2839980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875176" y="2838005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843295" y="3853550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81" name="TextBox 34"/>
          <p:cNvSpPr txBox="1">
            <a:spLocks noChangeArrowheads="1"/>
          </p:cNvSpPr>
          <p:nvPr/>
        </p:nvSpPr>
        <p:spPr bwMode="auto">
          <a:xfrm>
            <a:off x="2074406" y="2460540"/>
            <a:ext cx="4251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0" kern="0" dirty="0">
                <a:solidFill>
                  <a:srgbClr val="000000"/>
                </a:solidFill>
              </a:rPr>
              <a:t>+</a:t>
            </a:r>
            <a:endParaRPr lang="en-US" sz="3200" b="0" kern="0" dirty="0">
              <a:solidFill>
                <a:srgbClr val="000000"/>
              </a:solidFill>
            </a:endParaRPr>
          </a:p>
        </p:txBody>
      </p:sp>
      <p:sp>
        <p:nvSpPr>
          <p:cNvPr id="82" name="TextBox 35"/>
          <p:cNvSpPr txBox="1">
            <a:spLocks noChangeArrowheads="1"/>
          </p:cNvSpPr>
          <p:nvPr/>
        </p:nvSpPr>
        <p:spPr bwMode="auto">
          <a:xfrm>
            <a:off x="2101905" y="3511651"/>
            <a:ext cx="4251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0" kern="0">
                <a:solidFill>
                  <a:srgbClr val="000000"/>
                </a:solidFill>
              </a:rPr>
              <a:t>+</a:t>
            </a:r>
            <a:endParaRPr lang="en-US" sz="3200" b="0" kern="0">
              <a:solidFill>
                <a:srgbClr val="000000"/>
              </a:solidFill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100383" y="4589141"/>
            <a:ext cx="4251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0" kern="0" dirty="0">
                <a:solidFill>
                  <a:srgbClr val="000000"/>
                </a:solidFill>
              </a:rPr>
              <a:t>+</a:t>
            </a:r>
            <a:endParaRPr lang="en-US" sz="3200" b="0" kern="0" dirty="0">
              <a:solidFill>
                <a:srgbClr val="000000"/>
              </a:solidFill>
            </a:endParaRPr>
          </a:p>
        </p:txBody>
      </p:sp>
      <p:sp>
        <p:nvSpPr>
          <p:cNvPr id="84" name="TextBox 34"/>
          <p:cNvSpPr txBox="1">
            <a:spLocks noChangeArrowheads="1"/>
          </p:cNvSpPr>
          <p:nvPr/>
        </p:nvSpPr>
        <p:spPr bwMode="auto">
          <a:xfrm>
            <a:off x="4091245" y="2933578"/>
            <a:ext cx="5437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800" b="0" kern="0" dirty="0">
                <a:solidFill>
                  <a:srgbClr val="000000"/>
                </a:solidFill>
              </a:rPr>
              <a:t>=</a:t>
            </a:r>
            <a:endParaRPr lang="en-US" sz="4800" b="0" kern="0" dirty="0">
              <a:solidFill>
                <a:srgbClr val="000000"/>
              </a:solidFill>
            </a:endParaRPr>
          </a:p>
        </p:txBody>
      </p:sp>
      <p:sp>
        <p:nvSpPr>
          <p:cNvPr id="68" name="TextBox 31"/>
          <p:cNvSpPr txBox="1">
            <a:spLocks noChangeArrowheads="1"/>
          </p:cNvSpPr>
          <p:nvPr/>
        </p:nvSpPr>
        <p:spPr bwMode="auto">
          <a:xfrm>
            <a:off x="210288" y="4712251"/>
            <a:ext cx="18367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Keep going for </a:t>
            </a:r>
            <a:r>
              <a:rPr lang="en-GB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all </a:t>
            </a:r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locations in the genome</a:t>
            </a:r>
          </a:p>
        </p:txBody>
      </p:sp>
      <p:sp>
        <p:nvSpPr>
          <p:cNvPr id="77" name="TextBox 20"/>
          <p:cNvSpPr txBox="1">
            <a:spLocks noChangeArrowheads="1"/>
          </p:cNvSpPr>
          <p:nvPr/>
        </p:nvSpPr>
        <p:spPr bwMode="auto">
          <a:xfrm rot="16200000">
            <a:off x="-594442" y="2873913"/>
            <a:ext cx="18519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Frequency of sequence reads</a:t>
            </a:r>
          </a:p>
        </p:txBody>
      </p:sp>
      <p:sp>
        <p:nvSpPr>
          <p:cNvPr id="38" name="TextBox 31"/>
          <p:cNvSpPr txBox="1">
            <a:spLocks noChangeArrowheads="1"/>
          </p:cNvSpPr>
          <p:nvPr/>
        </p:nvSpPr>
        <p:spPr bwMode="auto">
          <a:xfrm>
            <a:off x="4904509" y="2513236"/>
            <a:ext cx="3063834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Technically this is taking a set of frequency distributions and calculating a </a:t>
            </a:r>
            <a:r>
              <a:rPr lang="en-GB" sz="2800" u="sng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C</a:t>
            </a:r>
            <a:r>
              <a:rPr lang="en-GB" sz="28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UMULATIVE </a:t>
            </a:r>
            <a:r>
              <a:rPr lang="en-GB" sz="2800" u="sng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F</a:t>
            </a:r>
            <a:r>
              <a:rPr lang="en-GB" sz="28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REQUENCY </a:t>
            </a:r>
            <a:r>
              <a:rPr lang="en-GB" sz="2800" u="sng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D</a:t>
            </a:r>
            <a:r>
              <a:rPr lang="en-GB" sz="28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ISTRIBUTION (CFD)</a:t>
            </a:r>
          </a:p>
        </p:txBody>
      </p:sp>
      <p:sp>
        <p:nvSpPr>
          <p:cNvPr id="2" name="TextBox 31">
            <a:extLst>
              <a:ext uri="{FF2B5EF4-FFF2-40B4-BE49-F238E27FC236}">
                <a16:creationId xmlns:a16="http://schemas.microsoft.com/office/drawing/2014/main" id="{A9B2C399-9A48-AEB6-6DC8-9438E44CD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008" y="1178776"/>
            <a:ext cx="11829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Abf1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226084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0"/>
          <p:cNvSpPr txBox="1">
            <a:spLocks noChangeArrowheads="1"/>
          </p:cNvSpPr>
          <p:nvPr/>
        </p:nvSpPr>
        <p:spPr bwMode="auto">
          <a:xfrm>
            <a:off x="69946" y="-9398"/>
            <a:ext cx="90043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Helvetica" pitchFamily="34" charset="0"/>
              </a:rPr>
              <a:t>The NULL HYPOTHESIS would be that there is NO common pattern in frequency distribution data at a set of locations  - in this case a CFD will just sum to a flat background average.</a:t>
            </a:r>
            <a:endParaRPr lang="en-US" sz="2400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auto">
          <a:xfrm flipH="1">
            <a:off x="8413870" y="3591901"/>
            <a:ext cx="91151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 sz="80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print"/>
          <a:srcRect l="2582" t="11717" r="14027" b="4181"/>
          <a:stretch>
            <a:fillRect/>
          </a:stretch>
        </p:blipFill>
        <p:spPr bwMode="auto">
          <a:xfrm>
            <a:off x="4946444" y="2855905"/>
            <a:ext cx="3842159" cy="13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Straight Connector 12"/>
          <p:cNvCxnSpPr>
            <a:cxnSpLocks noChangeShapeType="1"/>
          </p:cNvCxnSpPr>
          <p:nvPr/>
        </p:nvCxnSpPr>
        <p:spPr bwMode="auto">
          <a:xfrm rot="16200000" flipH="1">
            <a:off x="6301216" y="3434322"/>
            <a:ext cx="212818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46" name="Straight Connector 13"/>
          <p:cNvCxnSpPr>
            <a:cxnSpLocks noChangeShapeType="1"/>
          </p:cNvCxnSpPr>
          <p:nvPr/>
        </p:nvCxnSpPr>
        <p:spPr bwMode="auto">
          <a:xfrm rot="16200000" flipH="1">
            <a:off x="6510839" y="3403286"/>
            <a:ext cx="285235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47" name="Straight Connector 14"/>
          <p:cNvCxnSpPr>
            <a:cxnSpLocks noChangeShapeType="1"/>
          </p:cNvCxnSpPr>
          <p:nvPr/>
        </p:nvCxnSpPr>
        <p:spPr bwMode="auto">
          <a:xfrm rot="5400000">
            <a:off x="6827650" y="3317198"/>
            <a:ext cx="461845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48" name="Straight Connector 15"/>
          <p:cNvCxnSpPr>
            <a:cxnSpLocks noChangeShapeType="1"/>
          </p:cNvCxnSpPr>
          <p:nvPr/>
        </p:nvCxnSpPr>
        <p:spPr bwMode="auto">
          <a:xfrm rot="16200000" flipH="1">
            <a:off x="7128389" y="3361445"/>
            <a:ext cx="384255" cy="2762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49" name="Straight Connector 16"/>
          <p:cNvCxnSpPr>
            <a:cxnSpLocks noChangeShapeType="1"/>
          </p:cNvCxnSpPr>
          <p:nvPr/>
        </p:nvCxnSpPr>
        <p:spPr bwMode="auto">
          <a:xfrm rot="16200000" flipH="1">
            <a:off x="7402029" y="3380748"/>
            <a:ext cx="325878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50" name="Straight Connector 17"/>
          <p:cNvCxnSpPr>
            <a:cxnSpLocks noChangeShapeType="1"/>
          </p:cNvCxnSpPr>
          <p:nvPr/>
        </p:nvCxnSpPr>
        <p:spPr bwMode="auto">
          <a:xfrm rot="5400000">
            <a:off x="7667461" y="3405509"/>
            <a:ext cx="275629" cy="5524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sp>
        <p:nvSpPr>
          <p:cNvPr id="54" name="Freeform 74"/>
          <p:cNvSpPr>
            <a:spLocks noChangeAspect="1"/>
          </p:cNvSpPr>
          <p:nvPr/>
        </p:nvSpPr>
        <p:spPr bwMode="auto">
          <a:xfrm rot="20805351">
            <a:off x="6767625" y="3663579"/>
            <a:ext cx="230180" cy="104931"/>
          </a:xfrm>
          <a:custGeom>
            <a:avLst/>
            <a:gdLst>
              <a:gd name="T0" fmla="*/ 2365 w 416"/>
              <a:gd name="T1" fmla="*/ 44676 h 120"/>
              <a:gd name="T2" fmla="*/ 15881 w 416"/>
              <a:gd name="T3" fmla="*/ 23136 h 120"/>
              <a:gd name="T4" fmla="*/ 37844 w 416"/>
              <a:gd name="T5" fmla="*/ 1596 h 120"/>
              <a:gd name="T6" fmla="*/ 65888 w 416"/>
              <a:gd name="T7" fmla="*/ 11169 h 120"/>
              <a:gd name="T8" fmla="*/ 104408 w 416"/>
              <a:gd name="T9" fmla="*/ 65419 h 120"/>
              <a:gd name="T10" fmla="*/ 127046 w 416"/>
              <a:gd name="T11" fmla="*/ 67015 h 120"/>
              <a:gd name="T12" fmla="*/ 137521 w 416"/>
              <a:gd name="T13" fmla="*/ 51856 h 120"/>
              <a:gd name="T14" fmla="*/ 138535 w 416"/>
              <a:gd name="T15" fmla="*/ 78981 h 120"/>
              <a:gd name="T16" fmla="*/ 126033 w 416"/>
              <a:gd name="T17" fmla="*/ 92544 h 120"/>
              <a:gd name="T18" fmla="*/ 109814 w 416"/>
              <a:gd name="T19" fmla="*/ 92544 h 120"/>
              <a:gd name="T20" fmla="*/ 90892 w 416"/>
              <a:gd name="T21" fmla="*/ 71801 h 120"/>
              <a:gd name="T22" fmla="*/ 70619 w 416"/>
              <a:gd name="T23" fmla="*/ 40687 h 120"/>
              <a:gd name="T24" fmla="*/ 55076 w 416"/>
              <a:gd name="T25" fmla="*/ 27125 h 120"/>
              <a:gd name="T26" fmla="*/ 42236 w 416"/>
              <a:gd name="T27" fmla="*/ 23136 h 120"/>
              <a:gd name="T28" fmla="*/ 27369 w 416"/>
              <a:gd name="T29" fmla="*/ 32709 h 120"/>
              <a:gd name="T30" fmla="*/ 11150 w 416"/>
              <a:gd name="T31" fmla="*/ 55048 h 120"/>
              <a:gd name="T32" fmla="*/ 1689 w 416"/>
              <a:gd name="T33" fmla="*/ 71003 h 120"/>
              <a:gd name="T34" fmla="*/ 2365 w 416"/>
              <a:gd name="T35" fmla="*/ 44676 h 1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16"/>
              <a:gd name="T55" fmla="*/ 0 h 120"/>
              <a:gd name="T56" fmla="*/ 416 w 416"/>
              <a:gd name="T57" fmla="*/ 120 h 1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16" h="120">
                <a:moveTo>
                  <a:pt x="7" y="56"/>
                </a:moveTo>
                <a:cubicBezTo>
                  <a:pt x="14" y="46"/>
                  <a:pt x="30" y="38"/>
                  <a:pt x="47" y="29"/>
                </a:cubicBezTo>
                <a:cubicBezTo>
                  <a:pt x="64" y="20"/>
                  <a:pt x="87" y="4"/>
                  <a:pt x="112" y="2"/>
                </a:cubicBezTo>
                <a:cubicBezTo>
                  <a:pt x="137" y="0"/>
                  <a:pt x="162" y="1"/>
                  <a:pt x="195" y="14"/>
                </a:cubicBezTo>
                <a:cubicBezTo>
                  <a:pt x="228" y="27"/>
                  <a:pt x="279" y="70"/>
                  <a:pt x="309" y="82"/>
                </a:cubicBezTo>
                <a:cubicBezTo>
                  <a:pt x="339" y="94"/>
                  <a:pt x="360" y="87"/>
                  <a:pt x="376" y="84"/>
                </a:cubicBezTo>
                <a:cubicBezTo>
                  <a:pt x="392" y="81"/>
                  <a:pt x="401" y="63"/>
                  <a:pt x="407" y="65"/>
                </a:cubicBezTo>
                <a:cubicBezTo>
                  <a:pt x="413" y="67"/>
                  <a:pt x="416" y="91"/>
                  <a:pt x="410" y="99"/>
                </a:cubicBezTo>
                <a:cubicBezTo>
                  <a:pt x="404" y="107"/>
                  <a:pt x="387" y="113"/>
                  <a:pt x="373" y="116"/>
                </a:cubicBezTo>
                <a:cubicBezTo>
                  <a:pt x="359" y="119"/>
                  <a:pt x="342" y="120"/>
                  <a:pt x="325" y="116"/>
                </a:cubicBezTo>
                <a:cubicBezTo>
                  <a:pt x="308" y="112"/>
                  <a:pt x="288" y="101"/>
                  <a:pt x="269" y="90"/>
                </a:cubicBezTo>
                <a:cubicBezTo>
                  <a:pt x="250" y="79"/>
                  <a:pt x="227" y="60"/>
                  <a:pt x="209" y="51"/>
                </a:cubicBezTo>
                <a:cubicBezTo>
                  <a:pt x="191" y="42"/>
                  <a:pt x="177" y="38"/>
                  <a:pt x="163" y="34"/>
                </a:cubicBezTo>
                <a:cubicBezTo>
                  <a:pt x="149" y="30"/>
                  <a:pt x="139" y="28"/>
                  <a:pt x="125" y="29"/>
                </a:cubicBezTo>
                <a:cubicBezTo>
                  <a:pt x="111" y="30"/>
                  <a:pt x="96" y="34"/>
                  <a:pt x="81" y="41"/>
                </a:cubicBezTo>
                <a:cubicBezTo>
                  <a:pt x="66" y="48"/>
                  <a:pt x="45" y="61"/>
                  <a:pt x="33" y="69"/>
                </a:cubicBezTo>
                <a:cubicBezTo>
                  <a:pt x="21" y="77"/>
                  <a:pt x="10" y="92"/>
                  <a:pt x="5" y="89"/>
                </a:cubicBezTo>
                <a:cubicBezTo>
                  <a:pt x="0" y="86"/>
                  <a:pt x="0" y="66"/>
                  <a:pt x="7" y="56"/>
                </a:cubicBezTo>
                <a:close/>
              </a:path>
            </a:pathLst>
          </a:custGeom>
          <a:solidFill>
            <a:srgbClr val="C0C0C0"/>
          </a:solidFill>
          <a:ln w="31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>
              <a:solidFill>
                <a:sysClr val="windowText" lastClr="000000"/>
              </a:solidFill>
            </a:endParaRPr>
          </a:p>
        </p:txBody>
      </p:sp>
      <p:pic>
        <p:nvPicPr>
          <p:cNvPr id="55" name="Picture 73" descr="nuc4"/>
          <p:cNvPicPr>
            <a:picLocks noChangeAspect="1" noChangeArrowheads="1"/>
          </p:cNvPicPr>
          <p:nvPr/>
        </p:nvPicPr>
        <p:blipFill>
          <a:blip r:embed="rId3" cstate="print"/>
          <a:srcRect t="6821"/>
          <a:stretch>
            <a:fillRect/>
          </a:stretch>
        </p:blipFill>
        <p:spPr bwMode="auto">
          <a:xfrm>
            <a:off x="6953610" y="3585250"/>
            <a:ext cx="985169" cy="26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64" descr="nuc4"/>
          <p:cNvPicPr>
            <a:picLocks noChangeAspect="1" noChangeArrowheads="1"/>
          </p:cNvPicPr>
          <p:nvPr/>
        </p:nvPicPr>
        <p:blipFill>
          <a:blip r:embed="rId4" cstate="print"/>
          <a:srcRect l="49887" t="-893"/>
          <a:stretch>
            <a:fillRect/>
          </a:stretch>
        </p:blipFill>
        <p:spPr bwMode="auto">
          <a:xfrm>
            <a:off x="6284248" y="3563081"/>
            <a:ext cx="495347" cy="28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6644344" y="3063196"/>
            <a:ext cx="4290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kern="0" dirty="0">
                <a:solidFill>
                  <a:sysClr val="windowText" lastClr="000000"/>
                </a:solidFill>
              </a:rPr>
              <a:t>NFR</a:t>
            </a:r>
          </a:p>
        </p:txBody>
      </p:sp>
      <p:pic>
        <p:nvPicPr>
          <p:cNvPr id="58" name="Picture 73" descr="nuc4"/>
          <p:cNvPicPr>
            <a:picLocks noChangeAspect="1" noChangeArrowheads="1"/>
          </p:cNvPicPr>
          <p:nvPr/>
        </p:nvPicPr>
        <p:blipFill>
          <a:blip r:embed="rId3" cstate="print"/>
          <a:srcRect t="6821" r="13420"/>
          <a:stretch>
            <a:fillRect/>
          </a:stretch>
        </p:blipFill>
        <p:spPr bwMode="auto">
          <a:xfrm>
            <a:off x="7933255" y="3588206"/>
            <a:ext cx="852585" cy="26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73" descr="nuc4"/>
          <p:cNvPicPr>
            <a:picLocks noChangeAspect="1" noChangeArrowheads="1"/>
          </p:cNvPicPr>
          <p:nvPr/>
        </p:nvPicPr>
        <p:blipFill>
          <a:blip r:embed="rId3" cstate="print"/>
          <a:srcRect t="6821" r="-1228"/>
          <a:stretch>
            <a:fillRect/>
          </a:stretch>
        </p:blipFill>
        <p:spPr bwMode="auto">
          <a:xfrm>
            <a:off x="5302762" y="3581555"/>
            <a:ext cx="997138" cy="26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Connector 12"/>
          <p:cNvCxnSpPr>
            <a:cxnSpLocks noChangeShapeType="1"/>
          </p:cNvCxnSpPr>
          <p:nvPr/>
        </p:nvCxnSpPr>
        <p:spPr bwMode="auto">
          <a:xfrm rot="16200000" flipH="1">
            <a:off x="6050780" y="3440972"/>
            <a:ext cx="212818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61" name="Straight Connector 12"/>
          <p:cNvCxnSpPr>
            <a:cxnSpLocks noChangeShapeType="1"/>
          </p:cNvCxnSpPr>
          <p:nvPr/>
        </p:nvCxnSpPr>
        <p:spPr bwMode="auto">
          <a:xfrm rot="16200000" flipH="1">
            <a:off x="5807710" y="3443189"/>
            <a:ext cx="212818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62" name="Straight Connector 12"/>
          <p:cNvCxnSpPr>
            <a:cxnSpLocks noChangeShapeType="1"/>
          </p:cNvCxnSpPr>
          <p:nvPr/>
        </p:nvCxnSpPr>
        <p:spPr bwMode="auto">
          <a:xfrm rot="16200000" flipH="1">
            <a:off x="5560958" y="3439494"/>
            <a:ext cx="212818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63" name="Straight Connector 12"/>
          <p:cNvCxnSpPr>
            <a:cxnSpLocks noChangeShapeType="1"/>
          </p:cNvCxnSpPr>
          <p:nvPr/>
        </p:nvCxnSpPr>
        <p:spPr bwMode="auto">
          <a:xfrm rot="16200000" flipH="1">
            <a:off x="5305919" y="3449101"/>
            <a:ext cx="212818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64" name="Straight Connector 17"/>
          <p:cNvCxnSpPr>
            <a:cxnSpLocks noChangeShapeType="1"/>
          </p:cNvCxnSpPr>
          <p:nvPr/>
        </p:nvCxnSpPr>
        <p:spPr bwMode="auto">
          <a:xfrm rot="5400000">
            <a:off x="7926793" y="3436175"/>
            <a:ext cx="239420" cy="5524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65" name="Straight Connector 17"/>
          <p:cNvCxnSpPr>
            <a:cxnSpLocks noChangeShapeType="1"/>
          </p:cNvCxnSpPr>
          <p:nvPr/>
        </p:nvCxnSpPr>
        <p:spPr bwMode="auto">
          <a:xfrm rot="5400000">
            <a:off x="8168022" y="3442826"/>
            <a:ext cx="239420" cy="5524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66" name="Straight Connector 17"/>
          <p:cNvCxnSpPr>
            <a:cxnSpLocks noChangeShapeType="1"/>
          </p:cNvCxnSpPr>
          <p:nvPr/>
        </p:nvCxnSpPr>
        <p:spPr bwMode="auto">
          <a:xfrm rot="5400000">
            <a:off x="8417537" y="3455388"/>
            <a:ext cx="239420" cy="5524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69" name="Straight Connector 41"/>
          <p:cNvCxnSpPr>
            <a:cxnSpLocks noChangeShapeType="1"/>
          </p:cNvCxnSpPr>
          <p:nvPr/>
        </p:nvCxnSpPr>
        <p:spPr bwMode="auto">
          <a:xfrm rot="5400000" flipH="1" flipV="1">
            <a:off x="6883825" y="4312381"/>
            <a:ext cx="221827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" name="Straight Connector 43"/>
          <p:cNvCxnSpPr>
            <a:cxnSpLocks noChangeShapeType="1"/>
          </p:cNvCxnSpPr>
          <p:nvPr/>
        </p:nvCxnSpPr>
        <p:spPr bwMode="auto">
          <a:xfrm flipV="1">
            <a:off x="5186777" y="4431466"/>
            <a:ext cx="3636590" cy="1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76" name="Text Box 25"/>
          <p:cNvSpPr txBox="1">
            <a:spLocks noChangeArrowheads="1"/>
          </p:cNvSpPr>
          <p:nvPr/>
        </p:nvSpPr>
        <p:spPr bwMode="auto">
          <a:xfrm rot="16200000">
            <a:off x="3553931" y="3340304"/>
            <a:ext cx="2535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Cumulative read frequency</a:t>
            </a:r>
          </a:p>
        </p:txBody>
      </p:sp>
      <p:sp>
        <p:nvSpPr>
          <p:cNvPr id="84" name="TextBox 34"/>
          <p:cNvSpPr txBox="1">
            <a:spLocks noChangeArrowheads="1"/>
          </p:cNvSpPr>
          <p:nvPr/>
        </p:nvSpPr>
        <p:spPr bwMode="auto">
          <a:xfrm>
            <a:off x="4091245" y="2933578"/>
            <a:ext cx="5437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800" b="0" kern="0" dirty="0">
                <a:solidFill>
                  <a:srgbClr val="000000"/>
                </a:solidFill>
              </a:rPr>
              <a:t>=</a:t>
            </a:r>
            <a:endParaRPr lang="en-US" sz="4800" b="0" kern="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11151" y="2893448"/>
            <a:ext cx="3574689" cy="10384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8" name="TextBox 31"/>
          <p:cNvSpPr txBox="1">
            <a:spLocks noChangeArrowheads="1"/>
          </p:cNvSpPr>
          <p:nvPr/>
        </p:nvSpPr>
        <p:spPr bwMode="auto">
          <a:xfrm>
            <a:off x="4851391" y="2044734"/>
            <a:ext cx="435235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NULL HYPOTHESIS:</a:t>
            </a:r>
          </a:p>
          <a:p>
            <a:pPr algn="ctr"/>
            <a:r>
              <a:rPr lang="en-GB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“No common structure”</a:t>
            </a:r>
          </a:p>
          <a:p>
            <a:pPr algn="ctr"/>
            <a:r>
              <a:rPr lang="en-GB" i="1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i.e</a:t>
            </a:r>
            <a:r>
              <a:rPr lang="en-GB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. a flat line: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211151" y="3351737"/>
            <a:ext cx="357468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3">
            <a:extLst>
              <a:ext uri="{FF2B5EF4-FFF2-40B4-BE49-F238E27FC236}">
                <a16:creationId xmlns:a16="http://schemas.microsoft.com/office/drawing/2014/main" id="{11BCFFE2-D26C-646C-4757-70FE00EE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32201" t="11627" r="13507" b="56493"/>
          <a:stretch>
            <a:fillRect/>
          </a:stretch>
        </p:blipFill>
        <p:spPr bwMode="auto">
          <a:xfrm>
            <a:off x="744660" y="1792943"/>
            <a:ext cx="3151519" cy="66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5">
            <a:extLst>
              <a:ext uri="{FF2B5EF4-FFF2-40B4-BE49-F238E27FC236}">
                <a16:creationId xmlns:a16="http://schemas.microsoft.com/office/drawing/2014/main" id="{97A4CC6E-24E5-D8E1-B3F0-FD48DBACD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468" y="2262697"/>
            <a:ext cx="1331711" cy="97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>
              <a:solidFill>
                <a:srgbClr val="000000"/>
              </a:solidFill>
            </a:endParaRPr>
          </a:p>
        </p:txBody>
      </p:sp>
      <p:sp>
        <p:nvSpPr>
          <p:cNvPr id="8" name="Text Box 27">
            <a:extLst>
              <a:ext uri="{FF2B5EF4-FFF2-40B4-BE49-F238E27FC236}">
                <a16:creationId xmlns:a16="http://schemas.microsoft.com/office/drawing/2014/main" id="{C7B2EA18-51DB-6519-CACD-363979CF5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600" y="2432958"/>
            <a:ext cx="11076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solidFill>
                  <a:srgbClr val="000000"/>
                </a:solidFill>
                <a:latin typeface="Helvetica" pitchFamily="34" charset="0"/>
              </a:rPr>
              <a:t>Location 1</a:t>
            </a:r>
          </a:p>
        </p:txBody>
      </p:sp>
      <p:cxnSp>
        <p:nvCxnSpPr>
          <p:cNvPr id="9" name="Straight Arrow Connector 63">
            <a:extLst>
              <a:ext uri="{FF2B5EF4-FFF2-40B4-BE49-F238E27FC236}">
                <a16:creationId xmlns:a16="http://schemas.microsoft.com/office/drawing/2014/main" id="{27BFD6D8-5C02-3CA4-B472-701D8F1AF0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4913" y="2314440"/>
            <a:ext cx="114904" cy="0"/>
          </a:xfrm>
          <a:prstGeom prst="straightConnector1">
            <a:avLst/>
          </a:prstGeom>
          <a:noFill/>
          <a:ln w="12700" algn="ctr">
            <a:solidFill>
              <a:srgbClr val="FFFFFF"/>
            </a:solidFill>
            <a:round/>
            <a:headEnd/>
            <a:tailEnd type="arrow" w="med" len="med"/>
          </a:ln>
        </p:spPr>
      </p:cxnSp>
      <p:pic>
        <p:nvPicPr>
          <p:cNvPr id="10" name="Picture 3">
            <a:extLst>
              <a:ext uri="{FF2B5EF4-FFF2-40B4-BE49-F238E27FC236}">
                <a16:creationId xmlns:a16="http://schemas.microsoft.com/office/drawing/2014/main" id="{1B2D1B1E-387E-19D5-0EC4-825AB7A8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32201" t="11627" r="13507" b="56493"/>
          <a:stretch>
            <a:fillRect/>
          </a:stretch>
        </p:blipFill>
        <p:spPr bwMode="auto">
          <a:xfrm>
            <a:off x="755462" y="2861302"/>
            <a:ext cx="3151520" cy="66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45">
            <a:extLst>
              <a:ext uri="{FF2B5EF4-FFF2-40B4-BE49-F238E27FC236}">
                <a16:creationId xmlns:a16="http://schemas.microsoft.com/office/drawing/2014/main" id="{BA4FA298-760D-3239-DB31-9E65F8ECC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271" y="3331055"/>
            <a:ext cx="1331711" cy="984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>
              <a:solidFill>
                <a:srgbClr val="000000"/>
              </a:solidFill>
            </a:endParaRPr>
          </a:p>
        </p:txBody>
      </p:sp>
      <p:sp>
        <p:nvSpPr>
          <p:cNvPr id="12" name="Text Box 27">
            <a:extLst>
              <a:ext uri="{FF2B5EF4-FFF2-40B4-BE49-F238E27FC236}">
                <a16:creationId xmlns:a16="http://schemas.microsoft.com/office/drawing/2014/main" id="{68110049-B730-AD79-0AD0-BF95DF3F9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433" y="3481182"/>
            <a:ext cx="10936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solidFill>
                  <a:srgbClr val="000000"/>
                </a:solidFill>
                <a:latin typeface="Helvetica" pitchFamily="34" charset="0"/>
              </a:rPr>
              <a:t>Location 2</a:t>
            </a:r>
          </a:p>
        </p:txBody>
      </p:sp>
      <p:cxnSp>
        <p:nvCxnSpPr>
          <p:cNvPr id="13" name="Straight Arrow Connector 63">
            <a:extLst>
              <a:ext uri="{FF2B5EF4-FFF2-40B4-BE49-F238E27FC236}">
                <a16:creationId xmlns:a16="http://schemas.microsoft.com/office/drawing/2014/main" id="{730813A8-7068-4A71-9115-9DFF581B35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05715" y="3382799"/>
            <a:ext cx="115886" cy="0"/>
          </a:xfrm>
          <a:prstGeom prst="straightConnector1">
            <a:avLst/>
          </a:prstGeom>
          <a:noFill/>
          <a:ln w="12700" algn="ctr">
            <a:solidFill>
              <a:srgbClr val="FFFFFF"/>
            </a:solidFill>
            <a:round/>
            <a:headEnd/>
            <a:tailEnd type="arrow" w="med" len="med"/>
          </a:ln>
        </p:spPr>
      </p:cxnSp>
      <p:pic>
        <p:nvPicPr>
          <p:cNvPr id="14" name="Picture 3">
            <a:extLst>
              <a:ext uri="{FF2B5EF4-FFF2-40B4-BE49-F238E27FC236}">
                <a16:creationId xmlns:a16="http://schemas.microsoft.com/office/drawing/2014/main" id="{24E2E5EF-E2C7-538D-C1E0-D4D6A2A02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32201" t="11627" r="13507" b="56493"/>
          <a:stretch>
            <a:fillRect/>
          </a:stretch>
        </p:blipFill>
        <p:spPr bwMode="auto">
          <a:xfrm>
            <a:off x="741713" y="3929661"/>
            <a:ext cx="3151520" cy="66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45">
            <a:extLst>
              <a:ext uri="{FF2B5EF4-FFF2-40B4-BE49-F238E27FC236}">
                <a16:creationId xmlns:a16="http://schemas.microsoft.com/office/drawing/2014/main" id="{D7E74FCB-E501-39C6-3A7C-24E8460E6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522" y="4399414"/>
            <a:ext cx="1331711" cy="984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>
              <a:solidFill>
                <a:srgbClr val="000000"/>
              </a:solidFill>
            </a:endParaRPr>
          </a:p>
        </p:txBody>
      </p:sp>
      <p:sp>
        <p:nvSpPr>
          <p:cNvPr id="16" name="Text Box 27">
            <a:extLst>
              <a:ext uri="{FF2B5EF4-FFF2-40B4-BE49-F238E27FC236}">
                <a16:creationId xmlns:a16="http://schemas.microsoft.com/office/drawing/2014/main" id="{E3CB8BDB-AA73-071F-106B-B3E10966E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009" y="4610328"/>
            <a:ext cx="11621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solidFill>
                  <a:srgbClr val="000000"/>
                </a:solidFill>
                <a:latin typeface="Helvetica" pitchFamily="34" charset="0"/>
              </a:rPr>
              <a:t>Location 3</a:t>
            </a:r>
          </a:p>
        </p:txBody>
      </p:sp>
      <p:cxnSp>
        <p:nvCxnSpPr>
          <p:cNvPr id="17" name="Straight Arrow Connector 63">
            <a:extLst>
              <a:ext uri="{FF2B5EF4-FFF2-40B4-BE49-F238E27FC236}">
                <a16:creationId xmlns:a16="http://schemas.microsoft.com/office/drawing/2014/main" id="{0FD1F7A9-A30B-E312-7984-3F81082495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1966" y="4451158"/>
            <a:ext cx="115886" cy="1015"/>
          </a:xfrm>
          <a:prstGeom prst="straightConnector1">
            <a:avLst/>
          </a:prstGeom>
          <a:noFill/>
          <a:ln w="12700" algn="ctr">
            <a:solidFill>
              <a:srgbClr val="FFFFFF"/>
            </a:solidFill>
            <a:round/>
            <a:headEnd/>
            <a:tailEnd type="arrow" w="med" len="med"/>
          </a:ln>
        </p:spPr>
      </p:cxnSp>
      <p:cxnSp>
        <p:nvCxnSpPr>
          <p:cNvPr id="18" name="Straight Connector 33">
            <a:extLst>
              <a:ext uri="{FF2B5EF4-FFF2-40B4-BE49-F238E27FC236}">
                <a16:creationId xmlns:a16="http://schemas.microsoft.com/office/drawing/2014/main" id="{F1D573C8-9660-308A-098B-D7004D63A4E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53195" y="1769422"/>
            <a:ext cx="11274" cy="4108864"/>
          </a:xfrm>
          <a:prstGeom prst="line">
            <a:avLst/>
          </a:prstGeom>
          <a:noFill/>
          <a:ln w="28575" algn="ctr">
            <a:solidFill>
              <a:srgbClr val="00000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62746-A421-6FE4-AE4D-D0EEF029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495" y="2856229"/>
            <a:ext cx="83477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CA17E9-939B-EF30-670B-AD25DA08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600" y="3912713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F52C3C-DAB0-AD32-48CA-1F9A9D860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895" y="3819900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0B3466-1863-8653-C20B-75E9F716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3910738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4B9C77-BBE0-4B87-7395-B685B708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76" y="2841955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CD19FC6-CF68-4539-05B8-F017289F3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26" y="1773177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43CDE5-3F69-D96E-EF4D-CD82DA93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356" y="2841954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4523098-7A19-B04B-738D-067205875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26" y="2839980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A67BA6-0FD0-68CC-B8FD-0EBFC00BE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176" y="2838005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7FBC004-A331-5AA0-5D39-C254054C0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95" y="3853550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86" name="TextBox 34">
            <a:extLst>
              <a:ext uri="{FF2B5EF4-FFF2-40B4-BE49-F238E27FC236}">
                <a16:creationId xmlns:a16="http://schemas.microsoft.com/office/drawing/2014/main" id="{EBDB26A9-0109-A9CE-1257-FAC13E97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406" y="2460540"/>
            <a:ext cx="4251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0" kern="0" dirty="0">
                <a:solidFill>
                  <a:srgbClr val="000000"/>
                </a:solidFill>
              </a:rPr>
              <a:t>+</a:t>
            </a:r>
            <a:endParaRPr lang="en-US" sz="3200" b="0" kern="0" dirty="0">
              <a:solidFill>
                <a:srgbClr val="000000"/>
              </a:solidFill>
            </a:endParaRPr>
          </a:p>
        </p:txBody>
      </p:sp>
      <p:sp>
        <p:nvSpPr>
          <p:cNvPr id="87" name="TextBox 35">
            <a:extLst>
              <a:ext uri="{FF2B5EF4-FFF2-40B4-BE49-F238E27FC236}">
                <a16:creationId xmlns:a16="http://schemas.microsoft.com/office/drawing/2014/main" id="{5AD816D6-CB88-ECD5-DD12-CA329A0D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905" y="3511651"/>
            <a:ext cx="4251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0" kern="0">
                <a:solidFill>
                  <a:srgbClr val="000000"/>
                </a:solidFill>
              </a:rPr>
              <a:t>+</a:t>
            </a:r>
            <a:endParaRPr lang="en-US" sz="3200" b="0" kern="0">
              <a:solidFill>
                <a:srgbClr val="0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638CE-0612-7AA7-784F-29329E881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383" y="4589141"/>
            <a:ext cx="4251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0" kern="0" dirty="0">
                <a:solidFill>
                  <a:srgbClr val="000000"/>
                </a:solidFill>
              </a:rPr>
              <a:t>+</a:t>
            </a:r>
            <a:endParaRPr lang="en-US" sz="3200" b="0" kern="0" dirty="0">
              <a:solidFill>
                <a:srgbClr val="000000"/>
              </a:solidFill>
            </a:endParaRPr>
          </a:p>
        </p:txBody>
      </p:sp>
      <p:sp>
        <p:nvSpPr>
          <p:cNvPr id="89" name="TextBox 31">
            <a:extLst>
              <a:ext uri="{FF2B5EF4-FFF2-40B4-BE49-F238E27FC236}">
                <a16:creationId xmlns:a16="http://schemas.microsoft.com/office/drawing/2014/main" id="{8384BFCF-EAD0-DC4C-12EF-AC2B19FE4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88" y="4712251"/>
            <a:ext cx="18367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Keep going for </a:t>
            </a:r>
            <a:r>
              <a:rPr lang="en-GB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all </a:t>
            </a:r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locations in the genome</a:t>
            </a:r>
          </a:p>
        </p:txBody>
      </p:sp>
      <p:sp>
        <p:nvSpPr>
          <p:cNvPr id="90" name="TextBox 20">
            <a:extLst>
              <a:ext uri="{FF2B5EF4-FFF2-40B4-BE49-F238E27FC236}">
                <a16:creationId xmlns:a16="http://schemas.microsoft.com/office/drawing/2014/main" id="{30FD603B-884C-96EE-029B-A49CD66A6E8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594442" y="2873913"/>
            <a:ext cx="18519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Frequency of sequence reads</a:t>
            </a:r>
          </a:p>
        </p:txBody>
      </p:sp>
      <p:sp>
        <p:nvSpPr>
          <p:cNvPr id="91" name="TextBox 31">
            <a:extLst>
              <a:ext uri="{FF2B5EF4-FFF2-40B4-BE49-F238E27FC236}">
                <a16:creationId xmlns:a16="http://schemas.microsoft.com/office/drawing/2014/main" id="{650B9D14-FC92-10C6-F1A8-5DED696B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008" y="1178776"/>
            <a:ext cx="11829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Abf1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site</a:t>
            </a: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950D71FA-EC59-B081-2406-646B929B8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293" y="4438646"/>
            <a:ext cx="11829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Abf1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sites</a:t>
            </a:r>
          </a:p>
        </p:txBody>
      </p:sp>
    </p:spTree>
    <p:extLst>
      <p:ext uri="{BB962C8B-B14F-4D97-AF65-F5344CB8AC3E}">
        <p14:creationId xmlns:p14="http://schemas.microsoft.com/office/powerpoint/2010/main" val="16215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0"/>
          <p:cNvSpPr txBox="1">
            <a:spLocks noChangeArrowheads="1"/>
          </p:cNvSpPr>
          <p:nvPr/>
        </p:nvSpPr>
        <p:spPr bwMode="auto">
          <a:xfrm>
            <a:off x="84138" y="83625"/>
            <a:ext cx="90043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Helvetica" pitchFamily="34" charset="0"/>
              </a:rPr>
              <a:t>We sometimes find that the null hypothesis ends up in the bin! Here we might conclude that Abf1, on average, occurs within an NFR and is surrounded by positioned nucleosomes.</a:t>
            </a:r>
            <a:endParaRPr lang="en-US" sz="2400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auto">
          <a:xfrm flipH="1">
            <a:off x="8413870" y="3591901"/>
            <a:ext cx="91151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 sz="80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print"/>
          <a:srcRect l="2582" t="11717" r="14027" b="4181"/>
          <a:stretch>
            <a:fillRect/>
          </a:stretch>
        </p:blipFill>
        <p:spPr bwMode="auto">
          <a:xfrm>
            <a:off x="4946444" y="2855905"/>
            <a:ext cx="3842159" cy="13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Straight Connector 12"/>
          <p:cNvCxnSpPr>
            <a:cxnSpLocks noChangeShapeType="1"/>
          </p:cNvCxnSpPr>
          <p:nvPr/>
        </p:nvCxnSpPr>
        <p:spPr bwMode="auto">
          <a:xfrm rot="16200000" flipH="1">
            <a:off x="6301216" y="3434322"/>
            <a:ext cx="212818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46" name="Straight Connector 13"/>
          <p:cNvCxnSpPr>
            <a:cxnSpLocks noChangeShapeType="1"/>
          </p:cNvCxnSpPr>
          <p:nvPr/>
        </p:nvCxnSpPr>
        <p:spPr bwMode="auto">
          <a:xfrm rot="16200000" flipH="1">
            <a:off x="6510839" y="3403286"/>
            <a:ext cx="285235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47" name="Straight Connector 14"/>
          <p:cNvCxnSpPr>
            <a:cxnSpLocks noChangeShapeType="1"/>
          </p:cNvCxnSpPr>
          <p:nvPr/>
        </p:nvCxnSpPr>
        <p:spPr bwMode="auto">
          <a:xfrm rot="5400000">
            <a:off x="6827650" y="3317198"/>
            <a:ext cx="461845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48" name="Straight Connector 15"/>
          <p:cNvCxnSpPr>
            <a:cxnSpLocks noChangeShapeType="1"/>
          </p:cNvCxnSpPr>
          <p:nvPr/>
        </p:nvCxnSpPr>
        <p:spPr bwMode="auto">
          <a:xfrm rot="16200000" flipH="1">
            <a:off x="7128389" y="3361445"/>
            <a:ext cx="384255" cy="2762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49" name="Straight Connector 16"/>
          <p:cNvCxnSpPr>
            <a:cxnSpLocks noChangeShapeType="1"/>
          </p:cNvCxnSpPr>
          <p:nvPr/>
        </p:nvCxnSpPr>
        <p:spPr bwMode="auto">
          <a:xfrm rot="16200000" flipH="1">
            <a:off x="7402029" y="3380748"/>
            <a:ext cx="325878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50" name="Straight Connector 17"/>
          <p:cNvCxnSpPr>
            <a:cxnSpLocks noChangeShapeType="1"/>
          </p:cNvCxnSpPr>
          <p:nvPr/>
        </p:nvCxnSpPr>
        <p:spPr bwMode="auto">
          <a:xfrm rot="5400000">
            <a:off x="7667461" y="3405509"/>
            <a:ext cx="275629" cy="5524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sp>
        <p:nvSpPr>
          <p:cNvPr id="54" name="Freeform 74"/>
          <p:cNvSpPr>
            <a:spLocks noChangeAspect="1"/>
          </p:cNvSpPr>
          <p:nvPr/>
        </p:nvSpPr>
        <p:spPr bwMode="auto">
          <a:xfrm rot="20805351">
            <a:off x="6767625" y="3663579"/>
            <a:ext cx="230180" cy="104931"/>
          </a:xfrm>
          <a:custGeom>
            <a:avLst/>
            <a:gdLst>
              <a:gd name="T0" fmla="*/ 2365 w 416"/>
              <a:gd name="T1" fmla="*/ 44676 h 120"/>
              <a:gd name="T2" fmla="*/ 15881 w 416"/>
              <a:gd name="T3" fmla="*/ 23136 h 120"/>
              <a:gd name="T4" fmla="*/ 37844 w 416"/>
              <a:gd name="T5" fmla="*/ 1596 h 120"/>
              <a:gd name="T6" fmla="*/ 65888 w 416"/>
              <a:gd name="T7" fmla="*/ 11169 h 120"/>
              <a:gd name="T8" fmla="*/ 104408 w 416"/>
              <a:gd name="T9" fmla="*/ 65419 h 120"/>
              <a:gd name="T10" fmla="*/ 127046 w 416"/>
              <a:gd name="T11" fmla="*/ 67015 h 120"/>
              <a:gd name="T12" fmla="*/ 137521 w 416"/>
              <a:gd name="T13" fmla="*/ 51856 h 120"/>
              <a:gd name="T14" fmla="*/ 138535 w 416"/>
              <a:gd name="T15" fmla="*/ 78981 h 120"/>
              <a:gd name="T16" fmla="*/ 126033 w 416"/>
              <a:gd name="T17" fmla="*/ 92544 h 120"/>
              <a:gd name="T18" fmla="*/ 109814 w 416"/>
              <a:gd name="T19" fmla="*/ 92544 h 120"/>
              <a:gd name="T20" fmla="*/ 90892 w 416"/>
              <a:gd name="T21" fmla="*/ 71801 h 120"/>
              <a:gd name="T22" fmla="*/ 70619 w 416"/>
              <a:gd name="T23" fmla="*/ 40687 h 120"/>
              <a:gd name="T24" fmla="*/ 55076 w 416"/>
              <a:gd name="T25" fmla="*/ 27125 h 120"/>
              <a:gd name="T26" fmla="*/ 42236 w 416"/>
              <a:gd name="T27" fmla="*/ 23136 h 120"/>
              <a:gd name="T28" fmla="*/ 27369 w 416"/>
              <a:gd name="T29" fmla="*/ 32709 h 120"/>
              <a:gd name="T30" fmla="*/ 11150 w 416"/>
              <a:gd name="T31" fmla="*/ 55048 h 120"/>
              <a:gd name="T32" fmla="*/ 1689 w 416"/>
              <a:gd name="T33" fmla="*/ 71003 h 120"/>
              <a:gd name="T34" fmla="*/ 2365 w 416"/>
              <a:gd name="T35" fmla="*/ 44676 h 1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16"/>
              <a:gd name="T55" fmla="*/ 0 h 120"/>
              <a:gd name="T56" fmla="*/ 416 w 416"/>
              <a:gd name="T57" fmla="*/ 120 h 12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16" h="120">
                <a:moveTo>
                  <a:pt x="7" y="56"/>
                </a:moveTo>
                <a:cubicBezTo>
                  <a:pt x="14" y="46"/>
                  <a:pt x="30" y="38"/>
                  <a:pt x="47" y="29"/>
                </a:cubicBezTo>
                <a:cubicBezTo>
                  <a:pt x="64" y="20"/>
                  <a:pt x="87" y="4"/>
                  <a:pt x="112" y="2"/>
                </a:cubicBezTo>
                <a:cubicBezTo>
                  <a:pt x="137" y="0"/>
                  <a:pt x="162" y="1"/>
                  <a:pt x="195" y="14"/>
                </a:cubicBezTo>
                <a:cubicBezTo>
                  <a:pt x="228" y="27"/>
                  <a:pt x="279" y="70"/>
                  <a:pt x="309" y="82"/>
                </a:cubicBezTo>
                <a:cubicBezTo>
                  <a:pt x="339" y="94"/>
                  <a:pt x="360" y="87"/>
                  <a:pt x="376" y="84"/>
                </a:cubicBezTo>
                <a:cubicBezTo>
                  <a:pt x="392" y="81"/>
                  <a:pt x="401" y="63"/>
                  <a:pt x="407" y="65"/>
                </a:cubicBezTo>
                <a:cubicBezTo>
                  <a:pt x="413" y="67"/>
                  <a:pt x="416" y="91"/>
                  <a:pt x="410" y="99"/>
                </a:cubicBezTo>
                <a:cubicBezTo>
                  <a:pt x="404" y="107"/>
                  <a:pt x="387" y="113"/>
                  <a:pt x="373" y="116"/>
                </a:cubicBezTo>
                <a:cubicBezTo>
                  <a:pt x="359" y="119"/>
                  <a:pt x="342" y="120"/>
                  <a:pt x="325" y="116"/>
                </a:cubicBezTo>
                <a:cubicBezTo>
                  <a:pt x="308" y="112"/>
                  <a:pt x="288" y="101"/>
                  <a:pt x="269" y="90"/>
                </a:cubicBezTo>
                <a:cubicBezTo>
                  <a:pt x="250" y="79"/>
                  <a:pt x="227" y="60"/>
                  <a:pt x="209" y="51"/>
                </a:cubicBezTo>
                <a:cubicBezTo>
                  <a:pt x="191" y="42"/>
                  <a:pt x="177" y="38"/>
                  <a:pt x="163" y="34"/>
                </a:cubicBezTo>
                <a:cubicBezTo>
                  <a:pt x="149" y="30"/>
                  <a:pt x="139" y="28"/>
                  <a:pt x="125" y="29"/>
                </a:cubicBezTo>
                <a:cubicBezTo>
                  <a:pt x="111" y="30"/>
                  <a:pt x="96" y="34"/>
                  <a:pt x="81" y="41"/>
                </a:cubicBezTo>
                <a:cubicBezTo>
                  <a:pt x="66" y="48"/>
                  <a:pt x="45" y="61"/>
                  <a:pt x="33" y="69"/>
                </a:cubicBezTo>
                <a:cubicBezTo>
                  <a:pt x="21" y="77"/>
                  <a:pt x="10" y="92"/>
                  <a:pt x="5" y="89"/>
                </a:cubicBezTo>
                <a:cubicBezTo>
                  <a:pt x="0" y="86"/>
                  <a:pt x="0" y="66"/>
                  <a:pt x="7" y="56"/>
                </a:cubicBezTo>
                <a:close/>
              </a:path>
            </a:pathLst>
          </a:custGeom>
          <a:solidFill>
            <a:srgbClr val="C0C0C0"/>
          </a:solidFill>
          <a:ln w="31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>
              <a:solidFill>
                <a:sysClr val="windowText" lastClr="000000"/>
              </a:solidFill>
            </a:endParaRPr>
          </a:p>
        </p:txBody>
      </p:sp>
      <p:pic>
        <p:nvPicPr>
          <p:cNvPr id="55" name="Picture 73" descr="nuc4"/>
          <p:cNvPicPr>
            <a:picLocks noChangeAspect="1" noChangeArrowheads="1"/>
          </p:cNvPicPr>
          <p:nvPr/>
        </p:nvPicPr>
        <p:blipFill>
          <a:blip r:embed="rId3" cstate="print"/>
          <a:srcRect t="6821"/>
          <a:stretch>
            <a:fillRect/>
          </a:stretch>
        </p:blipFill>
        <p:spPr bwMode="auto">
          <a:xfrm>
            <a:off x="6953610" y="3585250"/>
            <a:ext cx="985169" cy="26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64" descr="nuc4"/>
          <p:cNvPicPr>
            <a:picLocks noChangeAspect="1" noChangeArrowheads="1"/>
          </p:cNvPicPr>
          <p:nvPr/>
        </p:nvPicPr>
        <p:blipFill>
          <a:blip r:embed="rId4" cstate="print"/>
          <a:srcRect l="49887" t="-893"/>
          <a:stretch>
            <a:fillRect/>
          </a:stretch>
        </p:blipFill>
        <p:spPr bwMode="auto">
          <a:xfrm>
            <a:off x="6284248" y="3563081"/>
            <a:ext cx="495347" cy="28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6644344" y="3063196"/>
            <a:ext cx="4290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kern="0" dirty="0">
                <a:solidFill>
                  <a:sysClr val="windowText" lastClr="000000"/>
                </a:solidFill>
              </a:rPr>
              <a:t>NFR</a:t>
            </a:r>
          </a:p>
        </p:txBody>
      </p:sp>
      <p:pic>
        <p:nvPicPr>
          <p:cNvPr id="58" name="Picture 73" descr="nuc4"/>
          <p:cNvPicPr>
            <a:picLocks noChangeAspect="1" noChangeArrowheads="1"/>
          </p:cNvPicPr>
          <p:nvPr/>
        </p:nvPicPr>
        <p:blipFill>
          <a:blip r:embed="rId3" cstate="print"/>
          <a:srcRect t="6821" r="13420"/>
          <a:stretch>
            <a:fillRect/>
          </a:stretch>
        </p:blipFill>
        <p:spPr bwMode="auto">
          <a:xfrm>
            <a:off x="7933255" y="3588206"/>
            <a:ext cx="852585" cy="26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73" descr="nuc4"/>
          <p:cNvPicPr>
            <a:picLocks noChangeAspect="1" noChangeArrowheads="1"/>
          </p:cNvPicPr>
          <p:nvPr/>
        </p:nvPicPr>
        <p:blipFill>
          <a:blip r:embed="rId3" cstate="print"/>
          <a:srcRect t="6821" r="-1228"/>
          <a:stretch>
            <a:fillRect/>
          </a:stretch>
        </p:blipFill>
        <p:spPr bwMode="auto">
          <a:xfrm>
            <a:off x="5302762" y="3581555"/>
            <a:ext cx="997138" cy="26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Connector 12"/>
          <p:cNvCxnSpPr>
            <a:cxnSpLocks noChangeShapeType="1"/>
          </p:cNvCxnSpPr>
          <p:nvPr/>
        </p:nvCxnSpPr>
        <p:spPr bwMode="auto">
          <a:xfrm rot="16200000" flipH="1">
            <a:off x="6050780" y="3440972"/>
            <a:ext cx="212818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61" name="Straight Connector 12"/>
          <p:cNvCxnSpPr>
            <a:cxnSpLocks noChangeShapeType="1"/>
          </p:cNvCxnSpPr>
          <p:nvPr/>
        </p:nvCxnSpPr>
        <p:spPr bwMode="auto">
          <a:xfrm rot="16200000" flipH="1">
            <a:off x="5807710" y="3443189"/>
            <a:ext cx="212818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62" name="Straight Connector 12"/>
          <p:cNvCxnSpPr>
            <a:cxnSpLocks noChangeShapeType="1"/>
          </p:cNvCxnSpPr>
          <p:nvPr/>
        </p:nvCxnSpPr>
        <p:spPr bwMode="auto">
          <a:xfrm rot="16200000" flipH="1">
            <a:off x="5560958" y="3439494"/>
            <a:ext cx="212818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63" name="Straight Connector 12"/>
          <p:cNvCxnSpPr>
            <a:cxnSpLocks noChangeShapeType="1"/>
          </p:cNvCxnSpPr>
          <p:nvPr/>
        </p:nvCxnSpPr>
        <p:spPr bwMode="auto">
          <a:xfrm rot="16200000" flipH="1">
            <a:off x="5305919" y="3449101"/>
            <a:ext cx="212818" cy="184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64" name="Straight Connector 17"/>
          <p:cNvCxnSpPr>
            <a:cxnSpLocks noChangeShapeType="1"/>
          </p:cNvCxnSpPr>
          <p:nvPr/>
        </p:nvCxnSpPr>
        <p:spPr bwMode="auto">
          <a:xfrm rot="5400000">
            <a:off x="7926793" y="3436175"/>
            <a:ext cx="239420" cy="5524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65" name="Straight Connector 17"/>
          <p:cNvCxnSpPr>
            <a:cxnSpLocks noChangeShapeType="1"/>
          </p:cNvCxnSpPr>
          <p:nvPr/>
        </p:nvCxnSpPr>
        <p:spPr bwMode="auto">
          <a:xfrm rot="5400000">
            <a:off x="8168022" y="3442826"/>
            <a:ext cx="239420" cy="5524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66" name="Straight Connector 17"/>
          <p:cNvCxnSpPr>
            <a:cxnSpLocks noChangeShapeType="1"/>
          </p:cNvCxnSpPr>
          <p:nvPr/>
        </p:nvCxnSpPr>
        <p:spPr bwMode="auto">
          <a:xfrm rot="5400000">
            <a:off x="8417537" y="3455388"/>
            <a:ext cx="239420" cy="5524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71" name="Straight Connector 43"/>
          <p:cNvCxnSpPr>
            <a:cxnSpLocks noChangeShapeType="1"/>
          </p:cNvCxnSpPr>
          <p:nvPr/>
        </p:nvCxnSpPr>
        <p:spPr bwMode="auto">
          <a:xfrm flipV="1">
            <a:off x="5186777" y="4431466"/>
            <a:ext cx="3636590" cy="1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76" name="Text Box 25"/>
          <p:cNvSpPr txBox="1">
            <a:spLocks noChangeArrowheads="1"/>
          </p:cNvSpPr>
          <p:nvPr/>
        </p:nvSpPr>
        <p:spPr bwMode="auto">
          <a:xfrm rot="16200000">
            <a:off x="3553931" y="3340304"/>
            <a:ext cx="2535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Cumulative read frequency</a:t>
            </a:r>
          </a:p>
        </p:txBody>
      </p:sp>
      <p:sp>
        <p:nvSpPr>
          <p:cNvPr id="84" name="TextBox 34"/>
          <p:cNvSpPr txBox="1">
            <a:spLocks noChangeArrowheads="1"/>
          </p:cNvSpPr>
          <p:nvPr/>
        </p:nvSpPr>
        <p:spPr bwMode="auto">
          <a:xfrm>
            <a:off x="4091245" y="2933578"/>
            <a:ext cx="5437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800" b="0" kern="0" dirty="0">
                <a:solidFill>
                  <a:srgbClr val="000000"/>
                </a:solidFill>
              </a:rPr>
              <a:t>=</a:t>
            </a:r>
            <a:endParaRPr lang="en-US" sz="4800" b="0" kern="0" dirty="0">
              <a:solidFill>
                <a:srgbClr val="000000"/>
              </a:solidFill>
            </a:endParaRPr>
          </a:p>
        </p:txBody>
      </p:sp>
      <p:sp>
        <p:nvSpPr>
          <p:cNvPr id="68" name="TextBox 31"/>
          <p:cNvSpPr txBox="1">
            <a:spLocks noChangeArrowheads="1"/>
          </p:cNvSpPr>
          <p:nvPr/>
        </p:nvSpPr>
        <p:spPr bwMode="auto">
          <a:xfrm>
            <a:off x="603479" y="5082950"/>
            <a:ext cx="18367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i="1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n</a:t>
            </a:r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= 724 yeast Abf1 locations</a:t>
            </a:r>
          </a:p>
        </p:txBody>
      </p:sp>
      <p:cxnSp>
        <p:nvCxnSpPr>
          <p:cNvPr id="75" name="Straight Connector 41">
            <a:extLst>
              <a:ext uri="{FF2B5EF4-FFF2-40B4-BE49-F238E27FC236}">
                <a16:creationId xmlns:a16="http://schemas.microsoft.com/office/drawing/2014/main" id="{F5B4F145-87D0-4F93-8EF1-64B145F4F2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440275" y="6026737"/>
            <a:ext cx="221827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0" name="Straight Connector 43">
            <a:extLst>
              <a:ext uri="{FF2B5EF4-FFF2-40B4-BE49-F238E27FC236}">
                <a16:creationId xmlns:a16="http://schemas.microsoft.com/office/drawing/2014/main" id="{9FCB0173-BF07-476C-A7F3-AA99C5D552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0525" y="6131103"/>
            <a:ext cx="3989292" cy="14719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87" name="TextBox 31">
            <a:extLst>
              <a:ext uri="{FF2B5EF4-FFF2-40B4-BE49-F238E27FC236}">
                <a16:creationId xmlns:a16="http://schemas.microsoft.com/office/drawing/2014/main" id="{9D907802-D930-4C76-8FC7-FB04B5B87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407" y="1827973"/>
            <a:ext cx="306383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u="sng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C</a:t>
            </a:r>
            <a:r>
              <a:rPr lang="en-GB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UMULATIVE </a:t>
            </a:r>
            <a:r>
              <a:rPr lang="en-GB" u="sng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F</a:t>
            </a:r>
            <a:r>
              <a:rPr lang="en-GB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REQUENCY </a:t>
            </a:r>
            <a:r>
              <a:rPr lang="en-GB" u="sng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D</a:t>
            </a:r>
            <a:r>
              <a:rPr lang="en-GB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ISTRIBUTION (CFD)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FBAFB-D2E2-D470-F1E9-BAE9208D3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32201" t="11627" r="13507" b="56493"/>
          <a:stretch>
            <a:fillRect/>
          </a:stretch>
        </p:blipFill>
        <p:spPr bwMode="auto">
          <a:xfrm>
            <a:off x="744660" y="1792943"/>
            <a:ext cx="3151519" cy="66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5">
            <a:extLst>
              <a:ext uri="{FF2B5EF4-FFF2-40B4-BE49-F238E27FC236}">
                <a16:creationId xmlns:a16="http://schemas.microsoft.com/office/drawing/2014/main" id="{158D6B80-760D-8352-1131-1AC6AB947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468" y="2262697"/>
            <a:ext cx="1331711" cy="97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>
              <a:solidFill>
                <a:srgbClr val="000000"/>
              </a:solidFill>
            </a:endParaRPr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28F4B7CF-BE29-4DAA-071B-F0990831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600" y="2432958"/>
            <a:ext cx="11076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solidFill>
                  <a:srgbClr val="000000"/>
                </a:solidFill>
                <a:latin typeface="Helvetica" pitchFamily="34" charset="0"/>
              </a:rPr>
              <a:t>Location 1</a:t>
            </a:r>
          </a:p>
        </p:txBody>
      </p:sp>
      <p:cxnSp>
        <p:nvCxnSpPr>
          <p:cNvPr id="7" name="Straight Arrow Connector 63">
            <a:extLst>
              <a:ext uri="{FF2B5EF4-FFF2-40B4-BE49-F238E27FC236}">
                <a16:creationId xmlns:a16="http://schemas.microsoft.com/office/drawing/2014/main" id="{8A2BC8DC-BA8B-FAAB-45EE-0911FB4A91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4913" y="2314440"/>
            <a:ext cx="114904" cy="0"/>
          </a:xfrm>
          <a:prstGeom prst="straightConnector1">
            <a:avLst/>
          </a:prstGeom>
          <a:noFill/>
          <a:ln w="12700" algn="ctr">
            <a:solidFill>
              <a:srgbClr val="FFFFFF"/>
            </a:solidFill>
            <a:round/>
            <a:headEnd/>
            <a:tailEnd type="arrow" w="med" len="med"/>
          </a:ln>
        </p:spPr>
      </p:cxnSp>
      <p:pic>
        <p:nvPicPr>
          <p:cNvPr id="8" name="Picture 3">
            <a:extLst>
              <a:ext uri="{FF2B5EF4-FFF2-40B4-BE49-F238E27FC236}">
                <a16:creationId xmlns:a16="http://schemas.microsoft.com/office/drawing/2014/main" id="{D62FB144-6B92-A4F0-92FE-C56077BBA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32201" t="11627" r="13507" b="56493"/>
          <a:stretch>
            <a:fillRect/>
          </a:stretch>
        </p:blipFill>
        <p:spPr bwMode="auto">
          <a:xfrm>
            <a:off x="755462" y="2861302"/>
            <a:ext cx="3151520" cy="66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5">
            <a:extLst>
              <a:ext uri="{FF2B5EF4-FFF2-40B4-BE49-F238E27FC236}">
                <a16:creationId xmlns:a16="http://schemas.microsoft.com/office/drawing/2014/main" id="{25D5A121-57B3-30EC-44BE-0430D01FE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271" y="3331055"/>
            <a:ext cx="1331711" cy="984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>
              <a:solidFill>
                <a:srgbClr val="000000"/>
              </a:solidFill>
            </a:endParaRP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A9E877A9-95D9-B006-4956-A9F4FFEA4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433" y="3481182"/>
            <a:ext cx="10936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solidFill>
                  <a:srgbClr val="000000"/>
                </a:solidFill>
                <a:latin typeface="Helvetica" pitchFamily="34" charset="0"/>
              </a:rPr>
              <a:t>Location 2</a:t>
            </a:r>
          </a:p>
        </p:txBody>
      </p:sp>
      <p:cxnSp>
        <p:nvCxnSpPr>
          <p:cNvPr id="11" name="Straight Arrow Connector 63">
            <a:extLst>
              <a:ext uri="{FF2B5EF4-FFF2-40B4-BE49-F238E27FC236}">
                <a16:creationId xmlns:a16="http://schemas.microsoft.com/office/drawing/2014/main" id="{C239F7E9-4D12-7336-3AD7-EB6A44394B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05715" y="3382799"/>
            <a:ext cx="115886" cy="0"/>
          </a:xfrm>
          <a:prstGeom prst="straightConnector1">
            <a:avLst/>
          </a:prstGeom>
          <a:noFill/>
          <a:ln w="12700" algn="ctr">
            <a:solidFill>
              <a:srgbClr val="FFFFFF"/>
            </a:solidFill>
            <a:round/>
            <a:headEnd/>
            <a:tailEnd type="arrow" w="med" len="med"/>
          </a:ln>
        </p:spPr>
      </p:cxnSp>
      <p:pic>
        <p:nvPicPr>
          <p:cNvPr id="12" name="Picture 3">
            <a:extLst>
              <a:ext uri="{FF2B5EF4-FFF2-40B4-BE49-F238E27FC236}">
                <a16:creationId xmlns:a16="http://schemas.microsoft.com/office/drawing/2014/main" id="{16D647C8-2073-2217-97DC-97CFC2C19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32201" t="11627" r="13507" b="56493"/>
          <a:stretch>
            <a:fillRect/>
          </a:stretch>
        </p:blipFill>
        <p:spPr bwMode="auto">
          <a:xfrm>
            <a:off x="741713" y="3929661"/>
            <a:ext cx="3151520" cy="66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45">
            <a:extLst>
              <a:ext uri="{FF2B5EF4-FFF2-40B4-BE49-F238E27FC236}">
                <a16:creationId xmlns:a16="http://schemas.microsoft.com/office/drawing/2014/main" id="{7FC5E8CD-9CE6-6109-7F4B-A2E5DDF9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522" y="4399414"/>
            <a:ext cx="1331711" cy="984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>
              <a:solidFill>
                <a:srgbClr val="000000"/>
              </a:solidFill>
            </a:endParaRPr>
          </a:p>
        </p:txBody>
      </p:sp>
      <p:sp>
        <p:nvSpPr>
          <p:cNvPr id="14" name="Text Box 27">
            <a:extLst>
              <a:ext uri="{FF2B5EF4-FFF2-40B4-BE49-F238E27FC236}">
                <a16:creationId xmlns:a16="http://schemas.microsoft.com/office/drawing/2014/main" id="{EC0A91AF-3A95-8831-C774-810672A38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009" y="4610328"/>
            <a:ext cx="11621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solidFill>
                  <a:srgbClr val="000000"/>
                </a:solidFill>
                <a:latin typeface="Helvetica" pitchFamily="34" charset="0"/>
              </a:rPr>
              <a:t>Location 3</a:t>
            </a:r>
          </a:p>
        </p:txBody>
      </p:sp>
      <p:cxnSp>
        <p:nvCxnSpPr>
          <p:cNvPr id="15" name="Straight Arrow Connector 63">
            <a:extLst>
              <a:ext uri="{FF2B5EF4-FFF2-40B4-BE49-F238E27FC236}">
                <a16:creationId xmlns:a16="http://schemas.microsoft.com/office/drawing/2014/main" id="{26C4408C-13B9-1FEF-14BA-EB4FA5FC8E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1966" y="4451158"/>
            <a:ext cx="115886" cy="1015"/>
          </a:xfrm>
          <a:prstGeom prst="straightConnector1">
            <a:avLst/>
          </a:prstGeom>
          <a:noFill/>
          <a:ln w="12700" algn="ctr">
            <a:solidFill>
              <a:srgbClr val="FFFFFF"/>
            </a:solidFill>
            <a:round/>
            <a:headEnd/>
            <a:tailEnd type="arrow" w="med" len="med"/>
          </a:ln>
        </p:spPr>
      </p:cxnSp>
      <p:cxnSp>
        <p:nvCxnSpPr>
          <p:cNvPr id="16" name="Straight Connector 33">
            <a:extLst>
              <a:ext uri="{FF2B5EF4-FFF2-40B4-BE49-F238E27FC236}">
                <a16:creationId xmlns:a16="http://schemas.microsoft.com/office/drawing/2014/main" id="{8B66A011-1F0B-77FD-081F-6BFBB464F3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53195" y="1769422"/>
            <a:ext cx="11274" cy="4108864"/>
          </a:xfrm>
          <a:prstGeom prst="line">
            <a:avLst/>
          </a:prstGeom>
          <a:noFill/>
          <a:ln w="28575" algn="ctr">
            <a:solidFill>
              <a:srgbClr val="00000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2A95D5E-A543-03B9-5825-47EC3F024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495" y="2856229"/>
            <a:ext cx="83477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BB9CE7-28CA-7C3C-0027-477AD9743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600" y="3912713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42DB0A-DFAD-8225-47EE-FD837B59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895" y="3819900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BDF8B5-6C6A-BC98-7C3F-5E1E3BCD9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3910738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5131B0-E246-9520-408E-80E04D921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76" y="2841955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336503-BF92-8C85-CB94-28ABBBF52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26" y="1773177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E14144-16D1-B9BC-DBEF-F1609E1B2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356" y="2841954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676177-927A-CF28-5749-D5CFBFAF4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26" y="2839980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AC7C107-97EB-F1B8-17E7-E692895A5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176" y="2838005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2FD947-32CE-9BE0-755C-289BA4DA1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95" y="3853550"/>
            <a:ext cx="171866" cy="32669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rgbClr val="000000"/>
              </a:solidFill>
            </a:endParaRPr>
          </a:p>
        </p:txBody>
      </p:sp>
      <p:sp>
        <p:nvSpPr>
          <p:cNvPr id="90" name="TextBox 34">
            <a:extLst>
              <a:ext uri="{FF2B5EF4-FFF2-40B4-BE49-F238E27FC236}">
                <a16:creationId xmlns:a16="http://schemas.microsoft.com/office/drawing/2014/main" id="{51E4DC3E-C17A-D4FD-D21D-CF28BAA79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406" y="2460540"/>
            <a:ext cx="4251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0" kern="0" dirty="0">
                <a:solidFill>
                  <a:srgbClr val="000000"/>
                </a:solidFill>
              </a:rPr>
              <a:t>+</a:t>
            </a:r>
            <a:endParaRPr lang="en-US" sz="3200" b="0" kern="0" dirty="0">
              <a:solidFill>
                <a:srgbClr val="000000"/>
              </a:solidFill>
            </a:endParaRPr>
          </a:p>
        </p:txBody>
      </p:sp>
      <p:sp>
        <p:nvSpPr>
          <p:cNvPr id="91" name="TextBox 35">
            <a:extLst>
              <a:ext uri="{FF2B5EF4-FFF2-40B4-BE49-F238E27FC236}">
                <a16:creationId xmlns:a16="http://schemas.microsoft.com/office/drawing/2014/main" id="{7E8808AD-D525-9E69-120A-392CA2D03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905" y="3511651"/>
            <a:ext cx="4251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0" kern="0">
                <a:solidFill>
                  <a:srgbClr val="000000"/>
                </a:solidFill>
              </a:rPr>
              <a:t>+</a:t>
            </a:r>
            <a:endParaRPr lang="en-US" sz="3200" b="0" kern="0">
              <a:solidFill>
                <a:srgbClr val="0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C39610-0B37-4F5C-CF72-01E70CBA1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383" y="4589141"/>
            <a:ext cx="4251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0" kern="0" dirty="0">
                <a:solidFill>
                  <a:srgbClr val="000000"/>
                </a:solidFill>
              </a:rPr>
              <a:t>+</a:t>
            </a:r>
            <a:endParaRPr lang="en-US" sz="3200" b="0" kern="0" dirty="0">
              <a:solidFill>
                <a:srgbClr val="000000"/>
              </a:solidFill>
            </a:endParaRPr>
          </a:p>
        </p:txBody>
      </p:sp>
      <p:sp>
        <p:nvSpPr>
          <p:cNvPr id="94" name="TextBox 20">
            <a:extLst>
              <a:ext uri="{FF2B5EF4-FFF2-40B4-BE49-F238E27FC236}">
                <a16:creationId xmlns:a16="http://schemas.microsoft.com/office/drawing/2014/main" id="{D3567C51-3AE5-F074-8EC2-C81B28F5115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594442" y="2873913"/>
            <a:ext cx="18519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ysClr val="windowText" lastClr="000000"/>
                </a:solidFill>
              </a:rPr>
              <a:t>Frequency of sequence reads</a:t>
            </a:r>
          </a:p>
        </p:txBody>
      </p:sp>
      <p:cxnSp>
        <p:nvCxnSpPr>
          <p:cNvPr id="95" name="Straight Connector 41">
            <a:extLst>
              <a:ext uri="{FF2B5EF4-FFF2-40B4-BE49-F238E27FC236}">
                <a16:creationId xmlns:a16="http://schemas.microsoft.com/office/drawing/2014/main" id="{7963E76C-DC20-C21F-9B55-321DE6D257C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883825" y="4312381"/>
            <a:ext cx="221827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96" name="TextBox 31">
            <a:extLst>
              <a:ext uri="{FF2B5EF4-FFF2-40B4-BE49-F238E27FC236}">
                <a16:creationId xmlns:a16="http://schemas.microsoft.com/office/drawing/2014/main" id="{A949FE81-91CE-A90F-1DC1-603558B20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293" y="4438646"/>
            <a:ext cx="11829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Abf1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sites</a:t>
            </a:r>
          </a:p>
        </p:txBody>
      </p:sp>
    </p:spTree>
    <p:extLst>
      <p:ext uri="{BB962C8B-B14F-4D97-AF65-F5344CB8AC3E}">
        <p14:creationId xmlns:p14="http://schemas.microsoft.com/office/powerpoint/2010/main" val="32126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0" descr="s_3_insertsize_1000b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9" t="28043" r="6470" b="12607"/>
          <a:stretch>
            <a:fillRect/>
          </a:stretch>
        </p:blipFill>
        <p:spPr bwMode="auto">
          <a:xfrm rot="16200000">
            <a:off x="6126191" y="2354137"/>
            <a:ext cx="2361038" cy="268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32"/>
          <p:cNvSpPr txBox="1">
            <a:spLocks noChangeArrowheads="1"/>
          </p:cNvSpPr>
          <p:nvPr/>
        </p:nvSpPr>
        <p:spPr bwMode="auto">
          <a:xfrm>
            <a:off x="8589651" y="4663706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33"/>
          <p:cNvSpPr txBox="1">
            <a:spLocks noChangeArrowheads="1"/>
          </p:cNvSpPr>
          <p:nvPr/>
        </p:nvSpPr>
        <p:spPr bwMode="auto">
          <a:xfrm>
            <a:off x="8589651" y="4109956"/>
            <a:ext cx="482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250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34"/>
          <p:cNvSpPr txBox="1">
            <a:spLocks noChangeArrowheads="1"/>
          </p:cNvSpPr>
          <p:nvPr/>
        </p:nvSpPr>
        <p:spPr bwMode="auto">
          <a:xfrm>
            <a:off x="8589651" y="3583500"/>
            <a:ext cx="482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500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35"/>
          <p:cNvSpPr txBox="1">
            <a:spLocks noChangeArrowheads="1"/>
          </p:cNvSpPr>
          <p:nvPr/>
        </p:nvSpPr>
        <p:spPr bwMode="auto">
          <a:xfrm>
            <a:off x="8589651" y="3043399"/>
            <a:ext cx="482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750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36"/>
          <p:cNvSpPr txBox="1">
            <a:spLocks noChangeArrowheads="1"/>
          </p:cNvSpPr>
          <p:nvPr/>
        </p:nvSpPr>
        <p:spPr bwMode="auto">
          <a:xfrm>
            <a:off x="8589651" y="2476002"/>
            <a:ext cx="5822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1000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5786928" y="5053332"/>
            <a:ext cx="28796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log</a:t>
            </a:r>
            <a:r>
              <a:rPr lang="en-GB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aligned read frequency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42"/>
          <p:cNvSpPr txBox="1">
            <a:spLocks noChangeArrowheads="1"/>
          </p:cNvSpPr>
          <p:nvPr/>
        </p:nvSpPr>
        <p:spPr bwMode="auto">
          <a:xfrm>
            <a:off x="7963434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43"/>
          <p:cNvSpPr txBox="1">
            <a:spLocks noChangeArrowheads="1"/>
          </p:cNvSpPr>
          <p:nvPr/>
        </p:nvSpPr>
        <p:spPr bwMode="auto">
          <a:xfrm>
            <a:off x="8385194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44"/>
          <p:cNvSpPr txBox="1">
            <a:spLocks noChangeArrowheads="1"/>
          </p:cNvSpPr>
          <p:nvPr/>
        </p:nvSpPr>
        <p:spPr bwMode="auto">
          <a:xfrm>
            <a:off x="7541673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45"/>
          <p:cNvSpPr txBox="1">
            <a:spLocks noChangeArrowheads="1"/>
          </p:cNvSpPr>
          <p:nvPr/>
        </p:nvSpPr>
        <p:spPr bwMode="auto">
          <a:xfrm>
            <a:off x="7119912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46"/>
          <p:cNvSpPr txBox="1">
            <a:spLocks noChangeArrowheads="1"/>
          </p:cNvSpPr>
          <p:nvPr/>
        </p:nvSpPr>
        <p:spPr bwMode="auto">
          <a:xfrm>
            <a:off x="6698151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47"/>
          <p:cNvSpPr txBox="1">
            <a:spLocks noChangeArrowheads="1"/>
          </p:cNvSpPr>
          <p:nvPr/>
        </p:nvSpPr>
        <p:spPr bwMode="auto">
          <a:xfrm>
            <a:off x="6276390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48"/>
          <p:cNvSpPr txBox="1">
            <a:spLocks noChangeArrowheads="1"/>
          </p:cNvSpPr>
          <p:nvPr/>
        </p:nvSpPr>
        <p:spPr bwMode="auto">
          <a:xfrm>
            <a:off x="5854629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 bwMode="auto">
          <a:xfrm>
            <a:off x="5216782" y="4429875"/>
            <a:ext cx="802154" cy="51383"/>
          </a:xfrm>
          <a:prstGeom prst="lin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171509" y="318828"/>
            <a:ext cx="85885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So, this a CFD plot using </a:t>
            </a:r>
            <a:r>
              <a:rPr lang="en-GB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MNase-seq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data for nucleosomes – “chromatin particles” of </a:t>
            </a:r>
            <a:r>
              <a:rPr lang="en-GB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MNase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-protection size = 150bp (“Part150”)…</a:t>
            </a:r>
          </a:p>
        </p:txBody>
      </p:sp>
      <p:sp>
        <p:nvSpPr>
          <p:cNvPr id="75" name="TextBox 31"/>
          <p:cNvSpPr txBox="1">
            <a:spLocks noChangeArrowheads="1"/>
          </p:cNvSpPr>
          <p:nvPr/>
        </p:nvSpPr>
        <p:spPr bwMode="auto">
          <a:xfrm>
            <a:off x="6422842" y="4332066"/>
            <a:ext cx="1426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150bp peak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31"/>
          <p:cNvSpPr txBox="1">
            <a:spLocks noChangeArrowheads="1"/>
          </p:cNvSpPr>
          <p:nvPr/>
        </p:nvSpPr>
        <p:spPr bwMode="auto">
          <a:xfrm>
            <a:off x="6865527" y="4020008"/>
            <a:ext cx="1426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300bp peak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31"/>
          <p:cNvSpPr txBox="1">
            <a:spLocks noChangeArrowheads="1"/>
          </p:cNvSpPr>
          <p:nvPr/>
        </p:nvSpPr>
        <p:spPr bwMode="auto">
          <a:xfrm>
            <a:off x="7105012" y="3678922"/>
            <a:ext cx="1426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450bp peak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B401FF4-2586-7510-2EB2-1AB7B33F0031}"/>
              </a:ext>
            </a:extLst>
          </p:cNvPr>
          <p:cNvSpPr/>
          <p:nvPr/>
        </p:nvSpPr>
        <p:spPr bwMode="auto">
          <a:xfrm rot="10800000">
            <a:off x="4046379" y="4101510"/>
            <a:ext cx="521282" cy="683178"/>
          </a:xfrm>
          <a:prstGeom prst="rightArrow">
            <a:avLst/>
          </a:prstGeom>
          <a:solidFill>
            <a:srgbClr val="FE6C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37" descr="nuc4">
            <a:extLst>
              <a:ext uri="{FF2B5EF4-FFF2-40B4-BE49-F238E27FC236}">
                <a16:creationId xmlns:a16="http://schemas.microsoft.com/office/drawing/2014/main" id="{4B97D65F-1D4A-9474-470C-53DFEEC7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60" y="4178046"/>
            <a:ext cx="404130" cy="44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8FF1A9EB-E983-D809-65A2-975AE3562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57" y="3737388"/>
            <a:ext cx="3119836" cy="12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4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0" descr="s_3_insertsize_1000b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9" t="28043" r="6470" b="12607"/>
          <a:stretch>
            <a:fillRect/>
          </a:stretch>
        </p:blipFill>
        <p:spPr bwMode="auto">
          <a:xfrm rot="16200000">
            <a:off x="5156927" y="2354137"/>
            <a:ext cx="2361038" cy="268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31"/>
          <p:cNvSpPr txBox="1">
            <a:spLocks noChangeArrowheads="1"/>
          </p:cNvSpPr>
          <p:nvPr/>
        </p:nvSpPr>
        <p:spPr bwMode="auto">
          <a:xfrm rot="16200000">
            <a:off x="6948981" y="3413802"/>
            <a:ext cx="29605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Paired read end-to-end distance (</a:t>
            </a:r>
            <a:r>
              <a:rPr lang="en-GB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bp</a:t>
            </a:r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50" name="TextBox 32"/>
          <p:cNvSpPr txBox="1">
            <a:spLocks noChangeArrowheads="1"/>
          </p:cNvSpPr>
          <p:nvPr/>
        </p:nvSpPr>
        <p:spPr bwMode="auto">
          <a:xfrm>
            <a:off x="7620387" y="4663706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33"/>
          <p:cNvSpPr txBox="1">
            <a:spLocks noChangeArrowheads="1"/>
          </p:cNvSpPr>
          <p:nvPr/>
        </p:nvSpPr>
        <p:spPr bwMode="auto">
          <a:xfrm>
            <a:off x="7620387" y="4109956"/>
            <a:ext cx="482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250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34"/>
          <p:cNvSpPr txBox="1">
            <a:spLocks noChangeArrowheads="1"/>
          </p:cNvSpPr>
          <p:nvPr/>
        </p:nvSpPr>
        <p:spPr bwMode="auto">
          <a:xfrm>
            <a:off x="7620387" y="3583500"/>
            <a:ext cx="482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500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35"/>
          <p:cNvSpPr txBox="1">
            <a:spLocks noChangeArrowheads="1"/>
          </p:cNvSpPr>
          <p:nvPr/>
        </p:nvSpPr>
        <p:spPr bwMode="auto">
          <a:xfrm>
            <a:off x="7620387" y="3043399"/>
            <a:ext cx="482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750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36"/>
          <p:cNvSpPr txBox="1">
            <a:spLocks noChangeArrowheads="1"/>
          </p:cNvSpPr>
          <p:nvPr/>
        </p:nvSpPr>
        <p:spPr bwMode="auto">
          <a:xfrm>
            <a:off x="7620387" y="2476002"/>
            <a:ext cx="5822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1000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41"/>
          <p:cNvSpPr txBox="1">
            <a:spLocks noChangeArrowheads="1"/>
          </p:cNvSpPr>
          <p:nvPr/>
        </p:nvSpPr>
        <p:spPr bwMode="auto">
          <a:xfrm>
            <a:off x="4817664" y="5053332"/>
            <a:ext cx="28796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log</a:t>
            </a:r>
            <a:r>
              <a:rPr lang="en-GB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aligned read frequency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42"/>
          <p:cNvSpPr txBox="1">
            <a:spLocks noChangeArrowheads="1"/>
          </p:cNvSpPr>
          <p:nvPr/>
        </p:nvSpPr>
        <p:spPr bwMode="auto">
          <a:xfrm>
            <a:off x="6994170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43"/>
          <p:cNvSpPr txBox="1">
            <a:spLocks noChangeArrowheads="1"/>
          </p:cNvSpPr>
          <p:nvPr/>
        </p:nvSpPr>
        <p:spPr bwMode="auto">
          <a:xfrm>
            <a:off x="7415930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44"/>
          <p:cNvSpPr txBox="1">
            <a:spLocks noChangeArrowheads="1"/>
          </p:cNvSpPr>
          <p:nvPr/>
        </p:nvSpPr>
        <p:spPr bwMode="auto">
          <a:xfrm>
            <a:off x="6572409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45"/>
          <p:cNvSpPr txBox="1">
            <a:spLocks noChangeArrowheads="1"/>
          </p:cNvSpPr>
          <p:nvPr/>
        </p:nvSpPr>
        <p:spPr bwMode="auto">
          <a:xfrm>
            <a:off x="6150648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46"/>
          <p:cNvSpPr txBox="1">
            <a:spLocks noChangeArrowheads="1"/>
          </p:cNvSpPr>
          <p:nvPr/>
        </p:nvSpPr>
        <p:spPr bwMode="auto">
          <a:xfrm>
            <a:off x="5728887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47"/>
          <p:cNvSpPr txBox="1">
            <a:spLocks noChangeArrowheads="1"/>
          </p:cNvSpPr>
          <p:nvPr/>
        </p:nvSpPr>
        <p:spPr bwMode="auto">
          <a:xfrm>
            <a:off x="5307126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48"/>
          <p:cNvSpPr txBox="1">
            <a:spLocks noChangeArrowheads="1"/>
          </p:cNvSpPr>
          <p:nvPr/>
        </p:nvSpPr>
        <p:spPr bwMode="auto">
          <a:xfrm>
            <a:off x="4885365" y="482338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GB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1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5" name="Picture 64" descr="nu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47" y="3171069"/>
            <a:ext cx="1214597" cy="50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65" descr="nu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10" y="3661155"/>
            <a:ext cx="839930" cy="47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 descr="nuc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96" y="4178046"/>
            <a:ext cx="404130" cy="44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" name="Straight Connector 70"/>
          <p:cNvCxnSpPr>
            <a:cxnSpLocks/>
          </p:cNvCxnSpPr>
          <p:nvPr/>
        </p:nvCxnSpPr>
        <p:spPr bwMode="auto">
          <a:xfrm>
            <a:off x="4849968" y="2997982"/>
            <a:ext cx="1442706" cy="661358"/>
          </a:xfrm>
          <a:prstGeom prst="lin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4531057" y="3853461"/>
            <a:ext cx="1187355" cy="300251"/>
          </a:xfrm>
          <a:prstGeom prst="lin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4247518" y="4429875"/>
            <a:ext cx="802154" cy="51383"/>
          </a:xfrm>
          <a:prstGeom prst="lin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171509" y="318828"/>
            <a:ext cx="85885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 can plot frequency distributions of reads of any “Chromatin Particle Size” from this dataset just by extending the </a:t>
            </a:r>
            <a:r>
              <a:rPr lang="en-GB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PartN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variable into the </a:t>
            </a:r>
            <a:r>
              <a:rPr lang="en-GB" sz="24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-axis on a CFD graph!</a:t>
            </a:r>
          </a:p>
        </p:txBody>
      </p:sp>
      <p:sp>
        <p:nvSpPr>
          <p:cNvPr id="75" name="TextBox 31"/>
          <p:cNvSpPr txBox="1">
            <a:spLocks noChangeArrowheads="1"/>
          </p:cNvSpPr>
          <p:nvPr/>
        </p:nvSpPr>
        <p:spPr bwMode="auto">
          <a:xfrm>
            <a:off x="5453578" y="4332066"/>
            <a:ext cx="1426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150bp peak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31"/>
          <p:cNvSpPr txBox="1">
            <a:spLocks noChangeArrowheads="1"/>
          </p:cNvSpPr>
          <p:nvPr/>
        </p:nvSpPr>
        <p:spPr bwMode="auto">
          <a:xfrm>
            <a:off x="5896263" y="4020008"/>
            <a:ext cx="1426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300bp peak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31"/>
          <p:cNvSpPr txBox="1">
            <a:spLocks noChangeArrowheads="1"/>
          </p:cNvSpPr>
          <p:nvPr/>
        </p:nvSpPr>
        <p:spPr bwMode="auto">
          <a:xfrm>
            <a:off x="6135748" y="3678922"/>
            <a:ext cx="1426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450bp peak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Freeform 25">
            <a:extLst>
              <a:ext uri="{FF2B5EF4-FFF2-40B4-BE49-F238E27FC236}">
                <a16:creationId xmlns:a16="http://schemas.microsoft.com/office/drawing/2014/main" id="{CC60914A-2DA8-42B4-9275-208F7035E9C5}"/>
              </a:ext>
            </a:extLst>
          </p:cNvPr>
          <p:cNvSpPr>
            <a:spLocks noChangeAspect="1"/>
          </p:cNvSpPr>
          <p:nvPr/>
        </p:nvSpPr>
        <p:spPr bwMode="auto">
          <a:xfrm rot="11197875">
            <a:off x="3586009" y="5298043"/>
            <a:ext cx="242203" cy="118723"/>
          </a:xfrm>
          <a:custGeom>
            <a:avLst/>
            <a:gdLst>
              <a:gd name="T0" fmla="*/ 2147483647 w 293"/>
              <a:gd name="T1" fmla="*/ 2147483647 h 87"/>
              <a:gd name="T2" fmla="*/ 2147483647 w 293"/>
              <a:gd name="T3" fmla="*/ 2147483647 h 87"/>
              <a:gd name="T4" fmla="*/ 2147483647 w 293"/>
              <a:gd name="T5" fmla="*/ 2147483647 h 87"/>
              <a:gd name="T6" fmla="*/ 2147483647 w 293"/>
              <a:gd name="T7" fmla="*/ 2147483647 h 87"/>
              <a:gd name="T8" fmla="*/ 2147483647 w 293"/>
              <a:gd name="T9" fmla="*/ 2147483647 h 87"/>
              <a:gd name="T10" fmla="*/ 2147483647 w 293"/>
              <a:gd name="T11" fmla="*/ 2147483647 h 87"/>
              <a:gd name="T12" fmla="*/ 2147483647 w 293"/>
              <a:gd name="T13" fmla="*/ 2147483647 h 87"/>
              <a:gd name="T14" fmla="*/ 2147483647 w 293"/>
              <a:gd name="T15" fmla="*/ 2147483647 h 87"/>
              <a:gd name="T16" fmla="*/ 2147483647 w 293"/>
              <a:gd name="T17" fmla="*/ 2147483647 h 87"/>
              <a:gd name="T18" fmla="*/ 2147483647 w 293"/>
              <a:gd name="T19" fmla="*/ 2147483647 h 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3"/>
              <a:gd name="T31" fmla="*/ 0 h 87"/>
              <a:gd name="T32" fmla="*/ 293 w 293"/>
              <a:gd name="T33" fmla="*/ 87 h 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3" h="87">
                <a:moveTo>
                  <a:pt x="39" y="51"/>
                </a:moveTo>
                <a:cubicBezTo>
                  <a:pt x="60" y="51"/>
                  <a:pt x="108" y="57"/>
                  <a:pt x="140" y="51"/>
                </a:cubicBezTo>
                <a:cubicBezTo>
                  <a:pt x="172" y="45"/>
                  <a:pt x="208" y="23"/>
                  <a:pt x="229" y="15"/>
                </a:cubicBezTo>
                <a:cubicBezTo>
                  <a:pt x="250" y="7"/>
                  <a:pt x="257" y="0"/>
                  <a:pt x="265" y="3"/>
                </a:cubicBezTo>
                <a:cubicBezTo>
                  <a:pt x="273" y="6"/>
                  <a:pt x="293" y="18"/>
                  <a:pt x="277" y="30"/>
                </a:cubicBezTo>
                <a:cubicBezTo>
                  <a:pt x="261" y="42"/>
                  <a:pt x="204" y="69"/>
                  <a:pt x="171" y="78"/>
                </a:cubicBezTo>
                <a:cubicBezTo>
                  <a:pt x="138" y="87"/>
                  <a:pt x="107" y="85"/>
                  <a:pt x="80" y="85"/>
                </a:cubicBezTo>
                <a:cubicBezTo>
                  <a:pt x="53" y="85"/>
                  <a:pt x="22" y="84"/>
                  <a:pt x="11" y="78"/>
                </a:cubicBezTo>
                <a:cubicBezTo>
                  <a:pt x="0" y="72"/>
                  <a:pt x="9" y="56"/>
                  <a:pt x="13" y="51"/>
                </a:cubicBezTo>
                <a:cubicBezTo>
                  <a:pt x="17" y="46"/>
                  <a:pt x="18" y="51"/>
                  <a:pt x="39" y="5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 i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85D0CEFC-7C59-49FE-B781-F9564FEC8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2362">
            <a:off x="3587356" y="4826645"/>
            <a:ext cx="263461" cy="621014"/>
          </a:xfrm>
          <a:prstGeom prst="rect">
            <a:avLst/>
          </a:prstGeom>
        </p:spPr>
      </p:pic>
      <p:pic>
        <p:nvPicPr>
          <p:cNvPr id="80" name="Picture 2" descr="alien">
            <a:extLst>
              <a:ext uri="{FF2B5EF4-FFF2-40B4-BE49-F238E27FC236}">
                <a16:creationId xmlns:a16="http://schemas.microsoft.com/office/drawing/2014/main" id="{ADCCEE3F-0E80-4736-97FB-536DCD8F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270" y="4782778"/>
            <a:ext cx="636588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Freeform 25">
            <a:extLst>
              <a:ext uri="{FF2B5EF4-FFF2-40B4-BE49-F238E27FC236}">
                <a16:creationId xmlns:a16="http://schemas.microsoft.com/office/drawing/2014/main" id="{9987E25B-7C98-446C-B6F2-3EB1A90BC2CB}"/>
              </a:ext>
            </a:extLst>
          </p:cNvPr>
          <p:cNvSpPr>
            <a:spLocks noChangeAspect="1"/>
          </p:cNvSpPr>
          <p:nvPr/>
        </p:nvSpPr>
        <p:spPr bwMode="auto">
          <a:xfrm rot="11165513" flipV="1">
            <a:off x="3937227" y="5250863"/>
            <a:ext cx="638768" cy="103499"/>
          </a:xfrm>
          <a:custGeom>
            <a:avLst/>
            <a:gdLst>
              <a:gd name="T0" fmla="*/ 2147483647 w 293"/>
              <a:gd name="T1" fmla="*/ 2147483647 h 87"/>
              <a:gd name="T2" fmla="*/ 2147483647 w 293"/>
              <a:gd name="T3" fmla="*/ 2147483647 h 87"/>
              <a:gd name="T4" fmla="*/ 2147483647 w 293"/>
              <a:gd name="T5" fmla="*/ 2147483647 h 87"/>
              <a:gd name="T6" fmla="*/ 2147483647 w 293"/>
              <a:gd name="T7" fmla="*/ 2147483647 h 87"/>
              <a:gd name="T8" fmla="*/ 2147483647 w 293"/>
              <a:gd name="T9" fmla="*/ 2147483647 h 87"/>
              <a:gd name="T10" fmla="*/ 2147483647 w 293"/>
              <a:gd name="T11" fmla="*/ 2147483647 h 87"/>
              <a:gd name="T12" fmla="*/ 2147483647 w 293"/>
              <a:gd name="T13" fmla="*/ 2147483647 h 87"/>
              <a:gd name="T14" fmla="*/ 2147483647 w 293"/>
              <a:gd name="T15" fmla="*/ 2147483647 h 87"/>
              <a:gd name="T16" fmla="*/ 2147483647 w 293"/>
              <a:gd name="T17" fmla="*/ 2147483647 h 87"/>
              <a:gd name="T18" fmla="*/ 2147483647 w 293"/>
              <a:gd name="T19" fmla="*/ 2147483647 h 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3"/>
              <a:gd name="T31" fmla="*/ 0 h 87"/>
              <a:gd name="T32" fmla="*/ 293 w 293"/>
              <a:gd name="T33" fmla="*/ 87 h 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3" h="87">
                <a:moveTo>
                  <a:pt x="39" y="51"/>
                </a:moveTo>
                <a:cubicBezTo>
                  <a:pt x="60" y="51"/>
                  <a:pt x="108" y="57"/>
                  <a:pt x="140" y="51"/>
                </a:cubicBezTo>
                <a:cubicBezTo>
                  <a:pt x="172" y="45"/>
                  <a:pt x="208" y="23"/>
                  <a:pt x="229" y="15"/>
                </a:cubicBezTo>
                <a:cubicBezTo>
                  <a:pt x="250" y="7"/>
                  <a:pt x="257" y="0"/>
                  <a:pt x="265" y="3"/>
                </a:cubicBezTo>
                <a:cubicBezTo>
                  <a:pt x="273" y="6"/>
                  <a:pt x="293" y="18"/>
                  <a:pt x="277" y="30"/>
                </a:cubicBezTo>
                <a:cubicBezTo>
                  <a:pt x="261" y="42"/>
                  <a:pt x="204" y="69"/>
                  <a:pt x="171" y="78"/>
                </a:cubicBezTo>
                <a:cubicBezTo>
                  <a:pt x="138" y="87"/>
                  <a:pt x="107" y="85"/>
                  <a:pt x="80" y="85"/>
                </a:cubicBezTo>
                <a:cubicBezTo>
                  <a:pt x="53" y="85"/>
                  <a:pt x="22" y="84"/>
                  <a:pt x="11" y="78"/>
                </a:cubicBezTo>
                <a:cubicBezTo>
                  <a:pt x="0" y="72"/>
                  <a:pt x="9" y="56"/>
                  <a:pt x="13" y="51"/>
                </a:cubicBezTo>
                <a:cubicBezTo>
                  <a:pt x="17" y="46"/>
                  <a:pt x="18" y="51"/>
                  <a:pt x="39" y="5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 i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F32A6E3-4FB1-4371-883D-A57226C6FC0D}"/>
              </a:ext>
            </a:extLst>
          </p:cNvPr>
          <p:cNvCxnSpPr>
            <a:cxnSpLocks/>
          </p:cNvCxnSpPr>
          <p:nvPr/>
        </p:nvCxnSpPr>
        <p:spPr bwMode="auto">
          <a:xfrm flipV="1">
            <a:off x="4551955" y="4745524"/>
            <a:ext cx="495504" cy="189609"/>
          </a:xfrm>
          <a:prstGeom prst="lin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37" descr="nuc4">
            <a:extLst>
              <a:ext uri="{FF2B5EF4-FFF2-40B4-BE49-F238E27FC236}">
                <a16:creationId xmlns:a16="http://schemas.microsoft.com/office/drawing/2014/main" id="{10B1A8A5-C751-0BF6-A2D7-7A6143D40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68" y="2597927"/>
            <a:ext cx="404130" cy="44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7A29C4-9B42-B83B-66FD-42AB9FDA32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6343" y="2447048"/>
            <a:ext cx="1131323" cy="63003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AC11E4-2E1B-429E-FA22-154739A95C63}"/>
              </a:ext>
            </a:extLst>
          </p:cNvPr>
          <p:cNvCxnSpPr/>
          <p:nvPr/>
        </p:nvCxnSpPr>
        <p:spPr bwMode="auto">
          <a:xfrm>
            <a:off x="4874525" y="3555485"/>
            <a:ext cx="1378424" cy="423081"/>
          </a:xfrm>
          <a:prstGeom prst="lin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7B401FF4-2586-7510-2EB2-1AB7B33F0031}"/>
              </a:ext>
            </a:extLst>
          </p:cNvPr>
          <p:cNvSpPr/>
          <p:nvPr/>
        </p:nvSpPr>
        <p:spPr bwMode="auto">
          <a:xfrm rot="10800000">
            <a:off x="2809187" y="3395378"/>
            <a:ext cx="486681" cy="683178"/>
          </a:xfrm>
          <a:prstGeom prst="rightArrow">
            <a:avLst/>
          </a:prstGeom>
          <a:solidFill>
            <a:srgbClr val="FE6C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CB9FA-7902-49CE-2A33-321F7302D0B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838" t="16404" r="14485" b="14074"/>
          <a:stretch/>
        </p:blipFill>
        <p:spPr>
          <a:xfrm>
            <a:off x="49001" y="2883650"/>
            <a:ext cx="2759399" cy="15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0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FC6AB2-BB4E-8F42-E1BC-DB9F4903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9" y="909381"/>
            <a:ext cx="4054191" cy="5227773"/>
          </a:xfrm>
          <a:prstGeom prst="rect">
            <a:avLst/>
          </a:prstGeom>
        </p:spPr>
      </p:pic>
      <p:sp>
        <p:nvSpPr>
          <p:cNvPr id="4" name="Text Box 6">
            <a:extLst>
              <a:ext uri="{FF2B5EF4-FFF2-40B4-BE49-F238E27FC236}">
                <a16:creationId xmlns:a16="http://schemas.microsoft.com/office/drawing/2014/main" id="{097D0699-37BD-3356-294E-B6DB5946A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703" y="909381"/>
            <a:ext cx="323156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CFD Plotting:</a:t>
            </a:r>
          </a:p>
          <a:p>
            <a:pPr algn="ctr"/>
            <a:endParaRPr lang="en-GB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Step 1. Place your .</a:t>
            </a:r>
            <a:r>
              <a:rPr lang="en-GB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sgr</a:t>
            </a:r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files, one or more x_SacCer3.bed files and a “</a:t>
            </a:r>
            <a:r>
              <a:rPr lang="en-GB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CFD_Plotter</a:t>
            </a:r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” Perl script in folder and run.</a:t>
            </a:r>
          </a:p>
          <a:p>
            <a:pPr algn="ctr"/>
            <a:endParaRPr lang="en-GB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You should get some info on screen and a _</a:t>
            </a:r>
            <a:r>
              <a:rPr lang="en-GB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CFD_out</a:t>
            </a:r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folder containing two files for each .bed: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2B4D9-F11D-09E5-F447-A6BAB217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804" y="4175596"/>
            <a:ext cx="3419466" cy="9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1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3C00AA-6BDF-3C46-5D59-86DEAEEE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5838"/>
            <a:ext cx="9144000" cy="2874489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0CEA088-8D10-A532-B0A6-6C5BF8C4365D}"/>
              </a:ext>
            </a:extLst>
          </p:cNvPr>
          <p:cNvSpPr/>
          <p:nvPr/>
        </p:nvSpPr>
        <p:spPr bwMode="auto">
          <a:xfrm>
            <a:off x="1300899" y="2546538"/>
            <a:ext cx="7682845" cy="2242279"/>
          </a:xfrm>
          <a:custGeom>
            <a:avLst/>
            <a:gdLst>
              <a:gd name="connsiteX0" fmla="*/ 7682845 w 7682845"/>
              <a:gd name="connsiteY0" fmla="*/ 2242279 h 2242279"/>
              <a:gd name="connsiteX1" fmla="*/ 6108569 w 7682845"/>
              <a:gd name="connsiteY1" fmla="*/ 668003 h 2242279"/>
              <a:gd name="connsiteX2" fmla="*/ 3233394 w 7682845"/>
              <a:gd name="connsiteY2" fmla="*/ 64687 h 2242279"/>
              <a:gd name="connsiteX3" fmla="*/ 0 w 7682845"/>
              <a:gd name="connsiteY3" fmla="*/ 2110304 h 224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2845" h="2242279">
                <a:moveTo>
                  <a:pt x="7682845" y="2242279"/>
                </a:moveTo>
                <a:cubicBezTo>
                  <a:pt x="7266494" y="1636607"/>
                  <a:pt x="6850144" y="1030935"/>
                  <a:pt x="6108569" y="668003"/>
                </a:cubicBezTo>
                <a:cubicBezTo>
                  <a:pt x="5366994" y="305071"/>
                  <a:pt x="4251489" y="-175696"/>
                  <a:pt x="3233394" y="64687"/>
                </a:cubicBezTo>
                <a:cubicBezTo>
                  <a:pt x="2215299" y="305070"/>
                  <a:pt x="1107649" y="1207687"/>
                  <a:pt x="0" y="2110304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D63DFDC-E3BA-0525-F4A7-79A66DCE4845}"/>
              </a:ext>
            </a:extLst>
          </p:cNvPr>
          <p:cNvSpPr/>
          <p:nvPr/>
        </p:nvSpPr>
        <p:spPr bwMode="auto">
          <a:xfrm>
            <a:off x="1726677" y="2546537"/>
            <a:ext cx="7257067" cy="2242279"/>
          </a:xfrm>
          <a:custGeom>
            <a:avLst/>
            <a:gdLst>
              <a:gd name="connsiteX0" fmla="*/ 7682845 w 7682845"/>
              <a:gd name="connsiteY0" fmla="*/ 2242279 h 2242279"/>
              <a:gd name="connsiteX1" fmla="*/ 6108569 w 7682845"/>
              <a:gd name="connsiteY1" fmla="*/ 668003 h 2242279"/>
              <a:gd name="connsiteX2" fmla="*/ 3233394 w 7682845"/>
              <a:gd name="connsiteY2" fmla="*/ 64687 h 2242279"/>
              <a:gd name="connsiteX3" fmla="*/ 0 w 7682845"/>
              <a:gd name="connsiteY3" fmla="*/ 2110304 h 224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2845" h="2242279">
                <a:moveTo>
                  <a:pt x="7682845" y="2242279"/>
                </a:moveTo>
                <a:cubicBezTo>
                  <a:pt x="7266494" y="1636607"/>
                  <a:pt x="6850144" y="1030935"/>
                  <a:pt x="6108569" y="668003"/>
                </a:cubicBezTo>
                <a:cubicBezTo>
                  <a:pt x="5366994" y="305071"/>
                  <a:pt x="4251489" y="-175696"/>
                  <a:pt x="3233394" y="64687"/>
                </a:cubicBezTo>
                <a:cubicBezTo>
                  <a:pt x="2215299" y="305070"/>
                  <a:pt x="1107649" y="1207687"/>
                  <a:pt x="0" y="2110304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9F11EA4-74F8-D910-0408-8604CF8ED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30" y="117530"/>
            <a:ext cx="80127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CFD Plotting:</a:t>
            </a:r>
          </a:p>
          <a:p>
            <a:pPr algn="ctr"/>
            <a:endParaRPr lang="en-GB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Step 2. Open Excel and use the Open Wizard to select an  x_CFD_Matrix.txt file (you might have to select “All Files” and select Tab as a delimiter).</a:t>
            </a:r>
          </a:p>
          <a:p>
            <a:pPr algn="ctr"/>
            <a:endParaRPr lang="en-GB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Step 3. Reorder any </a:t>
            </a:r>
            <a:r>
              <a:rPr lang="en-GB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PartN</a:t>
            </a:r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columns so that they run in ascending numerical order with respect to N</a:t>
            </a:r>
          </a:p>
        </p:txBody>
      </p:sp>
    </p:spTree>
    <p:extLst>
      <p:ext uri="{BB962C8B-B14F-4D97-AF65-F5344CB8AC3E}">
        <p14:creationId xmlns:p14="http://schemas.microsoft.com/office/powerpoint/2010/main" val="1900027989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18353</TotalTime>
  <Words>947</Words>
  <Application>Microsoft Office PowerPoint</Application>
  <PresentationFormat>On-screen Show (4:3)</PresentationFormat>
  <Paragraphs>231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Calibri</vt:lpstr>
      <vt:lpstr>Courier New</vt:lpstr>
      <vt:lpstr>Helvetica</vt:lpstr>
      <vt:lpstr>3_Default Design</vt:lpstr>
      <vt:lpstr>5_Default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Biochemistry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nakent</dc:creator>
  <cp:lastModifiedBy>Nick BIOSI Kent</cp:lastModifiedBy>
  <cp:revision>771</cp:revision>
  <dcterms:created xsi:type="dcterms:W3CDTF">2004-10-11T16:46:53Z</dcterms:created>
  <dcterms:modified xsi:type="dcterms:W3CDTF">2023-12-05T10:50:30Z</dcterms:modified>
</cp:coreProperties>
</file>