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985" r:id="rId2"/>
  </p:sldMasterIdLst>
  <p:notesMasterIdLst>
    <p:notesMasterId r:id="rId16"/>
  </p:notesMasterIdLst>
  <p:handoutMasterIdLst>
    <p:handoutMasterId r:id="rId17"/>
  </p:handoutMasterIdLst>
  <p:sldIdLst>
    <p:sldId id="904" r:id="rId3"/>
    <p:sldId id="1315" r:id="rId4"/>
    <p:sldId id="1039" r:id="rId5"/>
    <p:sldId id="1310" r:id="rId6"/>
    <p:sldId id="1011" r:id="rId7"/>
    <p:sldId id="987" r:id="rId8"/>
    <p:sldId id="965" r:id="rId9"/>
    <p:sldId id="1313" r:id="rId10"/>
    <p:sldId id="1303" r:id="rId11"/>
    <p:sldId id="1316" r:id="rId12"/>
    <p:sldId id="994" r:id="rId13"/>
    <p:sldId id="1265" r:id="rId14"/>
    <p:sldId id="1294" r:id="rId15"/>
  </p:sldIdLst>
  <p:sldSz cx="9144000" cy="6858000" type="screen4x3"/>
  <p:notesSz cx="6645275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C54"/>
    <a:srgbClr val="FFFFFF"/>
    <a:srgbClr val="FE836E"/>
    <a:srgbClr val="FF0000"/>
    <a:srgbClr val="6699FF"/>
    <a:srgbClr val="00CCFF"/>
    <a:srgbClr val="66CCFF"/>
    <a:srgbClr val="FE583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8" autoAdjust="0"/>
    <p:restoredTop sz="99677" autoAdjust="0"/>
  </p:normalViewPr>
  <p:slideViewPr>
    <p:cSldViewPr snapToGrid="0">
      <p:cViewPr varScale="1">
        <p:scale>
          <a:sx n="81" d="100"/>
          <a:sy n="81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GB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74120D6-03A8-4FF4-8C9F-7FD82933358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4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923D-7A53-448F-8ECA-70721FB40781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163" y="4643438"/>
            <a:ext cx="5314950" cy="43989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288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963" y="9285288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CC9FE-E8AD-4BBD-A8F0-A538F8D042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7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AD656-9A4B-4D06-9885-FCD72EADA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9153A-E227-42F8-99D2-1092AB1D2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FFC4A-AEC8-4D33-B0EC-3D3F3C1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4AEC0-C779-4B27-8513-7DDC8FE949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1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B092-4908-4BAA-90B8-732B7830D1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3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F4EC-7FB9-45F1-8D99-6DF2BFEDF6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9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95473-62FA-47CA-A583-49B272479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BA82F-F313-4B68-9026-35250E9F55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11E82-80AE-4ABC-B3C8-CC4ACF08C5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32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8E19-F2E4-46DE-BA42-18A2A2ED22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7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F02E-D2BD-4988-977C-D889441F21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9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7013A-0797-42AF-A636-6CDE2925E8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FCBEF-821E-4CCB-8AAF-ED5AE63646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2E97-7A51-4045-B2AF-D8B5C7A18A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83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FB7A5-E285-41A9-9CE6-299A1CABC3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5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AC8A4-44C4-4F09-A545-E7322333C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DE41B-45BF-4B19-9578-C5DF80E2E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CFA9C-50D4-45D4-8906-035A7E34AB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699B7-98FF-4DC0-BBB9-D7FB105640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81C9F-2315-4F2C-8BE3-BA41FBA33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4201A-7345-4E73-A1A6-6A837D297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6D202-211A-4175-BF0E-8F8DA3AD07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8D2956-AAB4-4671-A989-8E56E0E1C9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pPr>
              <a:defRPr/>
            </a:pPr>
            <a:fld id="{D5B32630-0845-4F33-9A45-CE200D2CF274}" type="slidenum">
              <a:rPr lang="en-US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ECE8CFDC-C17A-437A-A025-43C704F4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25" y="275963"/>
            <a:ext cx="431720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Kent Lab BI3001 Projects 2023: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Sequence to Particles</a:t>
            </a:r>
            <a:endParaRPr lang="en-GB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1" descr="cardifflogo">
            <a:extLst>
              <a:ext uri="{FF2B5EF4-FFF2-40B4-BE49-F238E27FC236}">
                <a16:creationId xmlns:a16="http://schemas.microsoft.com/office/drawing/2014/main" id="{177324C2-624E-4F35-841F-13906F8E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01" y="445920"/>
            <a:ext cx="921182" cy="891872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E78D6C-558E-265C-1D92-CC60AA64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72" y="3263803"/>
            <a:ext cx="4093290" cy="2177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254F0-B54C-BCBE-A1B6-2175E32C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76" y="2877016"/>
            <a:ext cx="2907464" cy="324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5D90DE8-8C94-6080-9321-982E1B9C3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15" y="2877016"/>
            <a:ext cx="2907464" cy="324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EBB024F-B453-362F-92DE-84FD1DCD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845"/>
            <a:ext cx="89392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… at the same time the mid-points of the read pairs are calculated and binned into a frequency distribution across the genome.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90F56-2FA1-8FBC-6967-2D3DF5B37E05}"/>
              </a:ext>
            </a:extLst>
          </p:cNvPr>
          <p:cNvSpPr txBox="1"/>
          <p:nvPr/>
        </p:nvSpPr>
        <p:spPr>
          <a:xfrm>
            <a:off x="531870" y="818621"/>
            <a:ext cx="8407387" cy="592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12135		4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12150		4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12165		7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12180		10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12195		12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12210		44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12225		101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12240		108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12255		41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12270		21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12285		19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12300		8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12315		9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chr9	12330		7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dirty="0"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Each output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r>
              <a:rPr lang="en-GB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sgr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is just a three-column tab-delimited text file. Column 1 lists the chromosome ID; column 2 lists the position along that chromosome in </a:t>
            </a:r>
            <a:r>
              <a:rPr lang="en-GB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bp bins; column 3 lists the frequency of sequence read mid-point positions found in that bin within the aligned data smoothed to 3 bin MA. </a:t>
            </a:r>
            <a:endParaRPr lang="en-GB" sz="20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C235B95-4C3D-10FF-924D-2B0C87D34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537" y="2616627"/>
            <a:ext cx="36281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in this 15bp bin (position 12225 – 12240 on chr9) there were 101 read mid-points which map here</a:t>
            </a:r>
            <a:endParaRPr lang="en-GB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27CD1-4149-8A9F-4E0D-69317FEA4FB4}"/>
              </a:ext>
            </a:extLst>
          </p:cNvPr>
          <p:cNvCxnSpPr/>
          <p:nvPr/>
        </p:nvCxnSpPr>
        <p:spPr bwMode="auto">
          <a:xfrm flipH="1" flipV="1">
            <a:off x="3601039" y="2931736"/>
            <a:ext cx="1461155" cy="30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 Box 3">
            <a:extLst>
              <a:ext uri="{FF2B5EF4-FFF2-40B4-BE49-F238E27FC236}">
                <a16:creationId xmlns:a16="http://schemas.microsoft.com/office/drawing/2014/main" id="{6B02997D-553E-D176-30AD-606DB0E22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119" y="1504945"/>
            <a:ext cx="2650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dirty="0">
                <a:latin typeface="Helvetica" charset="0"/>
              </a:rPr>
              <a:t>Xxx_Part200_</a:t>
            </a:r>
            <a:r>
              <a:rPr lang="en-GB" altLang="en-US" dirty="0">
                <a:solidFill>
                  <a:srgbClr val="FF0000"/>
                </a:solidFill>
                <a:latin typeface="Helvetica" charset="0"/>
              </a:rPr>
              <a:t>15</a:t>
            </a:r>
            <a:r>
              <a:rPr lang="en-GB" altLang="en-US" dirty="0">
                <a:latin typeface="Helvetica" charset="0"/>
              </a:rPr>
              <a:t>.sgr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087A46-EA42-60A6-F051-12FFA7043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0882" y="1905055"/>
            <a:ext cx="900879" cy="711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569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 Box 179"/>
          <p:cNvSpPr txBox="1">
            <a:spLocks noChangeArrowheads="1"/>
          </p:cNvSpPr>
          <p:nvPr/>
        </p:nvSpPr>
        <p:spPr bwMode="auto">
          <a:xfrm>
            <a:off x="111125" y="89466"/>
            <a:ext cx="9032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400" dirty="0" err="1">
                <a:solidFill>
                  <a:srgbClr val="000000"/>
                </a:solidFill>
                <a:latin typeface="Arial" pitchFamily="34" charset="0"/>
              </a:rPr>
              <a:t>MNase-seq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</a:rPr>
              <a:t> frequency distributions (.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</a:rPr>
              <a:t>sgr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</a:rPr>
              <a:t> files) and Rossi files (…SacCer3.bed) can be plotted together using IGB:</a:t>
            </a: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9251" y="1492893"/>
            <a:ext cx="308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.bed</a:t>
            </a:r>
          </a:p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ight Arrow 170"/>
          <p:cNvSpPr/>
          <p:nvPr/>
        </p:nvSpPr>
        <p:spPr bwMode="auto">
          <a:xfrm>
            <a:off x="2859635" y="1492893"/>
            <a:ext cx="547032" cy="35706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3EB8B-4A3C-4304-8451-89797C739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17" b="52454"/>
          <a:stretch/>
        </p:blipFill>
        <p:spPr>
          <a:xfrm>
            <a:off x="3406667" y="957665"/>
            <a:ext cx="5568287" cy="4570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DBBDA-6572-48BA-8FD4-7D7304B04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" t="75672" r="56567" b="6377"/>
          <a:stretch/>
        </p:blipFill>
        <p:spPr>
          <a:xfrm>
            <a:off x="111124" y="4849857"/>
            <a:ext cx="7901487" cy="1918677"/>
          </a:xfrm>
          <a:prstGeom prst="rect">
            <a:avLst/>
          </a:prstGeom>
        </p:spPr>
      </p:pic>
      <p:sp>
        <p:nvSpPr>
          <p:cNvPr id="13" name="Right Arrow 170">
            <a:extLst>
              <a:ext uri="{FF2B5EF4-FFF2-40B4-BE49-F238E27FC236}">
                <a16:creationId xmlns:a16="http://schemas.microsoft.com/office/drawing/2014/main" id="{27977776-5D02-4094-81BC-F5D2E6911AC9}"/>
              </a:ext>
            </a:extLst>
          </p:cNvPr>
          <p:cNvSpPr/>
          <p:nvPr/>
        </p:nvSpPr>
        <p:spPr bwMode="auto">
          <a:xfrm rot="4770258">
            <a:off x="1690772" y="4482237"/>
            <a:ext cx="547032" cy="35706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70">
            <a:extLst>
              <a:ext uri="{FF2B5EF4-FFF2-40B4-BE49-F238E27FC236}">
                <a16:creationId xmlns:a16="http://schemas.microsoft.com/office/drawing/2014/main" id="{D9F4F825-6400-4C72-8413-10D892393327}"/>
              </a:ext>
            </a:extLst>
          </p:cNvPr>
          <p:cNvSpPr/>
          <p:nvPr/>
        </p:nvSpPr>
        <p:spPr bwMode="auto">
          <a:xfrm rot="6817982">
            <a:off x="645168" y="4502922"/>
            <a:ext cx="547032" cy="35706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 Box 179">
            <a:extLst>
              <a:ext uri="{FF2B5EF4-FFF2-40B4-BE49-F238E27FC236}">
                <a16:creationId xmlns:a16="http://schemas.microsoft.com/office/drawing/2014/main" id="{EC2AF9A1-91A4-450D-9626-C0B1C938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23" y="3035868"/>
            <a:ext cx="30838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Set </a:t>
            </a:r>
            <a:r>
              <a:rPr lang="en-GB" sz="2000" dirty="0">
                <a:solidFill>
                  <a:srgbClr val="FF0000"/>
                </a:solidFill>
                <a:latin typeface="Arial" pitchFamily="34" charset="0"/>
              </a:rPr>
              <a:t>Load Mode 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to “Genome” in Data Access, and play with Graph to make pretty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Text Box 179">
            <a:extLst>
              <a:ext uri="{FF2B5EF4-FFF2-40B4-BE49-F238E27FC236}">
                <a16:creationId xmlns:a16="http://schemas.microsoft.com/office/drawing/2014/main" id="{C3E00C32-110F-4D96-A3B2-28585F28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5" y="1055581"/>
            <a:ext cx="30838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Arial" pitchFamily="34" charset="0"/>
              </a:rPr>
              <a:t>Open: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1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059" name="Text Box 179"/>
          <p:cNvSpPr txBox="1">
            <a:spLocks noChangeArrowheads="1"/>
          </p:cNvSpPr>
          <p:nvPr/>
        </p:nvSpPr>
        <p:spPr bwMode="auto">
          <a:xfrm>
            <a:off x="55562" y="175325"/>
            <a:ext cx="9032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Part150 .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sgr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files should map the nucleosomes!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peak in the frequency distribution reveals the specific positioning of a nucleosome within the genome – the height of the peak is roughly proportional to the probability of finding a nucleosome at that genomic position in the population of cells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9A976-1278-420C-88D8-89BB7367E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5" t="14413" r="23975" b="30249"/>
          <a:stretch/>
        </p:blipFill>
        <p:spPr>
          <a:xfrm>
            <a:off x="1219200" y="3291850"/>
            <a:ext cx="7023012" cy="3401945"/>
          </a:xfrm>
          <a:prstGeom prst="rect">
            <a:avLst/>
          </a:prstGeom>
        </p:spPr>
      </p:pic>
      <p:pic>
        <p:nvPicPr>
          <p:cNvPr id="73" name="Picture 37" descr="cerevisiae">
            <a:extLst>
              <a:ext uri="{FF2B5EF4-FFF2-40B4-BE49-F238E27FC236}">
                <a16:creationId xmlns:a16="http://schemas.microsoft.com/office/drawing/2014/main" id="{16338F23-8382-4032-AD96-DCA4C5A5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60081" y="5605150"/>
            <a:ext cx="749345" cy="48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20">
            <a:extLst>
              <a:ext uri="{FF2B5EF4-FFF2-40B4-BE49-F238E27FC236}">
                <a16:creationId xmlns:a16="http://schemas.microsoft.com/office/drawing/2014/main" id="{F854329E-FAD8-42D0-9671-92A6AF35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352236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frequency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5" name="Picture 13" descr="nuc4">
            <a:extLst>
              <a:ext uri="{FF2B5EF4-FFF2-40B4-BE49-F238E27FC236}">
                <a16:creationId xmlns:a16="http://schemas.microsoft.com/office/drawing/2014/main" id="{B497FEDD-05E2-4EBE-B3C9-685C4043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32" y="4406453"/>
            <a:ext cx="12652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Freeform 14">
            <a:extLst>
              <a:ext uri="{FF2B5EF4-FFF2-40B4-BE49-F238E27FC236}">
                <a16:creationId xmlns:a16="http://schemas.microsoft.com/office/drawing/2014/main" id="{6EC0A3E5-5EBB-4BC9-B8C1-30B96A12426F}"/>
              </a:ext>
            </a:extLst>
          </p:cNvPr>
          <p:cNvSpPr>
            <a:spLocks/>
          </p:cNvSpPr>
          <p:nvPr/>
        </p:nvSpPr>
        <p:spPr bwMode="auto">
          <a:xfrm>
            <a:off x="3529945" y="4541390"/>
            <a:ext cx="660400" cy="190500"/>
          </a:xfrm>
          <a:custGeom>
            <a:avLst/>
            <a:gdLst>
              <a:gd name="T0" fmla="*/ 2147483647 w 416"/>
              <a:gd name="T1" fmla="*/ 2147483647 h 120"/>
              <a:gd name="T2" fmla="*/ 2147483647 w 416"/>
              <a:gd name="T3" fmla="*/ 2147483647 h 120"/>
              <a:gd name="T4" fmla="*/ 2147483647 w 416"/>
              <a:gd name="T5" fmla="*/ 2147483647 h 120"/>
              <a:gd name="T6" fmla="*/ 2147483647 w 416"/>
              <a:gd name="T7" fmla="*/ 2147483647 h 120"/>
              <a:gd name="T8" fmla="*/ 2147483647 w 416"/>
              <a:gd name="T9" fmla="*/ 2147483647 h 120"/>
              <a:gd name="T10" fmla="*/ 2147483647 w 416"/>
              <a:gd name="T11" fmla="*/ 2147483647 h 120"/>
              <a:gd name="T12" fmla="*/ 2147483647 w 416"/>
              <a:gd name="T13" fmla="*/ 2147483647 h 120"/>
              <a:gd name="T14" fmla="*/ 2147483647 w 416"/>
              <a:gd name="T15" fmla="*/ 2147483647 h 120"/>
              <a:gd name="T16" fmla="*/ 2147483647 w 416"/>
              <a:gd name="T17" fmla="*/ 2147483647 h 120"/>
              <a:gd name="T18" fmla="*/ 2147483647 w 416"/>
              <a:gd name="T19" fmla="*/ 2147483647 h 120"/>
              <a:gd name="T20" fmla="*/ 2147483647 w 416"/>
              <a:gd name="T21" fmla="*/ 2147483647 h 120"/>
              <a:gd name="T22" fmla="*/ 2147483647 w 416"/>
              <a:gd name="T23" fmla="*/ 2147483647 h 120"/>
              <a:gd name="T24" fmla="*/ 2147483647 w 416"/>
              <a:gd name="T25" fmla="*/ 2147483647 h 120"/>
              <a:gd name="T26" fmla="*/ 2147483647 w 416"/>
              <a:gd name="T27" fmla="*/ 2147483647 h 120"/>
              <a:gd name="T28" fmla="*/ 2147483647 w 416"/>
              <a:gd name="T29" fmla="*/ 2147483647 h 120"/>
              <a:gd name="T30" fmla="*/ 2147483647 w 416"/>
              <a:gd name="T31" fmla="*/ 2147483647 h 120"/>
              <a:gd name="T32" fmla="*/ 2147483647 w 416"/>
              <a:gd name="T33" fmla="*/ 2147483647 h 120"/>
              <a:gd name="T34" fmla="*/ 2147483647 w 416"/>
              <a:gd name="T35" fmla="*/ 2147483647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B2B2B2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7" name="Picture 16" descr="nuc4">
            <a:extLst>
              <a:ext uri="{FF2B5EF4-FFF2-40B4-BE49-F238E27FC236}">
                <a16:creationId xmlns:a16="http://schemas.microsoft.com/office/drawing/2014/main" id="{F6F0FBB2-16A3-4A40-B9E3-54043DDC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02" r="-3451" b="-2663"/>
          <a:stretch>
            <a:fillRect/>
          </a:stretch>
        </p:blipFill>
        <p:spPr bwMode="auto">
          <a:xfrm>
            <a:off x="4168120" y="4255640"/>
            <a:ext cx="333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Freeform 17">
            <a:extLst>
              <a:ext uri="{FF2B5EF4-FFF2-40B4-BE49-F238E27FC236}">
                <a16:creationId xmlns:a16="http://schemas.microsoft.com/office/drawing/2014/main" id="{0E4325A6-D522-4893-9220-15F4AB59D6DE}"/>
              </a:ext>
            </a:extLst>
          </p:cNvPr>
          <p:cNvSpPr>
            <a:spLocks/>
          </p:cNvSpPr>
          <p:nvPr/>
        </p:nvSpPr>
        <p:spPr bwMode="auto">
          <a:xfrm rot="21148571">
            <a:off x="5388907" y="4558853"/>
            <a:ext cx="250825" cy="155575"/>
          </a:xfrm>
          <a:custGeom>
            <a:avLst/>
            <a:gdLst>
              <a:gd name="T0" fmla="*/ 2147483647 w 416"/>
              <a:gd name="T1" fmla="*/ 2147483647 h 120"/>
              <a:gd name="T2" fmla="*/ 2147483647 w 416"/>
              <a:gd name="T3" fmla="*/ 2147483647 h 120"/>
              <a:gd name="T4" fmla="*/ 2147483647 w 416"/>
              <a:gd name="T5" fmla="*/ 2147483647 h 120"/>
              <a:gd name="T6" fmla="*/ 2147483647 w 416"/>
              <a:gd name="T7" fmla="*/ 2147483647 h 120"/>
              <a:gd name="T8" fmla="*/ 2147483647 w 416"/>
              <a:gd name="T9" fmla="*/ 2147483647 h 120"/>
              <a:gd name="T10" fmla="*/ 2147483647 w 416"/>
              <a:gd name="T11" fmla="*/ 2147483647 h 120"/>
              <a:gd name="T12" fmla="*/ 2147483647 w 416"/>
              <a:gd name="T13" fmla="*/ 2147483647 h 120"/>
              <a:gd name="T14" fmla="*/ 2147483647 w 416"/>
              <a:gd name="T15" fmla="*/ 2147483647 h 120"/>
              <a:gd name="T16" fmla="*/ 2147483647 w 416"/>
              <a:gd name="T17" fmla="*/ 2147483647 h 120"/>
              <a:gd name="T18" fmla="*/ 2147483647 w 416"/>
              <a:gd name="T19" fmla="*/ 2147483647 h 120"/>
              <a:gd name="T20" fmla="*/ 2147483647 w 416"/>
              <a:gd name="T21" fmla="*/ 2147483647 h 120"/>
              <a:gd name="T22" fmla="*/ 2147483647 w 416"/>
              <a:gd name="T23" fmla="*/ 2147483647 h 120"/>
              <a:gd name="T24" fmla="*/ 2147483647 w 416"/>
              <a:gd name="T25" fmla="*/ 2147483647 h 120"/>
              <a:gd name="T26" fmla="*/ 2147483647 w 416"/>
              <a:gd name="T27" fmla="*/ 2147483647 h 120"/>
              <a:gd name="T28" fmla="*/ 2147483647 w 416"/>
              <a:gd name="T29" fmla="*/ 2147483647 h 120"/>
              <a:gd name="T30" fmla="*/ 2147483647 w 416"/>
              <a:gd name="T31" fmla="*/ 2147483647 h 120"/>
              <a:gd name="T32" fmla="*/ 2147483647 w 416"/>
              <a:gd name="T33" fmla="*/ 2147483647 h 120"/>
              <a:gd name="T34" fmla="*/ 2147483647 w 416"/>
              <a:gd name="T35" fmla="*/ 2147483647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B2B2B2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9" name="Picture 18" descr="nuc4">
            <a:extLst>
              <a:ext uri="{FF2B5EF4-FFF2-40B4-BE49-F238E27FC236}">
                <a16:creationId xmlns:a16="http://schemas.microsoft.com/office/drawing/2014/main" id="{9E5FC06B-49C4-439C-8008-686CF66C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45" y="4406453"/>
            <a:ext cx="12652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19" descr="nuc4">
            <a:extLst>
              <a:ext uri="{FF2B5EF4-FFF2-40B4-BE49-F238E27FC236}">
                <a16:creationId xmlns:a16="http://schemas.microsoft.com/office/drawing/2014/main" id="{AE0E065F-5E93-4FC1-9A2B-903EF56E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3"/>
          <a:stretch>
            <a:fillRect/>
          </a:stretch>
        </p:blipFill>
        <p:spPr bwMode="auto">
          <a:xfrm>
            <a:off x="4742795" y="4403278"/>
            <a:ext cx="6556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Freeform 20">
            <a:extLst>
              <a:ext uri="{FF2B5EF4-FFF2-40B4-BE49-F238E27FC236}">
                <a16:creationId xmlns:a16="http://schemas.microsoft.com/office/drawing/2014/main" id="{CE5D60DC-E6CE-45F6-8816-318AD09E3922}"/>
              </a:ext>
            </a:extLst>
          </p:cNvPr>
          <p:cNvSpPr>
            <a:spLocks/>
          </p:cNvSpPr>
          <p:nvPr/>
        </p:nvSpPr>
        <p:spPr bwMode="auto">
          <a:xfrm>
            <a:off x="2509182" y="4623940"/>
            <a:ext cx="250825" cy="168275"/>
          </a:xfrm>
          <a:custGeom>
            <a:avLst/>
            <a:gdLst>
              <a:gd name="T0" fmla="*/ 2147483647 w 416"/>
              <a:gd name="T1" fmla="*/ 2147483647 h 120"/>
              <a:gd name="T2" fmla="*/ 2147483647 w 416"/>
              <a:gd name="T3" fmla="*/ 2147483647 h 120"/>
              <a:gd name="T4" fmla="*/ 2147483647 w 416"/>
              <a:gd name="T5" fmla="*/ 2147483647 h 120"/>
              <a:gd name="T6" fmla="*/ 2147483647 w 416"/>
              <a:gd name="T7" fmla="*/ 2147483647 h 120"/>
              <a:gd name="T8" fmla="*/ 2147483647 w 416"/>
              <a:gd name="T9" fmla="*/ 2147483647 h 120"/>
              <a:gd name="T10" fmla="*/ 2147483647 w 416"/>
              <a:gd name="T11" fmla="*/ 2147483647 h 120"/>
              <a:gd name="T12" fmla="*/ 2147483647 w 416"/>
              <a:gd name="T13" fmla="*/ 2147483647 h 120"/>
              <a:gd name="T14" fmla="*/ 2147483647 w 416"/>
              <a:gd name="T15" fmla="*/ 2147483647 h 120"/>
              <a:gd name="T16" fmla="*/ 2147483647 w 416"/>
              <a:gd name="T17" fmla="*/ 2147483647 h 120"/>
              <a:gd name="T18" fmla="*/ 2147483647 w 416"/>
              <a:gd name="T19" fmla="*/ 2147483647 h 120"/>
              <a:gd name="T20" fmla="*/ 2147483647 w 416"/>
              <a:gd name="T21" fmla="*/ 2147483647 h 120"/>
              <a:gd name="T22" fmla="*/ 2147483647 w 416"/>
              <a:gd name="T23" fmla="*/ 2147483647 h 120"/>
              <a:gd name="T24" fmla="*/ 2147483647 w 416"/>
              <a:gd name="T25" fmla="*/ 2147483647 h 120"/>
              <a:gd name="T26" fmla="*/ 2147483647 w 416"/>
              <a:gd name="T27" fmla="*/ 2147483647 h 120"/>
              <a:gd name="T28" fmla="*/ 2147483647 w 416"/>
              <a:gd name="T29" fmla="*/ 2147483647 h 120"/>
              <a:gd name="T30" fmla="*/ 2147483647 w 416"/>
              <a:gd name="T31" fmla="*/ 2147483647 h 120"/>
              <a:gd name="T32" fmla="*/ 2147483647 w 416"/>
              <a:gd name="T33" fmla="*/ 2147483647 h 120"/>
              <a:gd name="T34" fmla="*/ 2147483647 w 416"/>
              <a:gd name="T35" fmla="*/ 2147483647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B2B2B2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2" name="Picture 21" descr="nuc4">
            <a:extLst>
              <a:ext uri="{FF2B5EF4-FFF2-40B4-BE49-F238E27FC236}">
                <a16:creationId xmlns:a16="http://schemas.microsoft.com/office/drawing/2014/main" id="{68D2A6E8-645B-4E18-8802-3806299A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57" y="4406453"/>
            <a:ext cx="12652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22" descr="nuc4">
            <a:extLst>
              <a:ext uri="{FF2B5EF4-FFF2-40B4-BE49-F238E27FC236}">
                <a16:creationId xmlns:a16="http://schemas.microsoft.com/office/drawing/2014/main" id="{00243533-386A-4388-800C-11CD8A34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23"/>
          <a:stretch>
            <a:fillRect/>
          </a:stretch>
        </p:blipFill>
        <p:spPr bwMode="auto">
          <a:xfrm>
            <a:off x="2580620" y="4406453"/>
            <a:ext cx="9604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Line 6">
            <a:extLst>
              <a:ext uri="{FF2B5EF4-FFF2-40B4-BE49-F238E27FC236}">
                <a16:creationId xmlns:a16="http://schemas.microsoft.com/office/drawing/2014/main" id="{BADC84CC-94A8-4100-B673-12EB3EBB4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6420" y="4931915"/>
            <a:ext cx="24765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arrow" w="med" len="med"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5" name="Picture 70" descr="nuc4">
            <a:extLst>
              <a:ext uri="{FF2B5EF4-FFF2-40B4-BE49-F238E27FC236}">
                <a16:creationId xmlns:a16="http://schemas.microsoft.com/office/drawing/2014/main" id="{A63B4678-DBE2-4388-8858-44A916E8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02" r="-3451" b="-2663"/>
          <a:stretch>
            <a:fillRect/>
          </a:stretch>
        </p:blipFill>
        <p:spPr bwMode="auto">
          <a:xfrm>
            <a:off x="4480857" y="4257228"/>
            <a:ext cx="333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9" descr="nuc4">
            <a:extLst>
              <a:ext uri="{FF2B5EF4-FFF2-40B4-BE49-F238E27FC236}">
                <a16:creationId xmlns:a16="http://schemas.microsoft.com/office/drawing/2014/main" id="{A18AF938-55B0-4C65-BD25-04FA0919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3"/>
          <a:stretch>
            <a:fillRect/>
          </a:stretch>
        </p:blipFill>
        <p:spPr bwMode="auto">
          <a:xfrm>
            <a:off x="3518216" y="4394311"/>
            <a:ext cx="6556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9" descr="nuc4">
            <a:extLst>
              <a:ext uri="{FF2B5EF4-FFF2-40B4-BE49-F238E27FC236}">
                <a16:creationId xmlns:a16="http://schemas.microsoft.com/office/drawing/2014/main" id="{5582D244-06FB-45DC-B78D-3F2F0347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2" t="-3550" b="-1"/>
          <a:stretch/>
        </p:blipFill>
        <p:spPr bwMode="auto">
          <a:xfrm>
            <a:off x="3694531" y="4385929"/>
            <a:ext cx="309907" cy="43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Box 20">
            <a:extLst>
              <a:ext uri="{FF2B5EF4-FFF2-40B4-BE49-F238E27FC236}">
                <a16:creationId xmlns:a16="http://schemas.microsoft.com/office/drawing/2014/main" id="{F818C0FE-D698-4495-9B54-E4A14C5A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27" y="5692515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ChrI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(bp)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TextBox 20">
            <a:extLst>
              <a:ext uri="{FF2B5EF4-FFF2-40B4-BE49-F238E27FC236}">
                <a16:creationId xmlns:a16="http://schemas.microsoft.com/office/drawing/2014/main" id="{FBD0B751-6437-414F-8A39-46DB85CE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586" y="2512337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Positioned nucleosome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TextBox 20">
            <a:extLst>
              <a:ext uri="{FF2B5EF4-FFF2-40B4-BE49-F238E27FC236}">
                <a16:creationId xmlns:a16="http://schemas.microsoft.com/office/drawing/2014/main" id="{D7130A08-077D-47B3-B129-A41EF036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074" y="2404615"/>
            <a:ext cx="129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Highly-positioned nucleosome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D9F03AE8-7D86-4702-97E5-B52D7D35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332" y="3245683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Linker DNA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TextBox 20">
            <a:extLst>
              <a:ext uri="{FF2B5EF4-FFF2-40B4-BE49-F238E27FC236}">
                <a16:creationId xmlns:a16="http://schemas.microsoft.com/office/drawing/2014/main" id="{3947526C-3F22-4982-9352-F2BF9039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37" y="4869025"/>
            <a:ext cx="1714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Nucleosome-Free Region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TextBox 20">
            <a:extLst>
              <a:ext uri="{FF2B5EF4-FFF2-40B4-BE49-F238E27FC236}">
                <a16:creationId xmlns:a16="http://schemas.microsoft.com/office/drawing/2014/main" id="{2A0B2C3D-C8F8-4DC4-B0CA-A49C5B429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144" y="2810636"/>
            <a:ext cx="142381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Region of poorly-positioned nucleosomes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5318CE-B3BC-4623-800E-00FC2AFF3C59}"/>
              </a:ext>
            </a:extLst>
          </p:cNvPr>
          <p:cNvCxnSpPr/>
          <p:nvPr/>
        </p:nvCxnSpPr>
        <p:spPr bwMode="auto">
          <a:xfrm>
            <a:off x="6897032" y="3549300"/>
            <a:ext cx="6350" cy="706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AEDE6C-5527-4604-9F3C-9E127A30B1A8}"/>
              </a:ext>
            </a:extLst>
          </p:cNvPr>
          <p:cNvCxnSpPr>
            <a:cxnSpLocks/>
          </p:cNvCxnSpPr>
          <p:nvPr/>
        </p:nvCxnSpPr>
        <p:spPr bwMode="auto">
          <a:xfrm>
            <a:off x="7712947" y="3046401"/>
            <a:ext cx="0" cy="842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F88E4A-E5B5-402A-AACE-9B6D6891D5F9}"/>
              </a:ext>
            </a:extLst>
          </p:cNvPr>
          <p:cNvCxnSpPr>
            <a:cxnSpLocks/>
          </p:cNvCxnSpPr>
          <p:nvPr/>
        </p:nvCxnSpPr>
        <p:spPr bwMode="auto">
          <a:xfrm>
            <a:off x="5790188" y="3111219"/>
            <a:ext cx="0" cy="210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16D129-90FF-4B17-8995-9C2821B6F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3781013" y="3804716"/>
            <a:ext cx="88079" cy="406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85DA3FB-638E-4BDF-90AA-B1BD5E3517AC}"/>
              </a:ext>
            </a:extLst>
          </p:cNvPr>
          <p:cNvCxnSpPr>
            <a:cxnSpLocks/>
          </p:cNvCxnSpPr>
          <p:nvPr/>
        </p:nvCxnSpPr>
        <p:spPr bwMode="auto">
          <a:xfrm>
            <a:off x="3880729" y="3783976"/>
            <a:ext cx="151765" cy="395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1372D0-96C6-409B-8CB4-284A54CE3D8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14319" y="4672988"/>
            <a:ext cx="0" cy="298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CDC18E08-FC51-47E6-B185-77ABCB68591D}"/>
              </a:ext>
            </a:extLst>
          </p:cNvPr>
          <p:cNvSpPr/>
          <p:nvPr/>
        </p:nvSpPr>
        <p:spPr bwMode="auto">
          <a:xfrm>
            <a:off x="5761613" y="5393817"/>
            <a:ext cx="2296537" cy="230917"/>
          </a:xfrm>
          <a:prstGeom prst="homePlat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EB9B5AB-037B-4645-9DAA-72B8C1972342}"/>
              </a:ext>
            </a:extLst>
          </p:cNvPr>
          <p:cNvSpPr/>
          <p:nvPr/>
        </p:nvSpPr>
        <p:spPr bwMode="auto">
          <a:xfrm rot="10800000">
            <a:off x="1219197" y="6064049"/>
            <a:ext cx="2299017" cy="270075"/>
          </a:xfrm>
          <a:prstGeom prst="homePlat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CD310D8-2E55-4B37-888C-86C9F3226C97}"/>
              </a:ext>
            </a:extLst>
          </p:cNvPr>
          <p:cNvSpPr/>
          <p:nvPr/>
        </p:nvSpPr>
        <p:spPr bwMode="auto">
          <a:xfrm rot="10800000">
            <a:off x="3824879" y="6073574"/>
            <a:ext cx="1413869" cy="270075"/>
          </a:xfrm>
          <a:prstGeom prst="homePlat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 Box 42">
            <a:extLst>
              <a:ext uri="{FF2B5EF4-FFF2-40B4-BE49-F238E27FC236}">
                <a16:creationId xmlns:a16="http://schemas.microsoft.com/office/drawing/2014/main" id="{1BA4D897-46FC-4B47-F927-CE6B50C2DE5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9148" y="5826385"/>
            <a:ext cx="6521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Chromosome position (bp)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0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F35BE-4D72-2A0F-F492-01FBFFCED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12311" r="28800" b="39866"/>
          <a:stretch/>
        </p:blipFill>
        <p:spPr>
          <a:xfrm>
            <a:off x="1042416" y="1645920"/>
            <a:ext cx="7909492" cy="3319272"/>
          </a:xfrm>
          <a:prstGeom prst="rect">
            <a:avLst/>
          </a:prstGeom>
        </p:spPr>
      </p:pic>
      <p:sp>
        <p:nvSpPr>
          <p:cNvPr id="4" name="Text Box 42">
            <a:extLst>
              <a:ext uri="{FF2B5EF4-FFF2-40B4-BE49-F238E27FC236}">
                <a16:creationId xmlns:a16="http://schemas.microsoft.com/office/drawing/2014/main" id="{19140501-4338-160B-C90F-A489F6C2D4E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26348" y="4070737"/>
            <a:ext cx="6521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Chromosome position (bp)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 Box 42">
            <a:extLst>
              <a:ext uri="{FF2B5EF4-FFF2-40B4-BE49-F238E27FC236}">
                <a16:creationId xmlns:a16="http://schemas.microsoft.com/office/drawing/2014/main" id="{F82DDAF6-74F7-0E4A-C60D-2560B0EC087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-1378545" y="2296324"/>
            <a:ext cx="4349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150bp particle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read frequency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872E089C-9191-6226-CE3E-75931295F1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0652" y="1799360"/>
            <a:ext cx="5198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ChIP-exo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Abf1 locations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8C3B48E-CD8B-4433-5C0C-0F2B6813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3" y="215869"/>
            <a:ext cx="8588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this plot of nucleosome positions together with some 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ChIP-exo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data for Abf1 we might hypothesise that Abf1 sits with NFRs?</a:t>
            </a:r>
          </a:p>
        </p:txBody>
      </p:sp>
      <p:sp>
        <p:nvSpPr>
          <p:cNvPr id="8" name="Text Box 42">
            <a:extLst>
              <a:ext uri="{FF2B5EF4-FFF2-40B4-BE49-F238E27FC236}">
                <a16:creationId xmlns:a16="http://schemas.microsoft.com/office/drawing/2014/main" id="{E066DA39-3589-0BD2-7FA0-B8BF4C60177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47341" y="2910036"/>
            <a:ext cx="5292559" cy="28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NFR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052702B8-BFC1-63EB-43C4-6A3E77ADFB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59349" y="2910035"/>
            <a:ext cx="5292559" cy="28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NFR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059" name="Text Box 179"/>
          <p:cNvSpPr txBox="1">
            <a:spLocks noChangeArrowheads="1"/>
          </p:cNvSpPr>
          <p:nvPr/>
        </p:nvSpPr>
        <p:spPr bwMode="auto">
          <a:xfrm>
            <a:off x="55562" y="175325"/>
            <a:ext cx="9032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Chromatin “particles”?!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Kent Lab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MNase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an example of a nuclease-protected “particle” might be a nucleosome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9A976-1278-420C-88D8-89BB7367E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5" t="14413" r="23975" b="67456"/>
          <a:stretch/>
        </p:blipFill>
        <p:spPr>
          <a:xfrm>
            <a:off x="1173162" y="1510184"/>
            <a:ext cx="7023012" cy="1114603"/>
          </a:xfrm>
          <a:prstGeom prst="rect">
            <a:avLst/>
          </a:prstGeom>
        </p:spPr>
      </p:pic>
      <p:sp>
        <p:nvSpPr>
          <p:cNvPr id="74" name="TextBox 20">
            <a:extLst>
              <a:ext uri="{FF2B5EF4-FFF2-40B4-BE49-F238E27FC236}">
                <a16:creationId xmlns:a16="http://schemas.microsoft.com/office/drawing/2014/main" id="{F854329E-FAD8-42D0-9671-92A6AF35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4070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frequency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5" name="Picture 13" descr="nuc4">
            <a:extLst>
              <a:ext uri="{FF2B5EF4-FFF2-40B4-BE49-F238E27FC236}">
                <a16:creationId xmlns:a16="http://schemas.microsoft.com/office/drawing/2014/main" id="{B497FEDD-05E2-4EBE-B3C9-685C4043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94" y="2624787"/>
            <a:ext cx="12652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Freeform 14">
            <a:extLst>
              <a:ext uri="{FF2B5EF4-FFF2-40B4-BE49-F238E27FC236}">
                <a16:creationId xmlns:a16="http://schemas.microsoft.com/office/drawing/2014/main" id="{6EC0A3E5-5EBB-4BC9-B8C1-30B96A12426F}"/>
              </a:ext>
            </a:extLst>
          </p:cNvPr>
          <p:cNvSpPr>
            <a:spLocks/>
          </p:cNvSpPr>
          <p:nvPr/>
        </p:nvSpPr>
        <p:spPr bwMode="auto">
          <a:xfrm>
            <a:off x="3483907" y="2759724"/>
            <a:ext cx="660400" cy="190500"/>
          </a:xfrm>
          <a:custGeom>
            <a:avLst/>
            <a:gdLst>
              <a:gd name="T0" fmla="*/ 2147483647 w 416"/>
              <a:gd name="T1" fmla="*/ 2147483647 h 120"/>
              <a:gd name="T2" fmla="*/ 2147483647 w 416"/>
              <a:gd name="T3" fmla="*/ 2147483647 h 120"/>
              <a:gd name="T4" fmla="*/ 2147483647 w 416"/>
              <a:gd name="T5" fmla="*/ 2147483647 h 120"/>
              <a:gd name="T6" fmla="*/ 2147483647 w 416"/>
              <a:gd name="T7" fmla="*/ 2147483647 h 120"/>
              <a:gd name="T8" fmla="*/ 2147483647 w 416"/>
              <a:gd name="T9" fmla="*/ 2147483647 h 120"/>
              <a:gd name="T10" fmla="*/ 2147483647 w 416"/>
              <a:gd name="T11" fmla="*/ 2147483647 h 120"/>
              <a:gd name="T12" fmla="*/ 2147483647 w 416"/>
              <a:gd name="T13" fmla="*/ 2147483647 h 120"/>
              <a:gd name="T14" fmla="*/ 2147483647 w 416"/>
              <a:gd name="T15" fmla="*/ 2147483647 h 120"/>
              <a:gd name="T16" fmla="*/ 2147483647 w 416"/>
              <a:gd name="T17" fmla="*/ 2147483647 h 120"/>
              <a:gd name="T18" fmla="*/ 2147483647 w 416"/>
              <a:gd name="T19" fmla="*/ 2147483647 h 120"/>
              <a:gd name="T20" fmla="*/ 2147483647 w 416"/>
              <a:gd name="T21" fmla="*/ 2147483647 h 120"/>
              <a:gd name="T22" fmla="*/ 2147483647 w 416"/>
              <a:gd name="T23" fmla="*/ 2147483647 h 120"/>
              <a:gd name="T24" fmla="*/ 2147483647 w 416"/>
              <a:gd name="T25" fmla="*/ 2147483647 h 120"/>
              <a:gd name="T26" fmla="*/ 2147483647 w 416"/>
              <a:gd name="T27" fmla="*/ 2147483647 h 120"/>
              <a:gd name="T28" fmla="*/ 2147483647 w 416"/>
              <a:gd name="T29" fmla="*/ 2147483647 h 120"/>
              <a:gd name="T30" fmla="*/ 2147483647 w 416"/>
              <a:gd name="T31" fmla="*/ 2147483647 h 120"/>
              <a:gd name="T32" fmla="*/ 2147483647 w 416"/>
              <a:gd name="T33" fmla="*/ 2147483647 h 120"/>
              <a:gd name="T34" fmla="*/ 2147483647 w 416"/>
              <a:gd name="T35" fmla="*/ 2147483647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B2B2B2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7" name="Picture 16" descr="nuc4">
            <a:extLst>
              <a:ext uri="{FF2B5EF4-FFF2-40B4-BE49-F238E27FC236}">
                <a16:creationId xmlns:a16="http://schemas.microsoft.com/office/drawing/2014/main" id="{F6F0FBB2-16A3-4A40-B9E3-54043DDC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02" r="-3451" b="-2663"/>
          <a:stretch>
            <a:fillRect/>
          </a:stretch>
        </p:blipFill>
        <p:spPr bwMode="auto">
          <a:xfrm>
            <a:off x="4122082" y="2473974"/>
            <a:ext cx="333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Freeform 17">
            <a:extLst>
              <a:ext uri="{FF2B5EF4-FFF2-40B4-BE49-F238E27FC236}">
                <a16:creationId xmlns:a16="http://schemas.microsoft.com/office/drawing/2014/main" id="{0E4325A6-D522-4893-9220-15F4AB59D6DE}"/>
              </a:ext>
            </a:extLst>
          </p:cNvPr>
          <p:cNvSpPr>
            <a:spLocks/>
          </p:cNvSpPr>
          <p:nvPr/>
        </p:nvSpPr>
        <p:spPr bwMode="auto">
          <a:xfrm rot="21148571">
            <a:off x="5342869" y="2777187"/>
            <a:ext cx="250825" cy="155575"/>
          </a:xfrm>
          <a:custGeom>
            <a:avLst/>
            <a:gdLst>
              <a:gd name="T0" fmla="*/ 2147483647 w 416"/>
              <a:gd name="T1" fmla="*/ 2147483647 h 120"/>
              <a:gd name="T2" fmla="*/ 2147483647 w 416"/>
              <a:gd name="T3" fmla="*/ 2147483647 h 120"/>
              <a:gd name="T4" fmla="*/ 2147483647 w 416"/>
              <a:gd name="T5" fmla="*/ 2147483647 h 120"/>
              <a:gd name="T6" fmla="*/ 2147483647 w 416"/>
              <a:gd name="T7" fmla="*/ 2147483647 h 120"/>
              <a:gd name="T8" fmla="*/ 2147483647 w 416"/>
              <a:gd name="T9" fmla="*/ 2147483647 h 120"/>
              <a:gd name="T10" fmla="*/ 2147483647 w 416"/>
              <a:gd name="T11" fmla="*/ 2147483647 h 120"/>
              <a:gd name="T12" fmla="*/ 2147483647 w 416"/>
              <a:gd name="T13" fmla="*/ 2147483647 h 120"/>
              <a:gd name="T14" fmla="*/ 2147483647 w 416"/>
              <a:gd name="T15" fmla="*/ 2147483647 h 120"/>
              <a:gd name="T16" fmla="*/ 2147483647 w 416"/>
              <a:gd name="T17" fmla="*/ 2147483647 h 120"/>
              <a:gd name="T18" fmla="*/ 2147483647 w 416"/>
              <a:gd name="T19" fmla="*/ 2147483647 h 120"/>
              <a:gd name="T20" fmla="*/ 2147483647 w 416"/>
              <a:gd name="T21" fmla="*/ 2147483647 h 120"/>
              <a:gd name="T22" fmla="*/ 2147483647 w 416"/>
              <a:gd name="T23" fmla="*/ 2147483647 h 120"/>
              <a:gd name="T24" fmla="*/ 2147483647 w 416"/>
              <a:gd name="T25" fmla="*/ 2147483647 h 120"/>
              <a:gd name="T26" fmla="*/ 2147483647 w 416"/>
              <a:gd name="T27" fmla="*/ 2147483647 h 120"/>
              <a:gd name="T28" fmla="*/ 2147483647 w 416"/>
              <a:gd name="T29" fmla="*/ 2147483647 h 120"/>
              <a:gd name="T30" fmla="*/ 2147483647 w 416"/>
              <a:gd name="T31" fmla="*/ 2147483647 h 120"/>
              <a:gd name="T32" fmla="*/ 2147483647 w 416"/>
              <a:gd name="T33" fmla="*/ 2147483647 h 120"/>
              <a:gd name="T34" fmla="*/ 2147483647 w 416"/>
              <a:gd name="T35" fmla="*/ 2147483647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B2B2B2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9" name="Picture 18" descr="nuc4">
            <a:extLst>
              <a:ext uri="{FF2B5EF4-FFF2-40B4-BE49-F238E27FC236}">
                <a16:creationId xmlns:a16="http://schemas.microsoft.com/office/drawing/2014/main" id="{9E5FC06B-49C4-439C-8008-686CF66C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624787"/>
            <a:ext cx="12652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19" descr="nuc4">
            <a:extLst>
              <a:ext uri="{FF2B5EF4-FFF2-40B4-BE49-F238E27FC236}">
                <a16:creationId xmlns:a16="http://schemas.microsoft.com/office/drawing/2014/main" id="{AE0E065F-5E93-4FC1-9A2B-903EF56E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3"/>
          <a:stretch>
            <a:fillRect/>
          </a:stretch>
        </p:blipFill>
        <p:spPr bwMode="auto">
          <a:xfrm>
            <a:off x="4696757" y="2621612"/>
            <a:ext cx="6556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Freeform 20">
            <a:extLst>
              <a:ext uri="{FF2B5EF4-FFF2-40B4-BE49-F238E27FC236}">
                <a16:creationId xmlns:a16="http://schemas.microsoft.com/office/drawing/2014/main" id="{CE5D60DC-E6CE-45F6-8816-318AD09E3922}"/>
              </a:ext>
            </a:extLst>
          </p:cNvPr>
          <p:cNvSpPr>
            <a:spLocks/>
          </p:cNvSpPr>
          <p:nvPr/>
        </p:nvSpPr>
        <p:spPr bwMode="auto">
          <a:xfrm>
            <a:off x="2463144" y="2842274"/>
            <a:ext cx="250825" cy="168275"/>
          </a:xfrm>
          <a:custGeom>
            <a:avLst/>
            <a:gdLst>
              <a:gd name="T0" fmla="*/ 2147483647 w 416"/>
              <a:gd name="T1" fmla="*/ 2147483647 h 120"/>
              <a:gd name="T2" fmla="*/ 2147483647 w 416"/>
              <a:gd name="T3" fmla="*/ 2147483647 h 120"/>
              <a:gd name="T4" fmla="*/ 2147483647 w 416"/>
              <a:gd name="T5" fmla="*/ 2147483647 h 120"/>
              <a:gd name="T6" fmla="*/ 2147483647 w 416"/>
              <a:gd name="T7" fmla="*/ 2147483647 h 120"/>
              <a:gd name="T8" fmla="*/ 2147483647 w 416"/>
              <a:gd name="T9" fmla="*/ 2147483647 h 120"/>
              <a:gd name="T10" fmla="*/ 2147483647 w 416"/>
              <a:gd name="T11" fmla="*/ 2147483647 h 120"/>
              <a:gd name="T12" fmla="*/ 2147483647 w 416"/>
              <a:gd name="T13" fmla="*/ 2147483647 h 120"/>
              <a:gd name="T14" fmla="*/ 2147483647 w 416"/>
              <a:gd name="T15" fmla="*/ 2147483647 h 120"/>
              <a:gd name="T16" fmla="*/ 2147483647 w 416"/>
              <a:gd name="T17" fmla="*/ 2147483647 h 120"/>
              <a:gd name="T18" fmla="*/ 2147483647 w 416"/>
              <a:gd name="T19" fmla="*/ 2147483647 h 120"/>
              <a:gd name="T20" fmla="*/ 2147483647 w 416"/>
              <a:gd name="T21" fmla="*/ 2147483647 h 120"/>
              <a:gd name="T22" fmla="*/ 2147483647 w 416"/>
              <a:gd name="T23" fmla="*/ 2147483647 h 120"/>
              <a:gd name="T24" fmla="*/ 2147483647 w 416"/>
              <a:gd name="T25" fmla="*/ 2147483647 h 120"/>
              <a:gd name="T26" fmla="*/ 2147483647 w 416"/>
              <a:gd name="T27" fmla="*/ 2147483647 h 120"/>
              <a:gd name="T28" fmla="*/ 2147483647 w 416"/>
              <a:gd name="T29" fmla="*/ 2147483647 h 120"/>
              <a:gd name="T30" fmla="*/ 2147483647 w 416"/>
              <a:gd name="T31" fmla="*/ 2147483647 h 120"/>
              <a:gd name="T32" fmla="*/ 2147483647 w 416"/>
              <a:gd name="T33" fmla="*/ 2147483647 h 120"/>
              <a:gd name="T34" fmla="*/ 2147483647 w 416"/>
              <a:gd name="T35" fmla="*/ 2147483647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B2B2B2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2" name="Picture 21" descr="nuc4">
            <a:extLst>
              <a:ext uri="{FF2B5EF4-FFF2-40B4-BE49-F238E27FC236}">
                <a16:creationId xmlns:a16="http://schemas.microsoft.com/office/drawing/2014/main" id="{68D2A6E8-645B-4E18-8802-3806299A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19" y="2624787"/>
            <a:ext cx="12652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22" descr="nuc4">
            <a:extLst>
              <a:ext uri="{FF2B5EF4-FFF2-40B4-BE49-F238E27FC236}">
                <a16:creationId xmlns:a16="http://schemas.microsoft.com/office/drawing/2014/main" id="{00243533-386A-4388-800C-11CD8A34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23"/>
          <a:stretch>
            <a:fillRect/>
          </a:stretch>
        </p:blipFill>
        <p:spPr bwMode="auto">
          <a:xfrm>
            <a:off x="2534582" y="2624787"/>
            <a:ext cx="9604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70" descr="nuc4">
            <a:extLst>
              <a:ext uri="{FF2B5EF4-FFF2-40B4-BE49-F238E27FC236}">
                <a16:creationId xmlns:a16="http://schemas.microsoft.com/office/drawing/2014/main" id="{A63B4678-DBE2-4388-8858-44A916E8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02" r="-3451" b="-2663"/>
          <a:stretch>
            <a:fillRect/>
          </a:stretch>
        </p:blipFill>
        <p:spPr bwMode="auto">
          <a:xfrm>
            <a:off x="4434819" y="2475562"/>
            <a:ext cx="333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9" descr="nuc4">
            <a:extLst>
              <a:ext uri="{FF2B5EF4-FFF2-40B4-BE49-F238E27FC236}">
                <a16:creationId xmlns:a16="http://schemas.microsoft.com/office/drawing/2014/main" id="{A18AF938-55B0-4C65-BD25-04FA0919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3"/>
          <a:stretch>
            <a:fillRect/>
          </a:stretch>
        </p:blipFill>
        <p:spPr bwMode="auto">
          <a:xfrm>
            <a:off x="3472178" y="2612645"/>
            <a:ext cx="6556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9" descr="nuc4">
            <a:extLst>
              <a:ext uri="{FF2B5EF4-FFF2-40B4-BE49-F238E27FC236}">
                <a16:creationId xmlns:a16="http://schemas.microsoft.com/office/drawing/2014/main" id="{5582D244-06FB-45DC-B78D-3F2F0347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2" t="-3550" b="-1"/>
          <a:stretch/>
        </p:blipFill>
        <p:spPr bwMode="auto">
          <a:xfrm>
            <a:off x="3648493" y="2604263"/>
            <a:ext cx="309907" cy="43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3BCB1A-61BB-AC65-6BC2-4308490A6A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405" r="27652"/>
          <a:stretch/>
        </p:blipFill>
        <p:spPr>
          <a:xfrm>
            <a:off x="6098172" y="3523471"/>
            <a:ext cx="771524" cy="2935766"/>
          </a:xfrm>
          <a:prstGeom prst="rect">
            <a:avLst/>
          </a:prstGeom>
        </p:spPr>
      </p:pic>
      <p:sp>
        <p:nvSpPr>
          <p:cNvPr id="20" name="Text Box 4">
            <a:extLst>
              <a:ext uri="{FF2B5EF4-FFF2-40B4-BE49-F238E27FC236}">
                <a16:creationId xmlns:a16="http://schemas.microsoft.com/office/drawing/2014/main" id="{7CD96D35-FC77-19A2-08AD-E8E0FD85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67" y="5881118"/>
            <a:ext cx="2637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molecule:</a:t>
            </a:r>
            <a:endParaRPr lang="en-GB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258BF9E4-6ABA-4F0A-E0D7-02FB215B0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333" y="3870488"/>
            <a:ext cx="44432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evidence/data: a peak in a frequency distribution of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MNase-seq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read mid-points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plotted relative to a location in the yeast genome</a:t>
            </a:r>
            <a:endParaRPr lang="en-GB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8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77267" y="2946213"/>
            <a:ext cx="2284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b="1" i="0" u="sng" dirty="0">
                <a:solidFill>
                  <a:srgbClr val="000000"/>
                </a:solidFill>
                <a:latin typeface="Helvetica" charset="0"/>
              </a:rPr>
              <a:t>The process:</a:t>
            </a:r>
          </a:p>
        </p:txBody>
      </p:sp>
      <p:grpSp>
        <p:nvGrpSpPr>
          <p:cNvPr id="51" name="Group 50"/>
          <p:cNvGrpSpPr/>
          <p:nvPr/>
        </p:nvGrpSpPr>
        <p:grpSpPr>
          <a:xfrm rot="17212917">
            <a:off x="-84537" y="4543435"/>
            <a:ext cx="945966" cy="234636"/>
            <a:chOff x="2291508" y="5627074"/>
            <a:chExt cx="1716671" cy="516358"/>
          </a:xfrm>
        </p:grpSpPr>
        <p:sp>
          <p:nvSpPr>
            <p:cNvPr id="64" name="Freeform 63"/>
            <p:cNvSpPr/>
            <p:nvPr/>
          </p:nvSpPr>
          <p:spPr bwMode="auto">
            <a:xfrm>
              <a:off x="2291508" y="5627074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 rot="10800000">
              <a:off x="2653231" y="5845576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979504" y="5729744"/>
              <a:ext cx="351201" cy="30409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17212917">
            <a:off x="90991" y="5002681"/>
            <a:ext cx="945966" cy="234636"/>
            <a:chOff x="2291508" y="5627074"/>
            <a:chExt cx="1716671" cy="516358"/>
          </a:xfrm>
        </p:grpSpPr>
        <p:sp>
          <p:nvSpPr>
            <p:cNvPr id="61" name="Freeform 60"/>
            <p:cNvSpPr/>
            <p:nvPr/>
          </p:nvSpPr>
          <p:spPr bwMode="auto">
            <a:xfrm>
              <a:off x="2291508" y="5627074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 rot="10800000">
              <a:off x="2653231" y="5845576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979504" y="5729744"/>
              <a:ext cx="351201" cy="30409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17212917">
            <a:off x="308894" y="3956851"/>
            <a:ext cx="945966" cy="234636"/>
            <a:chOff x="2291508" y="5627074"/>
            <a:chExt cx="1716671" cy="516358"/>
          </a:xfrm>
        </p:grpSpPr>
        <p:sp>
          <p:nvSpPr>
            <p:cNvPr id="58" name="Freeform 57"/>
            <p:cNvSpPr/>
            <p:nvPr/>
          </p:nvSpPr>
          <p:spPr bwMode="auto">
            <a:xfrm>
              <a:off x="2291508" y="5627074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 rot="10800000">
              <a:off x="2653231" y="5845576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979504" y="5729744"/>
              <a:ext cx="351201" cy="30409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17212917">
            <a:off x="475497" y="4433549"/>
            <a:ext cx="945966" cy="234636"/>
            <a:chOff x="2291508" y="5627074"/>
            <a:chExt cx="1716671" cy="516358"/>
          </a:xfrm>
        </p:grpSpPr>
        <p:sp>
          <p:nvSpPr>
            <p:cNvPr id="55" name="Freeform 54"/>
            <p:cNvSpPr/>
            <p:nvPr/>
          </p:nvSpPr>
          <p:spPr bwMode="auto">
            <a:xfrm>
              <a:off x="2291508" y="5627074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 rot="10800000">
              <a:off x="2653231" y="5845576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979504" y="5729744"/>
              <a:ext cx="351201" cy="30409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" name="Right Arrow 26"/>
          <p:cNvSpPr/>
          <p:nvPr/>
        </p:nvSpPr>
        <p:spPr bwMode="auto">
          <a:xfrm>
            <a:off x="1236342" y="4453753"/>
            <a:ext cx="1131619" cy="31479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4309550" y="5250551"/>
            <a:ext cx="183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 of DNA PROTECTED from digestion</a:t>
            </a:r>
            <a:endParaRPr lang="en-GB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ight Arrow 185"/>
          <p:cNvSpPr/>
          <p:nvPr/>
        </p:nvSpPr>
        <p:spPr bwMode="auto">
          <a:xfrm>
            <a:off x="6005729" y="4223722"/>
            <a:ext cx="1382537" cy="31479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89" name="Text Box 4"/>
          <p:cNvSpPr txBox="1">
            <a:spLocks noChangeArrowheads="1"/>
          </p:cNvSpPr>
          <p:nvPr/>
        </p:nvSpPr>
        <p:spPr bwMode="auto">
          <a:xfrm>
            <a:off x="929351" y="4780103"/>
            <a:ext cx="16078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Detergent+ </a:t>
            </a:r>
            <a:r>
              <a:rPr lang="en-GB" sz="1600" b="1" i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MNase</a:t>
            </a:r>
            <a:endParaRPr lang="en-GB" sz="1600" b="1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 Box 4"/>
          <p:cNvSpPr txBox="1">
            <a:spLocks noChangeArrowheads="1"/>
          </p:cNvSpPr>
          <p:nvPr/>
        </p:nvSpPr>
        <p:spPr bwMode="auto">
          <a:xfrm>
            <a:off x="6105993" y="3645303"/>
            <a:ext cx="10361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Purify DNA</a:t>
            </a:r>
          </a:p>
        </p:txBody>
      </p:sp>
      <p:sp>
        <p:nvSpPr>
          <p:cNvPr id="209" name="Text Box 4"/>
          <p:cNvSpPr txBox="1">
            <a:spLocks noChangeArrowheads="1"/>
          </p:cNvSpPr>
          <p:nvPr/>
        </p:nvSpPr>
        <p:spPr bwMode="auto">
          <a:xfrm>
            <a:off x="70395" y="5518672"/>
            <a:ext cx="915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Livingcells</a:t>
            </a:r>
            <a:endParaRPr lang="en-GB" b="1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 rot="17212917">
            <a:off x="1984244" y="4167414"/>
            <a:ext cx="2389742" cy="970131"/>
            <a:chOff x="2291508" y="5627074"/>
            <a:chExt cx="1716671" cy="516358"/>
          </a:xfrm>
        </p:grpSpPr>
        <p:sp>
          <p:nvSpPr>
            <p:cNvPr id="212" name="Freeform 211"/>
            <p:cNvSpPr/>
            <p:nvPr/>
          </p:nvSpPr>
          <p:spPr bwMode="auto">
            <a:xfrm>
              <a:off x="2291508" y="5627074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3" name="Freeform 212"/>
            <p:cNvSpPr/>
            <p:nvPr/>
          </p:nvSpPr>
          <p:spPr bwMode="auto">
            <a:xfrm rot="10800000">
              <a:off x="2653231" y="5845576"/>
              <a:ext cx="1354948" cy="297856"/>
            </a:xfrm>
            <a:custGeom>
              <a:avLst/>
              <a:gdLst>
                <a:gd name="connsiteX0" fmla="*/ 0 w 1354948"/>
                <a:gd name="connsiteY0" fmla="*/ 266950 h 297856"/>
                <a:gd name="connsiteX1" fmla="*/ 308473 w 1354948"/>
                <a:gd name="connsiteY1" fmla="*/ 266950 h 297856"/>
                <a:gd name="connsiteX2" fmla="*/ 583894 w 1354948"/>
                <a:gd name="connsiteY2" fmla="*/ 24579 h 297856"/>
                <a:gd name="connsiteX3" fmla="*/ 991519 w 1354948"/>
                <a:gd name="connsiteY3" fmla="*/ 35596 h 297856"/>
                <a:gd name="connsiteX4" fmla="*/ 1311008 w 1354948"/>
                <a:gd name="connsiteY4" fmla="*/ 266950 h 297856"/>
                <a:gd name="connsiteX5" fmla="*/ 1344058 w 1354948"/>
                <a:gd name="connsiteY5" fmla="*/ 288984 h 2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948" h="297856">
                  <a:moveTo>
                    <a:pt x="0" y="266950"/>
                  </a:moveTo>
                  <a:cubicBezTo>
                    <a:pt x="105578" y="287147"/>
                    <a:pt x="211157" y="307345"/>
                    <a:pt x="308473" y="266950"/>
                  </a:cubicBezTo>
                  <a:cubicBezTo>
                    <a:pt x="405789" y="226555"/>
                    <a:pt x="470053" y="63138"/>
                    <a:pt x="583894" y="24579"/>
                  </a:cubicBezTo>
                  <a:cubicBezTo>
                    <a:pt x="697735" y="-13980"/>
                    <a:pt x="870333" y="-4799"/>
                    <a:pt x="991519" y="35596"/>
                  </a:cubicBezTo>
                  <a:cubicBezTo>
                    <a:pt x="1112705" y="75991"/>
                    <a:pt x="1252252" y="224719"/>
                    <a:pt x="1311008" y="266950"/>
                  </a:cubicBezTo>
                  <a:cubicBezTo>
                    <a:pt x="1369764" y="309181"/>
                    <a:pt x="1356911" y="299082"/>
                    <a:pt x="1344058" y="28898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2979504" y="5729744"/>
              <a:ext cx="351201" cy="30409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 bwMode="auto">
          <a:xfrm flipH="1">
            <a:off x="3070884" y="4037809"/>
            <a:ext cx="208263" cy="1759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 flipH="1">
            <a:off x="3528092" y="4190209"/>
            <a:ext cx="208263" cy="1759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 flipH="1">
            <a:off x="3311095" y="4648072"/>
            <a:ext cx="208263" cy="1759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 flipH="1">
            <a:off x="3059994" y="4309955"/>
            <a:ext cx="208263" cy="1759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 flipH="1">
            <a:off x="3059994" y="5071975"/>
            <a:ext cx="208263" cy="1759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47" name="Right Arrow 246"/>
          <p:cNvSpPr/>
          <p:nvPr/>
        </p:nvSpPr>
        <p:spPr bwMode="auto">
          <a:xfrm>
            <a:off x="3761890" y="4399165"/>
            <a:ext cx="803790" cy="31479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119478" y="5454875"/>
            <a:ext cx="183680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MNase</a:t>
            </a:r>
            <a:r>
              <a:rPr lang="en-GB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digestion of chromosomes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vivo </a:t>
            </a:r>
          </a:p>
        </p:txBody>
      </p:sp>
      <p:sp>
        <p:nvSpPr>
          <p:cNvPr id="251" name="Text Box 27"/>
          <p:cNvSpPr txBox="1">
            <a:spLocks noChangeArrowheads="1"/>
          </p:cNvSpPr>
          <p:nvPr/>
        </p:nvSpPr>
        <p:spPr bwMode="auto">
          <a:xfrm>
            <a:off x="7428329" y="4186469"/>
            <a:ext cx="1049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altLang="en-US" sz="2000" b="1" i="0" dirty="0">
                <a:solidFill>
                  <a:srgbClr val="FF0000"/>
                </a:solidFill>
                <a:latin typeface="Helvetica" pitchFamily="34" charset="0"/>
              </a:rPr>
              <a:t>NGS</a:t>
            </a:r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82342" y="-19969"/>
            <a:ext cx="89452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altLang="en-US" sz="2400" b="1" i="0" dirty="0" err="1">
                <a:solidFill>
                  <a:srgbClr val="FF0000"/>
                </a:solidFill>
                <a:latin typeface="Helvetica" pitchFamily="34" charset="0"/>
              </a:rPr>
              <a:t>MNase-seq</a:t>
            </a:r>
            <a:r>
              <a:rPr lang="en-GB" altLang="en-US" sz="2400" b="1" i="0" dirty="0">
                <a:solidFill>
                  <a:srgbClr val="FF0000"/>
                </a:solidFill>
                <a:latin typeface="Helvetica" pitchFamily="34" charset="0"/>
              </a:rPr>
              <a:t>:</a:t>
            </a:r>
            <a:r>
              <a:rPr lang="en-GB" altLang="en-US" sz="2400" b="1" i="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GB" altLang="en-US" sz="2400" b="1" i="1" dirty="0">
                <a:solidFill>
                  <a:srgbClr val="000000"/>
                </a:solidFill>
                <a:latin typeface="Helvetica" pitchFamily="34" charset="0"/>
              </a:rPr>
              <a:t>in vivo </a:t>
            </a:r>
            <a:r>
              <a:rPr lang="en-GB" altLang="en-US" sz="2400" b="1" i="0" dirty="0">
                <a:solidFill>
                  <a:srgbClr val="000000"/>
                </a:solidFill>
                <a:latin typeface="Helvetica" pitchFamily="34" charset="0"/>
              </a:rPr>
              <a:t>nuclease </a:t>
            </a:r>
            <a:r>
              <a:rPr lang="en-GB" altLang="en-US" sz="2400" b="1" i="0" dirty="0">
                <a:solidFill>
                  <a:srgbClr val="FF0000"/>
                </a:solidFill>
                <a:latin typeface="Helvetica" pitchFamily="34" charset="0"/>
              </a:rPr>
              <a:t>PROTECTION</a:t>
            </a:r>
            <a:r>
              <a:rPr lang="en-GB" altLang="en-US" sz="2400" b="1" i="0" dirty="0">
                <a:solidFill>
                  <a:srgbClr val="000000"/>
                </a:solidFill>
                <a:latin typeface="Helvetica" pitchFamily="34" charset="0"/>
              </a:rPr>
              <a:t> mapping of chromatin</a:t>
            </a:r>
            <a:endParaRPr lang="en-GB" altLang="en-US" sz="2400" b="1" i="0" dirty="0">
              <a:solidFill>
                <a:srgbClr val="FF0000"/>
              </a:solidFill>
              <a:latin typeface="Helvetica" pitchFamily="34" charset="0"/>
            </a:endParaRPr>
          </a:p>
        </p:txBody>
      </p:sp>
      <p:pic>
        <p:nvPicPr>
          <p:cNvPr id="129" name="Picture 33" descr="nuc4"/>
          <p:cNvPicPr>
            <a:picLocks noChangeAspect="1" noChangeArrowheads="1"/>
          </p:cNvPicPr>
          <p:nvPr/>
        </p:nvPicPr>
        <p:blipFill>
          <a:blip r:embed="rId2" cstate="print"/>
          <a:srcRect l="74907" t="9677"/>
          <a:stretch>
            <a:fillRect/>
          </a:stretch>
        </p:blipFill>
        <p:spPr bwMode="auto">
          <a:xfrm>
            <a:off x="4997920" y="4895845"/>
            <a:ext cx="308799" cy="3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34" descr="nuc4"/>
          <p:cNvPicPr>
            <a:picLocks noChangeAspect="1" noChangeArrowheads="1"/>
          </p:cNvPicPr>
          <p:nvPr/>
        </p:nvPicPr>
        <p:blipFill>
          <a:blip r:embed="rId2" cstate="print"/>
          <a:srcRect l="74907" t="9677"/>
          <a:stretch>
            <a:fillRect/>
          </a:stretch>
        </p:blipFill>
        <p:spPr bwMode="auto">
          <a:xfrm rot="2826099">
            <a:off x="5551670" y="4277624"/>
            <a:ext cx="308799" cy="3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35" descr="nuc4"/>
          <p:cNvPicPr>
            <a:picLocks noChangeAspect="1" noChangeArrowheads="1"/>
          </p:cNvPicPr>
          <p:nvPr/>
        </p:nvPicPr>
        <p:blipFill>
          <a:blip r:embed="rId2" cstate="print"/>
          <a:srcRect l="74907" t="9677"/>
          <a:stretch>
            <a:fillRect/>
          </a:stretch>
        </p:blipFill>
        <p:spPr bwMode="auto">
          <a:xfrm rot="-5667336">
            <a:off x="5441931" y="4857203"/>
            <a:ext cx="308799" cy="3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37" descr="nuc4"/>
          <p:cNvPicPr>
            <a:picLocks noChangeAspect="1" noChangeArrowheads="1"/>
          </p:cNvPicPr>
          <p:nvPr/>
        </p:nvPicPr>
        <p:blipFill>
          <a:blip r:embed="rId2" cstate="print"/>
          <a:srcRect l="74907" t="9677"/>
          <a:stretch>
            <a:fillRect/>
          </a:stretch>
        </p:blipFill>
        <p:spPr bwMode="auto">
          <a:xfrm>
            <a:off x="4865116" y="4173221"/>
            <a:ext cx="308799" cy="3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4" name="Group 74"/>
          <p:cNvGrpSpPr>
            <a:grpSpLocks/>
          </p:cNvGrpSpPr>
          <p:nvPr/>
        </p:nvGrpSpPr>
        <p:grpSpPr bwMode="auto">
          <a:xfrm rot="5952631">
            <a:off x="900899" y="3806928"/>
            <a:ext cx="1036980" cy="420387"/>
            <a:chOff x="3603" y="1502"/>
            <a:chExt cx="777" cy="345"/>
          </a:xfrm>
        </p:grpSpPr>
        <p:sp>
          <p:nvSpPr>
            <p:cNvPr id="165" name="Freeform 75"/>
            <p:cNvSpPr>
              <a:spLocks/>
            </p:cNvSpPr>
            <p:nvPr/>
          </p:nvSpPr>
          <p:spPr bwMode="auto">
            <a:xfrm rot="10558092">
              <a:off x="3860" y="1575"/>
              <a:ext cx="284" cy="272"/>
            </a:xfrm>
            <a:custGeom>
              <a:avLst/>
              <a:gdLst>
                <a:gd name="T0" fmla="*/ 292 w 496"/>
                <a:gd name="T1" fmla="*/ 14 h 456"/>
                <a:gd name="T2" fmla="*/ 131 w 496"/>
                <a:gd name="T3" fmla="*/ 23 h 456"/>
                <a:gd name="T4" fmla="*/ 21 w 496"/>
                <a:gd name="T5" fmla="*/ 150 h 456"/>
                <a:gd name="T6" fmla="*/ 21 w 496"/>
                <a:gd name="T7" fmla="*/ 319 h 456"/>
                <a:gd name="T8" fmla="*/ 148 w 496"/>
                <a:gd name="T9" fmla="*/ 438 h 456"/>
                <a:gd name="T10" fmla="*/ 258 w 496"/>
                <a:gd name="T11" fmla="*/ 251 h 456"/>
                <a:gd name="T12" fmla="*/ 335 w 496"/>
                <a:gd name="T13" fmla="*/ 429 h 456"/>
                <a:gd name="T14" fmla="*/ 419 w 496"/>
                <a:gd name="T15" fmla="*/ 412 h 456"/>
                <a:gd name="T16" fmla="*/ 479 w 496"/>
                <a:gd name="T17" fmla="*/ 302 h 456"/>
                <a:gd name="T18" fmla="*/ 462 w 496"/>
                <a:gd name="T19" fmla="*/ 107 h 456"/>
                <a:gd name="T20" fmla="*/ 292 w 496"/>
                <a:gd name="T21" fmla="*/ 14 h 4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6"/>
                <a:gd name="T34" fmla="*/ 0 h 456"/>
                <a:gd name="T35" fmla="*/ 496 w 496"/>
                <a:gd name="T36" fmla="*/ 456 h 4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6" h="456">
                  <a:moveTo>
                    <a:pt x="292" y="14"/>
                  </a:moveTo>
                  <a:cubicBezTo>
                    <a:pt x="237" y="0"/>
                    <a:pt x="176" y="0"/>
                    <a:pt x="131" y="23"/>
                  </a:cubicBezTo>
                  <a:cubicBezTo>
                    <a:pt x="86" y="46"/>
                    <a:pt x="39" y="101"/>
                    <a:pt x="21" y="150"/>
                  </a:cubicBezTo>
                  <a:cubicBezTo>
                    <a:pt x="3" y="199"/>
                    <a:pt x="0" y="271"/>
                    <a:pt x="21" y="319"/>
                  </a:cubicBezTo>
                  <a:cubicBezTo>
                    <a:pt x="42" y="367"/>
                    <a:pt x="109" y="449"/>
                    <a:pt x="148" y="438"/>
                  </a:cubicBezTo>
                  <a:cubicBezTo>
                    <a:pt x="187" y="427"/>
                    <a:pt x="227" y="252"/>
                    <a:pt x="258" y="251"/>
                  </a:cubicBezTo>
                  <a:cubicBezTo>
                    <a:pt x="289" y="250"/>
                    <a:pt x="308" y="402"/>
                    <a:pt x="335" y="429"/>
                  </a:cubicBezTo>
                  <a:cubicBezTo>
                    <a:pt x="362" y="456"/>
                    <a:pt x="395" y="433"/>
                    <a:pt x="419" y="412"/>
                  </a:cubicBezTo>
                  <a:cubicBezTo>
                    <a:pt x="443" y="391"/>
                    <a:pt x="472" y="353"/>
                    <a:pt x="479" y="302"/>
                  </a:cubicBezTo>
                  <a:cubicBezTo>
                    <a:pt x="486" y="251"/>
                    <a:pt x="496" y="158"/>
                    <a:pt x="462" y="107"/>
                  </a:cubicBezTo>
                  <a:cubicBezTo>
                    <a:pt x="428" y="56"/>
                    <a:pt x="347" y="28"/>
                    <a:pt x="292" y="14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66" name="Text Box 76"/>
            <p:cNvSpPr txBox="1">
              <a:spLocks noChangeArrowheads="1"/>
            </p:cNvSpPr>
            <p:nvPr/>
          </p:nvSpPr>
          <p:spPr bwMode="auto">
            <a:xfrm rot="577243">
              <a:off x="3603" y="1510"/>
              <a:ext cx="36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((</a:t>
              </a:r>
              <a:endParaRPr lang="en-US" altLang="en-US" sz="12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167" name="Text Box 77"/>
            <p:cNvSpPr txBox="1">
              <a:spLocks noChangeArrowheads="1"/>
            </p:cNvSpPr>
            <p:nvPr/>
          </p:nvSpPr>
          <p:spPr bwMode="auto">
            <a:xfrm rot="9274471">
              <a:off x="4011" y="1502"/>
              <a:ext cx="36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((</a:t>
              </a:r>
              <a:endParaRPr lang="en-US" altLang="en-US" sz="12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grpSp>
        <p:nvGrpSpPr>
          <p:cNvPr id="168" name="Group 74"/>
          <p:cNvGrpSpPr>
            <a:grpSpLocks/>
          </p:cNvGrpSpPr>
          <p:nvPr/>
        </p:nvGrpSpPr>
        <p:grpSpPr bwMode="auto">
          <a:xfrm rot="5952631">
            <a:off x="1161091" y="4048885"/>
            <a:ext cx="1036980" cy="420387"/>
            <a:chOff x="3603" y="1502"/>
            <a:chExt cx="777" cy="345"/>
          </a:xfrm>
        </p:grpSpPr>
        <p:sp>
          <p:nvSpPr>
            <p:cNvPr id="169" name="Freeform 75"/>
            <p:cNvSpPr>
              <a:spLocks/>
            </p:cNvSpPr>
            <p:nvPr/>
          </p:nvSpPr>
          <p:spPr bwMode="auto">
            <a:xfrm rot="10558092">
              <a:off x="3860" y="1575"/>
              <a:ext cx="284" cy="272"/>
            </a:xfrm>
            <a:custGeom>
              <a:avLst/>
              <a:gdLst>
                <a:gd name="T0" fmla="*/ 292 w 496"/>
                <a:gd name="T1" fmla="*/ 14 h 456"/>
                <a:gd name="T2" fmla="*/ 131 w 496"/>
                <a:gd name="T3" fmla="*/ 23 h 456"/>
                <a:gd name="T4" fmla="*/ 21 w 496"/>
                <a:gd name="T5" fmla="*/ 150 h 456"/>
                <a:gd name="T6" fmla="*/ 21 w 496"/>
                <a:gd name="T7" fmla="*/ 319 h 456"/>
                <a:gd name="T8" fmla="*/ 148 w 496"/>
                <a:gd name="T9" fmla="*/ 438 h 456"/>
                <a:gd name="T10" fmla="*/ 258 w 496"/>
                <a:gd name="T11" fmla="*/ 251 h 456"/>
                <a:gd name="T12" fmla="*/ 335 w 496"/>
                <a:gd name="T13" fmla="*/ 429 h 456"/>
                <a:gd name="T14" fmla="*/ 419 w 496"/>
                <a:gd name="T15" fmla="*/ 412 h 456"/>
                <a:gd name="T16" fmla="*/ 479 w 496"/>
                <a:gd name="T17" fmla="*/ 302 h 456"/>
                <a:gd name="T18" fmla="*/ 462 w 496"/>
                <a:gd name="T19" fmla="*/ 107 h 456"/>
                <a:gd name="T20" fmla="*/ 292 w 496"/>
                <a:gd name="T21" fmla="*/ 14 h 4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6"/>
                <a:gd name="T34" fmla="*/ 0 h 456"/>
                <a:gd name="T35" fmla="*/ 496 w 496"/>
                <a:gd name="T36" fmla="*/ 456 h 4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6" h="456">
                  <a:moveTo>
                    <a:pt x="292" y="14"/>
                  </a:moveTo>
                  <a:cubicBezTo>
                    <a:pt x="237" y="0"/>
                    <a:pt x="176" y="0"/>
                    <a:pt x="131" y="23"/>
                  </a:cubicBezTo>
                  <a:cubicBezTo>
                    <a:pt x="86" y="46"/>
                    <a:pt x="39" y="101"/>
                    <a:pt x="21" y="150"/>
                  </a:cubicBezTo>
                  <a:cubicBezTo>
                    <a:pt x="3" y="199"/>
                    <a:pt x="0" y="271"/>
                    <a:pt x="21" y="319"/>
                  </a:cubicBezTo>
                  <a:cubicBezTo>
                    <a:pt x="42" y="367"/>
                    <a:pt x="109" y="449"/>
                    <a:pt x="148" y="438"/>
                  </a:cubicBezTo>
                  <a:cubicBezTo>
                    <a:pt x="187" y="427"/>
                    <a:pt x="227" y="252"/>
                    <a:pt x="258" y="251"/>
                  </a:cubicBezTo>
                  <a:cubicBezTo>
                    <a:pt x="289" y="250"/>
                    <a:pt x="308" y="402"/>
                    <a:pt x="335" y="429"/>
                  </a:cubicBezTo>
                  <a:cubicBezTo>
                    <a:pt x="362" y="456"/>
                    <a:pt x="395" y="433"/>
                    <a:pt x="419" y="412"/>
                  </a:cubicBezTo>
                  <a:cubicBezTo>
                    <a:pt x="443" y="391"/>
                    <a:pt x="472" y="353"/>
                    <a:pt x="479" y="302"/>
                  </a:cubicBezTo>
                  <a:cubicBezTo>
                    <a:pt x="486" y="251"/>
                    <a:pt x="496" y="158"/>
                    <a:pt x="462" y="107"/>
                  </a:cubicBezTo>
                  <a:cubicBezTo>
                    <a:pt x="428" y="56"/>
                    <a:pt x="347" y="28"/>
                    <a:pt x="292" y="14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70" name="Text Box 76"/>
            <p:cNvSpPr txBox="1">
              <a:spLocks noChangeArrowheads="1"/>
            </p:cNvSpPr>
            <p:nvPr/>
          </p:nvSpPr>
          <p:spPr bwMode="auto">
            <a:xfrm rot="577243">
              <a:off x="3603" y="1510"/>
              <a:ext cx="36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((</a:t>
              </a:r>
              <a:endParaRPr lang="en-US" altLang="en-US" sz="12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171" name="Text Box 77"/>
            <p:cNvSpPr txBox="1">
              <a:spLocks noChangeArrowheads="1"/>
            </p:cNvSpPr>
            <p:nvPr/>
          </p:nvSpPr>
          <p:spPr bwMode="auto">
            <a:xfrm rot="9274471">
              <a:off x="4011" y="1502"/>
              <a:ext cx="36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((</a:t>
              </a:r>
              <a:endParaRPr lang="en-US" altLang="en-US" sz="12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grpSp>
        <p:nvGrpSpPr>
          <p:cNvPr id="172" name="Group 74"/>
          <p:cNvGrpSpPr>
            <a:grpSpLocks/>
          </p:cNvGrpSpPr>
          <p:nvPr/>
        </p:nvGrpSpPr>
        <p:grpSpPr bwMode="auto">
          <a:xfrm rot="5952631">
            <a:off x="1505290" y="3955507"/>
            <a:ext cx="1036980" cy="420387"/>
            <a:chOff x="3603" y="1502"/>
            <a:chExt cx="777" cy="345"/>
          </a:xfrm>
        </p:grpSpPr>
        <p:sp>
          <p:nvSpPr>
            <p:cNvPr id="173" name="Freeform 75"/>
            <p:cNvSpPr>
              <a:spLocks/>
            </p:cNvSpPr>
            <p:nvPr/>
          </p:nvSpPr>
          <p:spPr bwMode="auto">
            <a:xfrm rot="10558092">
              <a:off x="3860" y="1575"/>
              <a:ext cx="284" cy="272"/>
            </a:xfrm>
            <a:custGeom>
              <a:avLst/>
              <a:gdLst>
                <a:gd name="T0" fmla="*/ 292 w 496"/>
                <a:gd name="T1" fmla="*/ 14 h 456"/>
                <a:gd name="T2" fmla="*/ 131 w 496"/>
                <a:gd name="T3" fmla="*/ 23 h 456"/>
                <a:gd name="T4" fmla="*/ 21 w 496"/>
                <a:gd name="T5" fmla="*/ 150 h 456"/>
                <a:gd name="T6" fmla="*/ 21 w 496"/>
                <a:gd name="T7" fmla="*/ 319 h 456"/>
                <a:gd name="T8" fmla="*/ 148 w 496"/>
                <a:gd name="T9" fmla="*/ 438 h 456"/>
                <a:gd name="T10" fmla="*/ 258 w 496"/>
                <a:gd name="T11" fmla="*/ 251 h 456"/>
                <a:gd name="T12" fmla="*/ 335 w 496"/>
                <a:gd name="T13" fmla="*/ 429 h 456"/>
                <a:gd name="T14" fmla="*/ 419 w 496"/>
                <a:gd name="T15" fmla="*/ 412 h 456"/>
                <a:gd name="T16" fmla="*/ 479 w 496"/>
                <a:gd name="T17" fmla="*/ 302 h 456"/>
                <a:gd name="T18" fmla="*/ 462 w 496"/>
                <a:gd name="T19" fmla="*/ 107 h 456"/>
                <a:gd name="T20" fmla="*/ 292 w 496"/>
                <a:gd name="T21" fmla="*/ 14 h 4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6"/>
                <a:gd name="T34" fmla="*/ 0 h 456"/>
                <a:gd name="T35" fmla="*/ 496 w 496"/>
                <a:gd name="T36" fmla="*/ 456 h 4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6" h="456">
                  <a:moveTo>
                    <a:pt x="292" y="14"/>
                  </a:moveTo>
                  <a:cubicBezTo>
                    <a:pt x="237" y="0"/>
                    <a:pt x="176" y="0"/>
                    <a:pt x="131" y="23"/>
                  </a:cubicBezTo>
                  <a:cubicBezTo>
                    <a:pt x="86" y="46"/>
                    <a:pt x="39" y="101"/>
                    <a:pt x="21" y="150"/>
                  </a:cubicBezTo>
                  <a:cubicBezTo>
                    <a:pt x="3" y="199"/>
                    <a:pt x="0" y="271"/>
                    <a:pt x="21" y="319"/>
                  </a:cubicBezTo>
                  <a:cubicBezTo>
                    <a:pt x="42" y="367"/>
                    <a:pt x="109" y="449"/>
                    <a:pt x="148" y="438"/>
                  </a:cubicBezTo>
                  <a:cubicBezTo>
                    <a:pt x="187" y="427"/>
                    <a:pt x="227" y="252"/>
                    <a:pt x="258" y="251"/>
                  </a:cubicBezTo>
                  <a:cubicBezTo>
                    <a:pt x="289" y="250"/>
                    <a:pt x="308" y="402"/>
                    <a:pt x="335" y="429"/>
                  </a:cubicBezTo>
                  <a:cubicBezTo>
                    <a:pt x="362" y="456"/>
                    <a:pt x="395" y="433"/>
                    <a:pt x="419" y="412"/>
                  </a:cubicBezTo>
                  <a:cubicBezTo>
                    <a:pt x="443" y="391"/>
                    <a:pt x="472" y="353"/>
                    <a:pt x="479" y="302"/>
                  </a:cubicBezTo>
                  <a:cubicBezTo>
                    <a:pt x="486" y="251"/>
                    <a:pt x="496" y="158"/>
                    <a:pt x="462" y="107"/>
                  </a:cubicBezTo>
                  <a:cubicBezTo>
                    <a:pt x="428" y="56"/>
                    <a:pt x="347" y="28"/>
                    <a:pt x="292" y="14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74" name="Text Box 76"/>
            <p:cNvSpPr txBox="1">
              <a:spLocks noChangeArrowheads="1"/>
            </p:cNvSpPr>
            <p:nvPr/>
          </p:nvSpPr>
          <p:spPr bwMode="auto">
            <a:xfrm rot="577243">
              <a:off x="3603" y="1510"/>
              <a:ext cx="36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((</a:t>
              </a:r>
              <a:endParaRPr lang="en-US" altLang="en-US" sz="12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175" name="Text Box 77"/>
            <p:cNvSpPr txBox="1">
              <a:spLocks noChangeArrowheads="1"/>
            </p:cNvSpPr>
            <p:nvPr/>
          </p:nvSpPr>
          <p:spPr bwMode="auto">
            <a:xfrm rot="9274471">
              <a:off x="4011" y="1502"/>
              <a:ext cx="36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((</a:t>
              </a:r>
              <a:endParaRPr lang="en-US" altLang="en-US" sz="12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pic>
        <p:nvPicPr>
          <p:cNvPr id="202" name="Picture 33" descr="nuc4"/>
          <p:cNvPicPr>
            <a:picLocks noChangeAspect="1" noChangeArrowheads="1"/>
          </p:cNvPicPr>
          <p:nvPr/>
        </p:nvPicPr>
        <p:blipFill>
          <a:blip r:embed="rId2" cstate="print"/>
          <a:srcRect l="74907" t="9677"/>
          <a:stretch>
            <a:fillRect/>
          </a:stretch>
        </p:blipFill>
        <p:spPr bwMode="auto">
          <a:xfrm rot="20237148">
            <a:off x="4710716" y="4579801"/>
            <a:ext cx="308799" cy="3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3" name="Picture 33" descr="nuc4"/>
          <p:cNvPicPr>
            <a:picLocks noChangeAspect="1" noChangeArrowheads="1"/>
          </p:cNvPicPr>
          <p:nvPr/>
        </p:nvPicPr>
        <p:blipFill>
          <a:blip r:embed="rId2" cstate="print"/>
          <a:srcRect l="74907" t="9677"/>
          <a:stretch>
            <a:fillRect/>
          </a:stretch>
        </p:blipFill>
        <p:spPr bwMode="auto">
          <a:xfrm rot="20237148">
            <a:off x="4925930" y="3741558"/>
            <a:ext cx="308799" cy="3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" name="Picture 33" descr="nuc4"/>
          <p:cNvPicPr>
            <a:picLocks noChangeAspect="1" noChangeArrowheads="1"/>
          </p:cNvPicPr>
          <p:nvPr/>
        </p:nvPicPr>
        <p:blipFill>
          <a:blip r:embed="rId2" cstate="print"/>
          <a:srcRect l="74907" t="9677"/>
          <a:stretch>
            <a:fillRect/>
          </a:stretch>
        </p:blipFill>
        <p:spPr bwMode="auto">
          <a:xfrm rot="20237148">
            <a:off x="5283986" y="3986203"/>
            <a:ext cx="308799" cy="3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21" y="4313557"/>
            <a:ext cx="500988" cy="59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861A3A-192A-7DFD-DAFE-5A0AA682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827" y="4429301"/>
            <a:ext cx="184109" cy="433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563E0-459D-88D8-5852-03D90C693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93" y="3465006"/>
            <a:ext cx="797589" cy="444178"/>
          </a:xfrm>
          <a:prstGeom prst="rect">
            <a:avLst/>
          </a:prstGeom>
        </p:spPr>
      </p:pic>
      <p:sp>
        <p:nvSpPr>
          <p:cNvPr id="6" name="Text Box 20">
            <a:extLst>
              <a:ext uri="{FF2B5EF4-FFF2-40B4-BE49-F238E27FC236}">
                <a16:creationId xmlns:a16="http://schemas.microsoft.com/office/drawing/2014/main" id="{9B556987-542B-4112-3227-55F271F53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648" y="837782"/>
            <a:ext cx="27333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altLang="en-US" b="1" i="0" dirty="0">
                <a:solidFill>
                  <a:srgbClr val="FF0000"/>
                </a:solidFill>
                <a:latin typeface="Helvetica" pitchFamily="34" charset="0"/>
              </a:rPr>
              <a:t>Experimental procedure</a:t>
            </a:r>
            <a:endParaRPr lang="en-US" altLang="en-US" b="1" i="0" dirty="0">
              <a:solidFill>
                <a:srgbClr val="FF0000"/>
              </a:solidFill>
              <a:latin typeface="Helvetic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A3A8A-E10F-791B-D042-260AA1177B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8"/>
          <a:stretch/>
        </p:blipFill>
        <p:spPr>
          <a:xfrm flipH="1">
            <a:off x="3257399" y="1554551"/>
            <a:ext cx="1057690" cy="15164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2901E4-B56B-C48E-7E9C-4458BAD785EA}"/>
              </a:ext>
            </a:extLst>
          </p:cNvPr>
          <p:cNvSpPr/>
          <p:nvPr/>
        </p:nvSpPr>
        <p:spPr bwMode="auto">
          <a:xfrm>
            <a:off x="2897604" y="869277"/>
            <a:ext cx="2071904" cy="223978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3D61D-AA9A-DB2C-DD36-2543A38FAA80}"/>
              </a:ext>
            </a:extLst>
          </p:cNvPr>
          <p:cNvCxnSpPr/>
          <p:nvPr/>
        </p:nvCxnSpPr>
        <p:spPr bwMode="auto">
          <a:xfrm flipH="1">
            <a:off x="563310" y="1989171"/>
            <a:ext cx="2739897" cy="1617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E6A8-C1E1-DEB6-105E-E1C113142164}"/>
              </a:ext>
            </a:extLst>
          </p:cNvPr>
          <p:cNvCxnSpPr>
            <a:cxnSpLocks/>
          </p:cNvCxnSpPr>
          <p:nvPr/>
        </p:nvCxnSpPr>
        <p:spPr bwMode="auto">
          <a:xfrm flipH="1">
            <a:off x="1933258" y="1989171"/>
            <a:ext cx="1534707" cy="1958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33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A57C0FF-6DB2-A41A-88D0-29F39C37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1" y="153414"/>
            <a:ext cx="89392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Purified DNA for your FYP has been sequenced using Illumina NGS in 2x36bp (paired-end mode)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232E8-178D-459E-1A56-31D6D6B8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2" y="2658321"/>
            <a:ext cx="4235189" cy="2253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E757F-34A7-3D0C-5C74-1730A16C3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5" t="31028" r="29876" b="50947"/>
          <a:stretch/>
        </p:blipFill>
        <p:spPr bwMode="auto">
          <a:xfrm>
            <a:off x="5760723" y="2136802"/>
            <a:ext cx="3015631" cy="350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1EE8FA0-91DD-9D83-62EA-B2D8984A5417}"/>
              </a:ext>
            </a:extLst>
          </p:cNvPr>
          <p:cNvSpPr/>
          <p:nvPr/>
        </p:nvSpPr>
        <p:spPr bwMode="auto">
          <a:xfrm>
            <a:off x="4782315" y="3589294"/>
            <a:ext cx="978408" cy="683178"/>
          </a:xfrm>
          <a:prstGeom prst="rightArrow">
            <a:avLst/>
          </a:prstGeom>
          <a:solidFill>
            <a:srgbClr val="FE6C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-60000">
            <a:off x="1667454" y="1921293"/>
            <a:ext cx="5978743" cy="293409"/>
            <a:chOff x="606758" y="2420888"/>
            <a:chExt cx="8873980" cy="440310"/>
          </a:xfrm>
        </p:grpSpPr>
        <p:grpSp>
          <p:nvGrpSpPr>
            <p:cNvPr id="5" name="Group 4"/>
            <p:cNvGrpSpPr/>
            <p:nvPr/>
          </p:nvGrpSpPr>
          <p:grpSpPr>
            <a:xfrm>
              <a:off x="606758" y="2420888"/>
              <a:ext cx="4476690" cy="381311"/>
              <a:chOff x="-912802" y="1041377"/>
              <a:chExt cx="11470195" cy="77379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-912802" y="1041377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2866346" y="1078104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6663971" y="1126000"/>
                <a:ext cx="3893422" cy="689169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5004048" y="2479887"/>
              <a:ext cx="4476690" cy="381311"/>
              <a:chOff x="-912802" y="1041377"/>
              <a:chExt cx="11470195" cy="7737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-912802" y="1041377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2866346" y="1078104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6663971" y="1126000"/>
                <a:ext cx="3893422" cy="689169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7596336" y="1941880"/>
            <a:ext cx="986062" cy="252964"/>
            <a:chOff x="7046349" y="2650996"/>
            <a:chExt cx="986062" cy="252964"/>
          </a:xfrm>
        </p:grpSpPr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7046349" y="2652872"/>
              <a:ext cx="494321" cy="2510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20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7538090" y="2650996"/>
              <a:ext cx="494321" cy="25296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20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8197" y="1943756"/>
            <a:ext cx="983483" cy="251088"/>
            <a:chOff x="1273306" y="3620903"/>
            <a:chExt cx="983483" cy="251088"/>
          </a:xfrm>
        </p:grpSpPr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 rot="10800000">
              <a:off x="1273306" y="3625042"/>
              <a:ext cx="494321" cy="246949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20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 rot="10800000">
              <a:off x="1762468" y="3620903"/>
              <a:ext cx="494321" cy="2510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20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-97414" y="932594"/>
            <a:ext cx="178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000000"/>
                </a:solidFill>
                <a:latin typeface="Helvetica" charset="0"/>
              </a:rPr>
              <a:t>Sequencing Primer 1</a:t>
            </a:r>
            <a:endParaRPr lang="en-US" altLang="en-US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323805" y="1377604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2400" dirty="0">
                <a:solidFill>
                  <a:srgbClr val="333399"/>
                </a:solidFill>
              </a:rPr>
              <a:t>3</a:t>
            </a:r>
            <a:r>
              <a:rPr lang="he-IL" altLang="en-US" sz="3200" baseline="30000" dirty="0">
                <a:solidFill>
                  <a:srgbClr val="333399"/>
                </a:solidFill>
                <a:latin typeface="Helvetica" charset="0"/>
              </a:rPr>
              <a:t>׳</a:t>
            </a:r>
            <a:endParaRPr lang="en-US" altLang="en-US" sz="3200" baseline="30000" dirty="0">
              <a:solidFill>
                <a:srgbClr val="333399"/>
              </a:solidFill>
              <a:latin typeface="Helvetica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7493" y="1377604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FF0000"/>
                </a:solidFill>
              </a:rPr>
              <a:t>5</a:t>
            </a:r>
            <a:r>
              <a:rPr lang="he-IL" altLang="en-US" sz="3200" baseline="30000">
                <a:solidFill>
                  <a:srgbClr val="FF0000"/>
                </a:solidFill>
                <a:latin typeface="Helvetica" charset="0"/>
              </a:rPr>
              <a:t>׳</a:t>
            </a:r>
            <a:endParaRPr lang="en-US" altLang="en-US" sz="3200" baseline="3000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30080" y="1593504"/>
            <a:ext cx="590550" cy="0"/>
          </a:xfrm>
          <a:prstGeom prst="line">
            <a:avLst/>
          </a:prstGeom>
          <a:noFill/>
          <a:ln w="1270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2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890418" y="1617316"/>
            <a:ext cx="0" cy="13970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2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769768" y="1617316"/>
            <a:ext cx="0" cy="13970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2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1012655" y="1617316"/>
            <a:ext cx="0" cy="13970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2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1134893" y="1617316"/>
            <a:ext cx="0" cy="13970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2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Line 96"/>
          <p:cNvSpPr>
            <a:spLocks noChangeShapeType="1"/>
          </p:cNvSpPr>
          <p:nvPr/>
        </p:nvSpPr>
        <p:spPr bwMode="auto">
          <a:xfrm flipV="1">
            <a:off x="1691680" y="1634534"/>
            <a:ext cx="2173981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2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699524" y="2229835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2400" dirty="0">
                <a:solidFill>
                  <a:srgbClr val="333399"/>
                </a:solidFill>
              </a:rPr>
              <a:t>3</a:t>
            </a:r>
            <a:r>
              <a:rPr lang="he-IL" altLang="en-US" sz="3200" baseline="30000" dirty="0">
                <a:solidFill>
                  <a:srgbClr val="333399"/>
                </a:solidFill>
                <a:latin typeface="Helvetica" charset="0"/>
              </a:rPr>
              <a:t>׳</a:t>
            </a:r>
            <a:endParaRPr lang="en-US" altLang="en-US" sz="3200" baseline="30000" dirty="0">
              <a:solidFill>
                <a:srgbClr val="333399"/>
              </a:solidFill>
              <a:latin typeface="Helvetica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8545526" y="2198227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2400" dirty="0">
                <a:solidFill>
                  <a:srgbClr val="FF0000"/>
                </a:solidFill>
              </a:rPr>
              <a:t>5</a:t>
            </a:r>
            <a:r>
              <a:rPr lang="he-IL" altLang="en-US" sz="3200" baseline="30000" dirty="0">
                <a:solidFill>
                  <a:srgbClr val="FF0000"/>
                </a:solidFill>
                <a:latin typeface="Helvetica" charset="0"/>
              </a:rPr>
              <a:t>׳</a:t>
            </a:r>
            <a:endParaRPr lang="en-US" altLang="en-US" sz="3200" baseline="30000" dirty="0">
              <a:solidFill>
                <a:srgbClr val="FF0000"/>
              </a:solidFill>
              <a:latin typeface="Helvetica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 rot="10800000">
            <a:off x="7980809" y="2332590"/>
            <a:ext cx="590550" cy="163512"/>
            <a:chOff x="5213815" y="3967330"/>
            <a:chExt cx="590550" cy="163512"/>
          </a:xfrm>
        </p:grpSpPr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5213815" y="3967330"/>
              <a:ext cx="590550" cy="0"/>
            </a:xfrm>
            <a:prstGeom prst="line">
              <a:avLst/>
            </a:prstGeom>
            <a:noFill/>
            <a:ln w="1270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2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5374153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2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253503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2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5496390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2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5618628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2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7452320" y="2511187"/>
            <a:ext cx="178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000000"/>
                </a:solidFill>
                <a:latin typeface="Helvetica" charset="0"/>
              </a:rPr>
              <a:t>Sequencing Primer 2</a:t>
            </a:r>
            <a:endParaRPr lang="en-US" altLang="en-US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0" name="Line 96"/>
          <p:cNvSpPr>
            <a:spLocks noChangeShapeType="1"/>
          </p:cNvSpPr>
          <p:nvPr/>
        </p:nvSpPr>
        <p:spPr bwMode="auto">
          <a:xfrm flipV="1">
            <a:off x="5292080" y="2486144"/>
            <a:ext cx="2376264" cy="9958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2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691680" y="3514198"/>
            <a:ext cx="2087576" cy="251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5508104" y="3514198"/>
            <a:ext cx="2124500" cy="247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>
              <a:solidFill>
                <a:srgbClr val="000000"/>
              </a:solidFill>
              <a:latin typeface="Helvetica" pitchFamily="34" charset="0"/>
            </a:endParaRPr>
          </a:p>
        </p:txBody>
      </p:sp>
      <p:cxnSp>
        <p:nvCxnSpPr>
          <p:cNvPr id="44" name="Straight Connector 43"/>
          <p:cNvCxnSpPr>
            <a:stCxn id="42" idx="3"/>
            <a:endCxn id="43" idx="1"/>
          </p:cNvCxnSpPr>
          <p:nvPr/>
        </p:nvCxnSpPr>
        <p:spPr bwMode="auto">
          <a:xfrm flipV="1">
            <a:off x="3779256" y="3637913"/>
            <a:ext cx="1728848" cy="182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1718295" y="2262765"/>
            <a:ext cx="15085" cy="150252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 flipV="1">
            <a:off x="7624717" y="2529777"/>
            <a:ext cx="7887" cy="10092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1753019" y="2773682"/>
            <a:ext cx="20268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FF0000"/>
                </a:solidFill>
                <a:latin typeface="Helvetica" charset="0"/>
              </a:rPr>
              <a:t>Sequence</a:t>
            </a:r>
            <a:r>
              <a:rPr lang="en-GB" altLang="en-US" sz="1800" dirty="0">
                <a:solidFill>
                  <a:srgbClr val="000000"/>
                </a:solidFill>
                <a:latin typeface="Helvetica" charset="0"/>
              </a:rPr>
              <a:t> “read” no.1</a:t>
            </a:r>
            <a:endParaRPr lang="en-US" altLang="en-US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536040" y="2757027"/>
            <a:ext cx="20268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FF0000"/>
                </a:solidFill>
                <a:latin typeface="Helvetica" charset="0"/>
              </a:rPr>
              <a:t>Sequence</a:t>
            </a:r>
            <a:r>
              <a:rPr lang="en-GB" altLang="en-US" sz="1800" dirty="0">
                <a:solidFill>
                  <a:srgbClr val="000000"/>
                </a:solidFill>
                <a:latin typeface="Helvetica" charset="0"/>
              </a:rPr>
              <a:t> “read” no.2</a:t>
            </a:r>
            <a:endParaRPr lang="en-US" altLang="en-US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5241925" y="4855526"/>
            <a:ext cx="2476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Line 3"/>
          <p:cNvSpPr>
            <a:spLocks noChangeShapeType="1"/>
          </p:cNvSpPr>
          <p:nvPr/>
        </p:nvSpPr>
        <p:spPr bwMode="auto">
          <a:xfrm flipH="1">
            <a:off x="2316163" y="4834888"/>
            <a:ext cx="2476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55" name="Picture 4" descr="nuc4"/>
          <p:cNvPicPr>
            <a:picLocks noChangeAspect="1" noChangeArrowheads="1"/>
          </p:cNvPicPr>
          <p:nvPr/>
        </p:nvPicPr>
        <p:blipFill>
          <a:blip r:embed="rId3" cstate="print"/>
          <a:srcRect l="23029" t="-1837" r="47240"/>
          <a:stretch>
            <a:fillRect/>
          </a:stretch>
        </p:blipFill>
        <p:spPr bwMode="auto">
          <a:xfrm>
            <a:off x="3806917" y="4053344"/>
            <a:ext cx="15255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"/>
          <p:cNvSpPr>
            <a:spLocks noChangeArrowheads="1"/>
          </p:cNvSpPr>
          <p:nvPr/>
        </p:nvSpPr>
        <p:spPr bwMode="auto">
          <a:xfrm rot="-2175962">
            <a:off x="3717925" y="4961888"/>
            <a:ext cx="295275" cy="2079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 rot="-2175962">
            <a:off x="5113338" y="4872988"/>
            <a:ext cx="295275" cy="2079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3917264" y="5523903"/>
            <a:ext cx="130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2187783" y="5562616"/>
            <a:ext cx="49117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Helvetica" pitchFamily="34" charset="0"/>
              </a:rPr>
              <a:t>End-to-end 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Helvetica" pitchFamily="34" charset="0"/>
              </a:rPr>
              <a:t>Distance (or ISIZE in .</a:t>
            </a:r>
            <a:r>
              <a:rPr lang="en-US" sz="2000" dirty="0" err="1">
                <a:solidFill>
                  <a:srgbClr val="00B0F0"/>
                </a:solidFill>
                <a:latin typeface="Helvetica" pitchFamily="34" charset="0"/>
              </a:rPr>
              <a:t>sam</a:t>
            </a:r>
            <a:r>
              <a:rPr lang="en-GB" sz="2000" dirty="0">
                <a:solidFill>
                  <a:srgbClr val="00B0F0"/>
                </a:solidFill>
                <a:latin typeface="Helvetica" pitchFamily="34" charset="0"/>
              </a:rPr>
              <a:t>) </a:t>
            </a:r>
            <a:r>
              <a:rPr lang="en-US" sz="2000" dirty="0">
                <a:solidFill>
                  <a:srgbClr val="00B0F0"/>
                </a:solidFill>
                <a:latin typeface="Helvetica" pitchFamily="34" charset="0"/>
              </a:rPr>
              <a:t>when aligned back to the source genome </a:t>
            </a:r>
            <a:r>
              <a:rPr lang="en-GB" sz="2000" dirty="0">
                <a:solidFill>
                  <a:srgbClr val="00B0F0"/>
                </a:solidFill>
                <a:latin typeface="Helvetica" pitchFamily="34" charset="0"/>
              </a:rPr>
              <a:t>=</a:t>
            </a:r>
            <a:endParaRPr lang="en-US" sz="2000" dirty="0">
              <a:solidFill>
                <a:srgbClr val="00B0F0"/>
              </a:solidFill>
              <a:latin typeface="Helvetica" pitchFamily="34" charset="0"/>
            </a:endParaRPr>
          </a:p>
          <a:p>
            <a:pPr algn="ctr"/>
            <a:r>
              <a:rPr lang="en-GB" sz="2000" dirty="0">
                <a:latin typeface="Helvetica" pitchFamily="34" charset="0"/>
              </a:rPr>
              <a:t>~150bp for a nucleosome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 flipH="1" flipV="1">
            <a:off x="3786030" y="2192739"/>
            <a:ext cx="15085" cy="15025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 flipH="1" flipV="1">
            <a:off x="1753019" y="3864490"/>
            <a:ext cx="1912170" cy="11406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H="1" flipV="1">
            <a:off x="5528143" y="2645106"/>
            <a:ext cx="7887" cy="1009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 flipV="1">
            <a:off x="3779257" y="3864491"/>
            <a:ext cx="138007" cy="991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5080429" y="3805300"/>
            <a:ext cx="443698" cy="11716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5365750" y="3791430"/>
            <a:ext cx="2144547" cy="127443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112713" y="38228"/>
            <a:ext cx="88280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Illumina PAIRED-END MODE sequencing recovers both DNA </a:t>
            </a:r>
            <a:r>
              <a:rPr lang="en-GB" sz="2400" dirty="0">
                <a:solidFill>
                  <a:srgbClr val="FF0000"/>
                </a:solidFill>
                <a:latin typeface="Helvetica" pitchFamily="34" charset="0"/>
              </a:rPr>
              <a:t>SEQUENCE</a:t>
            </a:r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Helvetica" pitchFamily="34" charset="0"/>
              </a:rPr>
              <a:t>SIZE </a:t>
            </a:r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information from nuclease protected fragments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47719BFD-332B-5C70-A5F5-BFA670B0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350" y="1215733"/>
            <a:ext cx="178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000000"/>
                </a:solidFill>
                <a:latin typeface="Helvetica" charset="0"/>
              </a:rPr>
              <a:t>Illumina adaptor</a:t>
            </a:r>
            <a:endParaRPr lang="en-US" altLang="en-US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6" name="Text Box 38">
            <a:extLst>
              <a:ext uri="{FF2B5EF4-FFF2-40B4-BE49-F238E27FC236}">
                <a16:creationId xmlns:a16="http://schemas.microsoft.com/office/drawing/2014/main" id="{3FD2F3DA-EE58-F192-1B6E-F52F66612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45" y="2213598"/>
            <a:ext cx="178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000000"/>
                </a:solidFill>
                <a:latin typeface="Helvetica" charset="0"/>
              </a:rPr>
              <a:t>Illumina adaptor</a:t>
            </a:r>
            <a:endParaRPr lang="en-US" altLang="en-US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B66DAF6A-E422-C446-1F54-A0C0F1B2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807" y="1620534"/>
            <a:ext cx="1789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000000"/>
                </a:solidFill>
                <a:latin typeface="Helvetica" charset="0"/>
              </a:rPr>
              <a:t>Particle DNA</a:t>
            </a:r>
            <a:endParaRPr lang="en-US" altLang="en-US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91B3B-41B9-3A36-574A-0EBBBECDFBFB}"/>
              </a:ext>
            </a:extLst>
          </p:cNvPr>
          <p:cNvSpPr/>
          <p:nvPr/>
        </p:nvSpPr>
        <p:spPr bwMode="auto">
          <a:xfrm rot="18805010">
            <a:off x="4479086" y="3994831"/>
            <a:ext cx="117699" cy="1371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65DEC0-BC3F-1E67-5C9D-95C360040CEE}"/>
              </a:ext>
            </a:extLst>
          </p:cNvPr>
          <p:cNvSpPr/>
          <p:nvPr/>
        </p:nvSpPr>
        <p:spPr bwMode="auto">
          <a:xfrm rot="18805010">
            <a:off x="4505485" y="2261860"/>
            <a:ext cx="117699" cy="1371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24D594-B57A-AEA7-2069-B0CE7CC7AD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7935" y="2072404"/>
            <a:ext cx="26399" cy="2287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38">
            <a:extLst>
              <a:ext uri="{FF2B5EF4-FFF2-40B4-BE49-F238E27FC236}">
                <a16:creationId xmlns:a16="http://schemas.microsoft.com/office/drawing/2014/main" id="{3220547B-94D6-F187-DFBA-4ADAFEC3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483" y="2424085"/>
            <a:ext cx="8843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Helvetica" charset="0"/>
              </a:rPr>
              <a:t>Mid-point</a:t>
            </a:r>
            <a:endParaRPr lang="en-US" altLang="en-US" sz="1800" dirty="0">
              <a:solidFill>
                <a:srgbClr val="000000"/>
              </a:solidFill>
              <a:highlight>
                <a:srgbClr val="FFFF00"/>
              </a:highligh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-60000">
            <a:off x="2019439" y="1735627"/>
            <a:ext cx="4484057" cy="220057"/>
            <a:chOff x="606758" y="2420888"/>
            <a:chExt cx="8873980" cy="440310"/>
          </a:xfrm>
        </p:grpSpPr>
        <p:grpSp>
          <p:nvGrpSpPr>
            <p:cNvPr id="5" name="Group 4"/>
            <p:cNvGrpSpPr/>
            <p:nvPr/>
          </p:nvGrpSpPr>
          <p:grpSpPr>
            <a:xfrm>
              <a:off x="606758" y="2420888"/>
              <a:ext cx="4476690" cy="381311"/>
              <a:chOff x="-912802" y="1041377"/>
              <a:chExt cx="11470195" cy="77379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-912802" y="1041377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2866346" y="1078104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6663971" y="1126000"/>
                <a:ext cx="3893422" cy="689169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5004048" y="2479887"/>
              <a:ext cx="4476690" cy="381311"/>
              <a:chOff x="-912802" y="1041377"/>
              <a:chExt cx="11470195" cy="7737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-912802" y="1041377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2866346" y="1078104"/>
                <a:ext cx="3893422" cy="68916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9" t="32166" b="33917"/>
              <a:stretch/>
            </p:blipFill>
            <p:spPr>
              <a:xfrm>
                <a:off x="6663971" y="1126000"/>
                <a:ext cx="3893422" cy="689169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6466099" y="1751066"/>
            <a:ext cx="739547" cy="189723"/>
            <a:chOff x="7046349" y="2650996"/>
            <a:chExt cx="986062" cy="252964"/>
          </a:xfrm>
        </p:grpSpPr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7046349" y="2652872"/>
              <a:ext cx="494321" cy="2510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5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7538090" y="2650996"/>
              <a:ext cx="494321" cy="25296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5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9996" y="1752473"/>
            <a:ext cx="737612" cy="188316"/>
            <a:chOff x="1273306" y="3620903"/>
            <a:chExt cx="983483" cy="251088"/>
          </a:xfrm>
        </p:grpSpPr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 rot="10800000">
              <a:off x="1273306" y="3625042"/>
              <a:ext cx="494321" cy="246949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5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 rot="10800000">
              <a:off x="1762468" y="3620903"/>
              <a:ext cx="494321" cy="2510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50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518987" y="1967033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333399"/>
                </a:solidFill>
              </a:rPr>
              <a:t>3</a:t>
            </a:r>
            <a:r>
              <a:rPr lang="he-IL" altLang="en-US" sz="2400" baseline="30000" dirty="0">
                <a:solidFill>
                  <a:srgbClr val="333399"/>
                </a:solidFill>
                <a:latin typeface="Helvetica" charset="0"/>
              </a:rPr>
              <a:t>׳</a:t>
            </a:r>
            <a:endParaRPr lang="en-US" altLang="en-US" sz="2400" baseline="30000" dirty="0">
              <a:solidFill>
                <a:srgbClr val="333399"/>
              </a:solidFill>
              <a:latin typeface="Helvetica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7153489" y="1943327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FF0000"/>
                </a:solidFill>
              </a:rPr>
              <a:t>5</a:t>
            </a:r>
            <a:r>
              <a:rPr lang="he-IL" altLang="en-US" sz="2400" baseline="30000" dirty="0">
                <a:solidFill>
                  <a:srgbClr val="FF0000"/>
                </a:solidFill>
                <a:latin typeface="Helvetica" charset="0"/>
              </a:rPr>
              <a:t>׳</a:t>
            </a:r>
            <a:endParaRPr lang="en-US" altLang="en-US" sz="2400" baseline="30000" dirty="0">
              <a:solidFill>
                <a:srgbClr val="FF0000"/>
              </a:solidFill>
              <a:latin typeface="Helvetica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 rot="10800000">
            <a:off x="6754454" y="2044098"/>
            <a:ext cx="442913" cy="122634"/>
            <a:chOff x="5213815" y="3967330"/>
            <a:chExt cx="590550" cy="163512"/>
          </a:xfrm>
        </p:grpSpPr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5213815" y="3967330"/>
              <a:ext cx="590550" cy="0"/>
            </a:xfrm>
            <a:prstGeom prst="line">
              <a:avLst/>
            </a:prstGeom>
            <a:noFill/>
            <a:ln w="1270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15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5374153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15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253503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15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5496390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15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5618628" y="3991142"/>
              <a:ext cx="0" cy="139700"/>
            </a:xfrm>
            <a:prstGeom prst="line">
              <a:avLst/>
            </a:prstGeom>
            <a:noFill/>
            <a:ln w="76200">
              <a:solidFill>
                <a:srgbClr val="41E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GB" sz="15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466099" y="2245711"/>
            <a:ext cx="98619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Read 2 Primer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0" name="Line 96"/>
          <p:cNvSpPr>
            <a:spLocks noChangeShapeType="1"/>
          </p:cNvSpPr>
          <p:nvPr/>
        </p:nvSpPr>
        <p:spPr bwMode="auto">
          <a:xfrm flipV="1">
            <a:off x="4737907" y="2159264"/>
            <a:ext cx="1782198" cy="7469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4813077" y="2289575"/>
            <a:ext cx="169284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Read 2: 36 bases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C471EFDE-C9EE-2DED-DEA9-7511650C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44" y="1054974"/>
            <a:ext cx="13418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Read 1</a:t>
            </a:r>
          </a:p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Primer 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910EC5B6-78B2-07EC-F0D7-B33A8516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636" y="1454369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333399"/>
                </a:solidFill>
              </a:rPr>
              <a:t>3</a:t>
            </a:r>
            <a:r>
              <a:rPr lang="he-IL" altLang="en-US" sz="2400" baseline="30000" dirty="0">
                <a:solidFill>
                  <a:srgbClr val="333399"/>
                </a:solidFill>
                <a:latin typeface="Helvetica" charset="0"/>
              </a:rPr>
              <a:t>׳</a:t>
            </a:r>
            <a:endParaRPr lang="en-US" altLang="en-US" sz="2400" baseline="30000" dirty="0">
              <a:solidFill>
                <a:srgbClr val="333399"/>
              </a:solidFill>
              <a:latin typeface="Helvetica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0EE8BB3-A4C4-770E-64AC-F8ACB9B7A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02" y="1454369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800">
                <a:solidFill>
                  <a:srgbClr val="FF0000"/>
                </a:solidFill>
              </a:rPr>
              <a:t>5</a:t>
            </a:r>
            <a:r>
              <a:rPr lang="he-IL" altLang="en-US" sz="2400" baseline="30000">
                <a:solidFill>
                  <a:srgbClr val="FF0000"/>
                </a:solidFill>
                <a:latin typeface="Helvetica" charset="0"/>
              </a:rPr>
              <a:t>׳</a:t>
            </a:r>
            <a:endParaRPr lang="en-US" altLang="en-US" sz="2400" baseline="3000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B5F76920-24ED-D82C-12BA-F6F4E50ED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0845" y="1616293"/>
            <a:ext cx="442913" cy="0"/>
          </a:xfrm>
          <a:prstGeom prst="line">
            <a:avLst/>
          </a:prstGeom>
          <a:noFill/>
          <a:ln w="1270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Line 30">
            <a:extLst>
              <a:ext uri="{FF2B5EF4-FFF2-40B4-BE49-F238E27FC236}">
                <a16:creationId xmlns:a16="http://schemas.microsoft.com/office/drawing/2014/main" id="{D08B6ACB-DA72-D23A-D654-1CDEF9148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099" y="1634152"/>
            <a:ext cx="0" cy="104775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Line 31">
            <a:extLst>
              <a:ext uri="{FF2B5EF4-FFF2-40B4-BE49-F238E27FC236}">
                <a16:creationId xmlns:a16="http://schemas.microsoft.com/office/drawing/2014/main" id="{C378577E-40DD-F660-C440-C923C751C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611" y="1634152"/>
            <a:ext cx="0" cy="104775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Line 32">
            <a:extLst>
              <a:ext uri="{FF2B5EF4-FFF2-40B4-BE49-F238E27FC236}">
                <a16:creationId xmlns:a16="http://schemas.microsoft.com/office/drawing/2014/main" id="{0B4F8AF4-B0B2-B852-5F8B-44929396E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776" y="1634152"/>
            <a:ext cx="0" cy="104775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Line 33">
            <a:extLst>
              <a:ext uri="{FF2B5EF4-FFF2-40B4-BE49-F238E27FC236}">
                <a16:creationId xmlns:a16="http://schemas.microsoft.com/office/drawing/2014/main" id="{28172AD1-E1B9-9F2A-BC0B-4C1D182B3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55" y="1634152"/>
            <a:ext cx="0" cy="104775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F03DE51F-91C3-6B99-97BA-F2DBF7F0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774" y="1293557"/>
            <a:ext cx="17107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Read 1: 36 bases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6" name="Line 96">
            <a:extLst>
              <a:ext uri="{FF2B5EF4-FFF2-40B4-BE49-F238E27FC236}">
                <a16:creationId xmlns:a16="http://schemas.microsoft.com/office/drawing/2014/main" id="{A8957BE5-FB03-B910-A929-6DA7135E3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46" y="1647066"/>
            <a:ext cx="1630486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39BDE2CB-B20A-4483-FF81-EE05E98C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20" y="3259318"/>
            <a:ext cx="2180598" cy="243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345FC2D-7D77-501A-C2B2-E77FB580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59318"/>
            <a:ext cx="2180598" cy="243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3">
            <a:extLst>
              <a:ext uri="{FF2B5EF4-FFF2-40B4-BE49-F238E27FC236}">
                <a16:creationId xmlns:a16="http://schemas.microsoft.com/office/drawing/2014/main" id="{D8704314-2FAB-FB57-26A7-ADCCBD75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425" y="2780524"/>
            <a:ext cx="265034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Read 1 file:</a:t>
            </a:r>
          </a:p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BY4742_MNase_s_1_1.fastq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11BCAE-62EB-9661-D49F-FCEB8AFAAFFF}"/>
              </a:ext>
            </a:extLst>
          </p:cNvPr>
          <p:cNvCxnSpPr/>
          <p:nvPr/>
        </p:nvCxnSpPr>
        <p:spPr bwMode="auto">
          <a:xfrm flipV="1">
            <a:off x="1948447" y="1937911"/>
            <a:ext cx="149537" cy="10887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F65FE9-6ACF-F829-1041-D7C7804D475E}"/>
              </a:ext>
            </a:extLst>
          </p:cNvPr>
          <p:cNvCxnSpPr/>
          <p:nvPr/>
        </p:nvCxnSpPr>
        <p:spPr bwMode="auto">
          <a:xfrm flipH="1" flipV="1">
            <a:off x="3641162" y="1929939"/>
            <a:ext cx="146773" cy="981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499D44-482B-F28A-F49B-968F330FF430}"/>
              </a:ext>
            </a:extLst>
          </p:cNvPr>
          <p:cNvCxnSpPr/>
          <p:nvPr/>
        </p:nvCxnSpPr>
        <p:spPr bwMode="auto">
          <a:xfrm flipV="1">
            <a:off x="4560267" y="1929938"/>
            <a:ext cx="153552" cy="95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E7CD58-9500-8D50-EF5F-34F5D8191E55}"/>
              </a:ext>
            </a:extLst>
          </p:cNvPr>
          <p:cNvCxnSpPr/>
          <p:nvPr/>
        </p:nvCxnSpPr>
        <p:spPr bwMode="auto">
          <a:xfrm flipH="1" flipV="1">
            <a:off x="6498650" y="1905502"/>
            <a:ext cx="132572" cy="11444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" name="Text Box 3">
            <a:extLst>
              <a:ext uri="{FF2B5EF4-FFF2-40B4-BE49-F238E27FC236}">
                <a16:creationId xmlns:a16="http://schemas.microsoft.com/office/drawing/2014/main" id="{2B77F71C-8F3D-AA97-5FB2-33496DFEC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79" y="3221947"/>
            <a:ext cx="9592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050" dirty="0">
                <a:solidFill>
                  <a:srgbClr val="000000"/>
                </a:solidFill>
                <a:latin typeface="Helvetica" charset="0"/>
              </a:rPr>
              <a:t>Template 1:</a:t>
            </a:r>
            <a:endParaRPr lang="en-US" altLang="en-US" sz="10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53" name="Text Box 3">
            <a:extLst>
              <a:ext uri="{FF2B5EF4-FFF2-40B4-BE49-F238E27FC236}">
                <a16:creationId xmlns:a16="http://schemas.microsoft.com/office/drawing/2014/main" id="{6D356149-2DD9-6BB8-5DEB-71AA804D1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68" y="3695057"/>
            <a:ext cx="9592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050" dirty="0">
                <a:solidFill>
                  <a:srgbClr val="000000"/>
                </a:solidFill>
                <a:latin typeface="Helvetica" charset="0"/>
              </a:rPr>
              <a:t>Template 2:</a:t>
            </a:r>
            <a:endParaRPr lang="en-US" altLang="en-US" sz="10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54" name="Text Box 3">
            <a:extLst>
              <a:ext uri="{FF2B5EF4-FFF2-40B4-BE49-F238E27FC236}">
                <a16:creationId xmlns:a16="http://schemas.microsoft.com/office/drawing/2014/main" id="{9E7051DE-CA78-5DDA-41A3-E752EDCC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57" y="4140258"/>
            <a:ext cx="9592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050" dirty="0">
                <a:solidFill>
                  <a:srgbClr val="000000"/>
                </a:solidFill>
                <a:latin typeface="Helvetica" charset="0"/>
              </a:rPr>
              <a:t>Template 3:</a:t>
            </a:r>
            <a:endParaRPr lang="en-US" altLang="en-US" sz="10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55" name="Text Box 3">
            <a:extLst>
              <a:ext uri="{FF2B5EF4-FFF2-40B4-BE49-F238E27FC236}">
                <a16:creationId xmlns:a16="http://schemas.microsoft.com/office/drawing/2014/main" id="{D49E8C21-5660-571B-834D-C254624D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73" y="4902039"/>
            <a:ext cx="9592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050" dirty="0">
                <a:solidFill>
                  <a:srgbClr val="000000"/>
                </a:solidFill>
                <a:latin typeface="Helvetica" charset="0"/>
              </a:rPr>
              <a:t>Etc.</a:t>
            </a:r>
            <a:endParaRPr lang="en-US" altLang="en-US" sz="10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04473A38-66FA-B01C-EA7B-19CDECFD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506" y="2790189"/>
            <a:ext cx="265034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Read 2 file:</a:t>
            </a:r>
          </a:p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BY4742_MNase_s_1_2.fastq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1F295A87-C741-1B5D-81CC-815136253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1" y="153414"/>
            <a:ext cx="89392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DNA sequences from the millions of </a:t>
            </a:r>
            <a:r>
              <a:rPr lang="en-GB" sz="2400" dirty="0" err="1">
                <a:solidFill>
                  <a:srgbClr val="000000"/>
                </a:solidFill>
                <a:latin typeface="Arial"/>
              </a:rPr>
              <a:t>MNase</a:t>
            </a:r>
            <a:r>
              <a:rPr lang="en-GB" sz="2400" dirty="0">
                <a:solidFill>
                  <a:srgbClr val="000000"/>
                </a:solidFill>
                <a:latin typeface="Arial"/>
              </a:rPr>
              <a:t>-digested fragments in an experiment are output as two .</a:t>
            </a:r>
            <a:r>
              <a:rPr lang="en-GB" sz="2400" dirty="0" err="1">
                <a:solidFill>
                  <a:srgbClr val="000000"/>
                </a:solidFill>
                <a:latin typeface="Arial"/>
              </a:rPr>
              <a:t>fastq</a:t>
            </a:r>
            <a:r>
              <a:rPr lang="en-GB" sz="2400" dirty="0">
                <a:solidFill>
                  <a:srgbClr val="000000"/>
                </a:solidFill>
                <a:latin typeface="Arial"/>
              </a:rPr>
              <a:t> files: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67E02C-9B3A-3512-F2C0-1C93EAE0CBF9}"/>
              </a:ext>
            </a:extLst>
          </p:cNvPr>
          <p:cNvSpPr/>
          <p:nvPr/>
        </p:nvSpPr>
        <p:spPr bwMode="auto">
          <a:xfrm rot="18805010">
            <a:off x="4137840" y="1564275"/>
            <a:ext cx="117699" cy="1371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3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0" descr="s_3_insertsize_1000b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9" t="28043" r="6470" b="12607"/>
          <a:stretch>
            <a:fillRect/>
          </a:stretch>
        </p:blipFill>
        <p:spPr bwMode="auto">
          <a:xfrm rot="16200000">
            <a:off x="5444920" y="2394607"/>
            <a:ext cx="2361038" cy="268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31"/>
          <p:cNvSpPr txBox="1">
            <a:spLocks noChangeArrowheads="1"/>
          </p:cNvSpPr>
          <p:nvPr/>
        </p:nvSpPr>
        <p:spPr bwMode="auto">
          <a:xfrm rot="16200000">
            <a:off x="7231788" y="3413802"/>
            <a:ext cx="29605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Paired read end-to-end distance (</a:t>
            </a:r>
            <a:r>
              <a:rPr lang="en-GB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0" name="TextBox 32"/>
          <p:cNvSpPr txBox="1">
            <a:spLocks noChangeArrowheads="1"/>
          </p:cNvSpPr>
          <p:nvPr/>
        </p:nvSpPr>
        <p:spPr bwMode="auto">
          <a:xfrm>
            <a:off x="7903194" y="4663706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33"/>
          <p:cNvSpPr txBox="1">
            <a:spLocks noChangeArrowheads="1"/>
          </p:cNvSpPr>
          <p:nvPr/>
        </p:nvSpPr>
        <p:spPr bwMode="auto">
          <a:xfrm>
            <a:off x="7903194" y="4109956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250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34"/>
          <p:cNvSpPr txBox="1">
            <a:spLocks noChangeArrowheads="1"/>
          </p:cNvSpPr>
          <p:nvPr/>
        </p:nvSpPr>
        <p:spPr bwMode="auto">
          <a:xfrm>
            <a:off x="7903194" y="3583500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500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35"/>
          <p:cNvSpPr txBox="1">
            <a:spLocks noChangeArrowheads="1"/>
          </p:cNvSpPr>
          <p:nvPr/>
        </p:nvSpPr>
        <p:spPr bwMode="auto">
          <a:xfrm>
            <a:off x="7903194" y="3043399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750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7903194" y="2476002"/>
            <a:ext cx="5822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1000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5100471" y="5053332"/>
            <a:ext cx="28796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</a:t>
            </a:r>
            <a:r>
              <a:rPr lang="en-GB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aligned read frequency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7276977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43"/>
          <p:cNvSpPr txBox="1">
            <a:spLocks noChangeArrowheads="1"/>
          </p:cNvSpPr>
          <p:nvPr/>
        </p:nvSpPr>
        <p:spPr bwMode="auto">
          <a:xfrm>
            <a:off x="7698737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44"/>
          <p:cNvSpPr txBox="1">
            <a:spLocks noChangeArrowheads="1"/>
          </p:cNvSpPr>
          <p:nvPr/>
        </p:nvSpPr>
        <p:spPr bwMode="auto">
          <a:xfrm>
            <a:off x="6855216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45"/>
          <p:cNvSpPr txBox="1">
            <a:spLocks noChangeArrowheads="1"/>
          </p:cNvSpPr>
          <p:nvPr/>
        </p:nvSpPr>
        <p:spPr bwMode="auto">
          <a:xfrm>
            <a:off x="6433455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46"/>
          <p:cNvSpPr txBox="1">
            <a:spLocks noChangeArrowheads="1"/>
          </p:cNvSpPr>
          <p:nvPr/>
        </p:nvSpPr>
        <p:spPr bwMode="auto">
          <a:xfrm>
            <a:off x="6011694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31"/>
          <p:cNvSpPr txBox="1">
            <a:spLocks noChangeArrowheads="1"/>
          </p:cNvSpPr>
          <p:nvPr/>
        </p:nvSpPr>
        <p:spPr bwMode="auto">
          <a:xfrm>
            <a:off x="3672780" y="2872207"/>
            <a:ext cx="1838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bowtie-1.3.1</a:t>
            </a: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6213" y="97970"/>
            <a:ext cx="88852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Raw data processing Step 1: Sequence reads are </a:t>
            </a:r>
            <a:r>
              <a:rPr lang="en-GB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aligned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GB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sorted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relative to the SacCer3 reference genome</a:t>
            </a:r>
          </a:p>
        </p:txBody>
      </p:sp>
      <p:sp>
        <p:nvSpPr>
          <p:cNvPr id="75" name="TextBox 31"/>
          <p:cNvSpPr txBox="1">
            <a:spLocks noChangeArrowheads="1"/>
          </p:cNvSpPr>
          <p:nvPr/>
        </p:nvSpPr>
        <p:spPr bwMode="auto">
          <a:xfrm>
            <a:off x="5736385" y="4332066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31"/>
          <p:cNvSpPr txBox="1">
            <a:spLocks noChangeArrowheads="1"/>
          </p:cNvSpPr>
          <p:nvPr/>
        </p:nvSpPr>
        <p:spPr bwMode="auto">
          <a:xfrm>
            <a:off x="6179070" y="4020008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31"/>
          <p:cNvSpPr txBox="1">
            <a:spLocks noChangeArrowheads="1"/>
          </p:cNvSpPr>
          <p:nvPr/>
        </p:nvSpPr>
        <p:spPr bwMode="auto">
          <a:xfrm>
            <a:off x="6418555" y="3678922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450bp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31">
            <a:extLst>
              <a:ext uri="{FF2B5EF4-FFF2-40B4-BE49-F238E27FC236}">
                <a16:creationId xmlns:a16="http://schemas.microsoft.com/office/drawing/2014/main" id="{A282D3C2-D98C-939F-607B-857F4B4A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588" y="3166510"/>
            <a:ext cx="1976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samtools-1.18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75121-FFE6-B411-2836-E0FEB17826C8}"/>
              </a:ext>
            </a:extLst>
          </p:cNvPr>
          <p:cNvSpPr/>
          <p:nvPr/>
        </p:nvSpPr>
        <p:spPr bwMode="auto">
          <a:xfrm>
            <a:off x="4155705" y="3600141"/>
            <a:ext cx="978408" cy="683178"/>
          </a:xfrm>
          <a:prstGeom prst="rightArrow">
            <a:avLst/>
          </a:prstGeom>
          <a:solidFill>
            <a:srgbClr val="FE6C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C69E85-C0F6-420E-0C62-69A84C72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3" y="2218843"/>
            <a:ext cx="2180598" cy="243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E914799-9C54-0939-0A8B-B7B0EAA9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88" y="2895275"/>
            <a:ext cx="2180598" cy="243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2">
            <a:extLst>
              <a:ext uri="{FF2B5EF4-FFF2-40B4-BE49-F238E27FC236}">
                <a16:creationId xmlns:a16="http://schemas.microsoft.com/office/drawing/2014/main" id="{95514791-D9BA-F518-7309-8D1A1CC94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3" y="5147560"/>
            <a:ext cx="1379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Helvetica" pitchFamily="34" charset="0"/>
              </a:rPr>
              <a:t>ISIZE in .</a:t>
            </a:r>
            <a:r>
              <a:rPr lang="en-US" sz="2000" dirty="0" err="1">
                <a:solidFill>
                  <a:srgbClr val="00B0F0"/>
                </a:solidFill>
                <a:latin typeface="Helvetica" pitchFamily="34" charset="0"/>
              </a:rPr>
              <a:t>sam</a:t>
            </a:r>
            <a:endParaRPr lang="en-US" sz="2000" dirty="0">
              <a:solidFill>
                <a:srgbClr val="00B0F0"/>
              </a:solidFill>
              <a:latin typeface="Helvetica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C67D410-C4F3-811C-CBF6-0182223E1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598" y="2083442"/>
            <a:ext cx="265034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BY4742_MNase_Sorted.sam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6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85D42-197A-9EF5-BD73-C65DF474FFA8}"/>
              </a:ext>
            </a:extLst>
          </p:cNvPr>
          <p:cNvSpPr txBox="1"/>
          <p:nvPr/>
        </p:nvSpPr>
        <p:spPr>
          <a:xfrm>
            <a:off x="374514" y="2445954"/>
            <a:ext cx="8394971" cy="135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D3P26HQ1:178:D1A3WACXX:1:1101:11793:2878        147     gi|330443391|ref|</a:t>
            </a:r>
            <a:r>
              <a:rPr lang="en-GB" sz="1800" b="1" u="sng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NC_001133</a:t>
            </a:r>
            <a:r>
              <a:rPr lang="en-GB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.9|   </a:t>
            </a:r>
            <a:r>
              <a:rPr lang="en-GB" sz="1800" b="1" u="sng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135529</a:t>
            </a:r>
            <a:r>
              <a:rPr lang="en-GB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255     28M     =       135397</a:t>
            </a:r>
            <a:r>
              <a:rPr lang="en-GB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b="1" u="sng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lang="en-GB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TGCAGGTGTATTGCTGAGGGAATTCGGA    GGGGGGGGHE?GFIGHHHHFDDB;F@@@      XA:i:0  MD:Z:28 NM:i:0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0F6AC3A-10AD-3101-A563-2AA67824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3096"/>
            <a:ext cx="8939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The aligned and sorted sequences end up in .</a:t>
            </a:r>
            <a:r>
              <a:rPr lang="en-GB" sz="2400" dirty="0" err="1">
                <a:solidFill>
                  <a:srgbClr val="000000"/>
                </a:solidFill>
                <a:latin typeface="Arial"/>
              </a:rPr>
              <a:t>sam</a:t>
            </a:r>
            <a:r>
              <a:rPr lang="en-GB" sz="2400" dirty="0">
                <a:solidFill>
                  <a:srgbClr val="000000"/>
                </a:solidFill>
                <a:latin typeface="Arial"/>
              </a:rPr>
              <a:t> format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836FCA0-6545-2553-2855-B39CB09CD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0" y="4454868"/>
            <a:ext cx="893925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/>
              </a:rPr>
              <a:t>The .</a:t>
            </a:r>
            <a:r>
              <a:rPr lang="en-GB" sz="2000" dirty="0" err="1">
                <a:solidFill>
                  <a:srgbClr val="000000"/>
                </a:solidFill>
                <a:latin typeface="Arial"/>
              </a:rPr>
              <a:t>sam</a:t>
            </a:r>
            <a:r>
              <a:rPr lang="en-GB" sz="2000" dirty="0">
                <a:solidFill>
                  <a:srgbClr val="000000"/>
                </a:solidFill>
                <a:latin typeface="Arial"/>
              </a:rPr>
              <a:t> format is a huge tab-delimited text file which identifies the chromosome, </a:t>
            </a:r>
            <a:r>
              <a:rPr lang="en-GB" sz="2000" dirty="0">
                <a:solidFill>
                  <a:srgbClr val="FF0000"/>
                </a:solidFill>
                <a:latin typeface="Arial"/>
              </a:rPr>
              <a:t>start</a:t>
            </a:r>
            <a:r>
              <a:rPr lang="en-GB" sz="2000" dirty="0">
                <a:solidFill>
                  <a:srgbClr val="000000"/>
                </a:solidFill>
                <a:latin typeface="Arial"/>
              </a:rPr>
              <a:t> position and insert-size associated for each paired read.</a:t>
            </a:r>
          </a:p>
        </p:txBody>
      </p:sp>
    </p:spTree>
    <p:extLst>
      <p:ext uri="{BB962C8B-B14F-4D97-AF65-F5344CB8AC3E}">
        <p14:creationId xmlns:p14="http://schemas.microsoft.com/office/powerpoint/2010/main" val="157302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A544D55F-DB6E-3BC4-E168-812C07F2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012" y="2490791"/>
            <a:ext cx="4212543" cy="295739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1A14C8B-5E53-8388-DA62-0EE7154E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8" y="2092553"/>
            <a:ext cx="265034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1350" dirty="0">
                <a:solidFill>
                  <a:srgbClr val="000000"/>
                </a:solidFill>
                <a:latin typeface="Helvetica" charset="0"/>
              </a:rPr>
              <a:t>BY4742_MNase_Sorted.sam</a:t>
            </a:r>
            <a:endParaRPr lang="en-US" altLang="en-US" sz="135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FD0FAAE-94BA-ABE3-A20D-66E95DE9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17" y="137106"/>
            <a:ext cx="888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Raw data processing Step 2: chromosome and position data is sorted from the .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sam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file according to insert (“</a:t>
            </a:r>
            <a:r>
              <a:rPr lang="en-GB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icle”) size…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BE0CEF4-BAD8-38E1-7B96-214E89A5E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03" y="1337435"/>
            <a:ext cx="265034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altLang="en-US" dirty="0">
                <a:latin typeface="Helvetica" charset="0"/>
              </a:rPr>
              <a:t>Xxx_</a:t>
            </a:r>
            <a:r>
              <a:rPr lang="en-GB" altLang="en-US" dirty="0">
                <a:solidFill>
                  <a:srgbClr val="FF0000"/>
                </a:solidFill>
                <a:latin typeface="Helvetica" charset="0"/>
              </a:rPr>
              <a:t>Part450</a:t>
            </a:r>
            <a:r>
              <a:rPr lang="en-GB" altLang="en-US" dirty="0">
                <a:latin typeface="Helvetica" charset="0"/>
              </a:rPr>
              <a:t>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Xxx_Part425_10.sgr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Xxx_Part400_10.sgr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Xxx_Part375_10.sgr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Xxx_Part350_10.sgr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Xxx_Part325_10.sgr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</a:t>
            </a:r>
            <a:r>
              <a:rPr lang="en-GB" altLang="en-US" dirty="0">
                <a:solidFill>
                  <a:srgbClr val="FF0000"/>
                </a:solidFill>
                <a:latin typeface="Helvetica" charset="0"/>
              </a:rPr>
              <a:t>Part300</a:t>
            </a:r>
            <a:r>
              <a:rPr lang="en-GB" altLang="en-US" dirty="0">
                <a:latin typeface="Helvetica" charset="0"/>
              </a:rPr>
              <a:t>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Xxx_Part275_10.sgr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Xxx_Part250_10.sgr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Xxx_Part225_10.sgr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Xxx_Part200_10.sgr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Xxx_Part175_10.sgr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</a:t>
            </a:r>
            <a:r>
              <a:rPr lang="en-GB" altLang="en-US" dirty="0">
                <a:solidFill>
                  <a:srgbClr val="FF0000"/>
                </a:solidFill>
                <a:latin typeface="Helvetica" charset="0"/>
              </a:rPr>
              <a:t>Part150</a:t>
            </a:r>
            <a:r>
              <a:rPr lang="en-GB" altLang="en-US" dirty="0">
                <a:latin typeface="Helvetica" charset="0"/>
              </a:rPr>
              <a:t>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Xxx_Part125_10.sgr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Xxx_Part100_10.sgr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Xxx_Part75_10.sgr</a:t>
            </a:r>
          </a:p>
          <a:p>
            <a:pPr algn="ctr" eaLnBrk="1" hangingPunct="1"/>
            <a:r>
              <a:rPr lang="en-GB" altLang="en-US" dirty="0">
                <a:latin typeface="Helvetica" charset="0"/>
              </a:rPr>
              <a:t>Xxx_</a:t>
            </a:r>
            <a:r>
              <a:rPr lang="en-GB" altLang="en-US" dirty="0">
                <a:solidFill>
                  <a:srgbClr val="FF0000"/>
                </a:solidFill>
                <a:latin typeface="Helvetica" charset="0"/>
              </a:rPr>
              <a:t>Part50</a:t>
            </a:r>
            <a:r>
              <a:rPr lang="en-GB" altLang="en-US" dirty="0">
                <a:latin typeface="Helvetica" charset="0"/>
              </a:rPr>
              <a:t>_10.sgr</a:t>
            </a:r>
          </a:p>
          <a:p>
            <a:pPr algn="ctr" eaLnBrk="1" hangingPunct="1"/>
            <a:endParaRPr lang="en-US" altLang="en-US" dirty="0">
              <a:latin typeface="Helvetica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55A3D1-59AE-18E4-A869-06A445C5BBE8}"/>
              </a:ext>
            </a:extLst>
          </p:cNvPr>
          <p:cNvCxnSpPr/>
          <p:nvPr/>
        </p:nvCxnSpPr>
        <p:spPr bwMode="auto">
          <a:xfrm flipH="1" flipV="1">
            <a:off x="2884449" y="1611984"/>
            <a:ext cx="1958563" cy="13857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553CFA-4D70-10E4-8903-C7D9DBCE4C6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84449" y="3429000"/>
            <a:ext cx="2135171" cy="3511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231E2-B80C-AC87-B95C-1491194557E6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7775" y="4279769"/>
            <a:ext cx="2292126" cy="919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60049-0199-F0F0-D470-58989E4FCDD1}"/>
              </a:ext>
            </a:extLst>
          </p:cNvPr>
          <p:cNvCxnSpPr>
            <a:cxnSpLocks/>
          </p:cNvCxnSpPr>
          <p:nvPr/>
        </p:nvCxnSpPr>
        <p:spPr bwMode="auto">
          <a:xfrm flipH="1">
            <a:off x="2686639" y="5046620"/>
            <a:ext cx="2286790" cy="14347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31">
            <a:extLst>
              <a:ext uri="{FF2B5EF4-FFF2-40B4-BE49-F238E27FC236}">
                <a16:creationId xmlns:a16="http://schemas.microsoft.com/office/drawing/2014/main" id="{15672717-F397-071D-B148-041B2866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459" y="3369325"/>
            <a:ext cx="1619985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SAM2PartN_genome_sgr_full_v22_2.plx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07770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db74b30-9568-4856-bdbf-06759778fcbc}" enabled="0" method="" siteId="{bdb74b30-9568-4856-bdbf-06759778fc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19240</TotalTime>
  <Words>887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Helvetica</vt:lpstr>
      <vt:lpstr>Times New Roman</vt:lpstr>
      <vt:lpstr>3_Default Design</vt:lpstr>
      <vt:lpstr>5_Default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nakent</dc:creator>
  <cp:lastModifiedBy>Nick BIOSI Kent</cp:lastModifiedBy>
  <cp:revision>765</cp:revision>
  <dcterms:created xsi:type="dcterms:W3CDTF">2004-10-11T16:46:53Z</dcterms:created>
  <dcterms:modified xsi:type="dcterms:W3CDTF">2023-11-28T10:44:46Z</dcterms:modified>
</cp:coreProperties>
</file>