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Condensed"/>
      <p:regular r:id="rId29"/>
      <p:bold r:id="rId30"/>
      <p:italic r:id="rId31"/>
      <p:boldItalic r:id="rId32"/>
    </p:embeddedFont>
    <p:embeddedFont>
      <p:font typeface="Droid Sans"/>
      <p:regular r:id="rId33"/>
      <p:bold r:id="rId3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Tzu-Chien Chen"/>
  <p:cmAuthor clrIdx="1" id="1" initials="" lastIdx="2" name="Sriya Sark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5.xml"/><Relationship Id="rId33" Type="http://schemas.openxmlformats.org/officeDocument/2006/relationships/font" Target="fonts/DroidSans-regular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Droid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we forget the second point of the result</p:text>
  </p:cm>
  <p:cm authorId="1" idx="1">
    <p:pos x="6000" y="100"/>
    <p:text>what do you mean?</p:text>
  </p:cm>
  <p:cm authorId="0" idx="2">
    <p:pos x="6000" y="200"/>
    <p:text>I couldn't remember what was that. Just discard it. I'll come back to this if I could recall this. Thanks.</p:text>
  </p:cm>
  <p:cm authorId="1" idx="2">
    <p:pos x="6000" y="300"/>
    <p:text>haha 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SRIYA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DONOVAN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looked at studying, organization, and time management tools in general.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DONOVAN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Being simple and easy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Help students manage their projects and/or work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And to Stop Procrastination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DONOVAN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DONOVAN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PAIN POINTS: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Doesn’t know how to start big projects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He gets overwhelmed easily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Can’t find a balance between work and school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CURRENT STUDY HABITS: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he gets an assignment, he doesn’t touch it until the weekend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He discusses it with his friends to get a better idea of what to 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he runs into a problem or concept he doesn’t understand, he searches Google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GOALS: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Wants to accomplish his assignments as best he can to accumulate experience and expand his portfolio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well-paying job in the US after graduating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CURRENT TOOLS AND TECHNOLOGY: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Google Calendar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NYU Classes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Evernote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DONOVAN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PAIN POINTS: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Can’t manage multiple projects at the same time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Trouble organizing work for all her various classes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CURRENT STUDY HABITS: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She’s working on her thesis and taking other classes in addition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She multitasks by working on several assignments at once; when she gets distracted during one assignment, she moves on to another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GOALS: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She wants to work in a creative role, maybe as a Product Designer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CURRENT TOOLS/TECHNOLOGY: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Her notebook that she carries everywhere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Evernote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Rescue Time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Google Apps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DONOVAN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among the narratives we found these common desired features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DONOVAN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457200" rtl="0">
              <a:spcBef>
                <a:spcPts val="480"/>
              </a:spcBef>
              <a:buNone/>
            </a:pPr>
            <a:r>
              <a:rPr lang="en" sz="1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DONOVAN</a:t>
            </a:r>
          </a:p>
          <a:p>
            <a:pPr indent="0" marL="457200" rtl="0">
              <a:spcBef>
                <a:spcPts val="48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marL="457200" rtl="0">
              <a:spcBef>
                <a:spcPts val="480"/>
              </a:spcBef>
              <a:buNone/>
            </a:pPr>
            <a:r>
              <a:rPr lang="en" sz="1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we had prototypes that were described as easy to use and difficult to use--yet users did not find the easy prototype desirable and did not find the difficult to use prototype usable--yet it had desirable features for users</a:t>
            </a:r>
          </a:p>
          <a:p>
            <a:pPr indent="0" marL="457200" rtl="0">
              <a:spcBef>
                <a:spcPts val="48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48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If students are shown an easy way to breakdown and manage their assignments then they will be more engaged and less likely to procrastinate.</a:t>
            </a:r>
          </a:p>
          <a:p>
            <a:pPr indent="-228600" lvl="0" marL="457200" rtl="0">
              <a:spcBef>
                <a:spcPts val="48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Creative-based students are more willing to use this solution more than non-creatives.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marL="457200" rtl="0">
              <a:spcBef>
                <a:spcPts val="48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MARCOS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focused on Marcos’ prototype 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</a:t>
            </a:r>
            <a:r>
              <a:rPr b="1" lang="en"/>
              <a:t>用我的prototype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 startAt="2"/>
            </a:pPr>
            <a:r>
              <a:rPr lang="en">
                <a:solidFill>
                  <a:schemeClr val="dk1"/>
                </a:solidFill>
              </a:rPr>
              <a:t>喜歡progress, calendar, dashboard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 startAt="2"/>
            </a:pPr>
            <a:r>
              <a:rPr lang="en">
                <a:solidFill>
                  <a:schemeClr val="dk1"/>
                </a:solidFill>
              </a:rPr>
              <a:t>不喜歡: flow不清楚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"/>
              <a:t>We made breakdown process the central feature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breakdown process：核心功能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reschedule,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             -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incorporated the professor’s input into the breakdown process. In our new and improved product, the professor would supply a basic breakdown that the user could select to follow or modify.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 made sure to include the features our users liked from our previous user tests: progress bars, calendars, and the dashboard features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MARCOS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SANDRA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We’ll learn more by: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Talking to school psychologists and educators that study this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SANDRA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we wanted to concentrate on NYU Poly students in general at first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we related to that demographic, and it was the most accessible for us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SANDRA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focused on MAGNET because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more diverse work was being done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More group, in-person interaction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People were more open to being interviewed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also changed our interview approach to focus on people and their issues, rather than asking them about the physical environment like we were doing before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SRIYA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Money as a motivator was one of our very first insights but we did not end up pursuing that direction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instead focused on helping students stay focused on their work and better manage their time to meet deadlines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*explain the first pivot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SRIYA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Our evolved stance: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Procrastination is a psychological state, rather than an actual activity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It’s not something we can combat with just an app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Based on that, we decided to concentrate on a product that would help students manage their work better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SRIYA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SRIYA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problem statement evolved from one of our initial insights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 rot="-491">
            <a:off x="11246699" y="3971750"/>
            <a:ext cx="4197899" cy="105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Roboto Condensed"/>
                <a:ea typeface="Roboto Condensed"/>
                <a:cs typeface="Roboto Condensed"/>
                <a:sym typeface="Roboto Condensed"/>
              </a:rPr>
              <a:t>Get It </a:t>
            </a:r>
            <a:r>
              <a:rPr b="0" i="1" lang="en">
                <a:latin typeface="Roboto Condensed"/>
                <a:ea typeface="Roboto Condensed"/>
                <a:cs typeface="Roboto Condensed"/>
                <a:sym typeface="Roboto Condensed"/>
              </a:rPr>
              <a:t>Done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9459450" y="6456675"/>
            <a:ext cx="2802599" cy="13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Marcos Chen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Sriya Sarkar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Sandra Song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Donovan Toure</a:t>
            </a:r>
          </a:p>
        </p:txBody>
      </p:sp>
      <p:sp>
        <p:nvSpPr>
          <p:cNvPr id="42" name="Shape 42"/>
          <p:cNvSpPr txBox="1"/>
          <p:nvPr>
            <p:ph idx="2" type="ctrTitle"/>
          </p:nvPr>
        </p:nvSpPr>
        <p:spPr>
          <a:xfrm rot="-403">
            <a:off x="9508349" y="5180537"/>
            <a:ext cx="7674599" cy="89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2400">
                <a:latin typeface="Roboto Condensed"/>
                <a:ea typeface="Roboto Condensed"/>
                <a:cs typeface="Roboto Condensed"/>
                <a:sym typeface="Roboto Condensed"/>
              </a:rPr>
              <a:t>A homework management program from the award winning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2400">
                <a:latin typeface="Roboto Condensed"/>
                <a:ea typeface="Roboto Condensed"/>
                <a:cs typeface="Roboto Condensed"/>
                <a:sym typeface="Roboto Condensed"/>
              </a:rPr>
              <a:t>Procrastination Group Labs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1704900" y="0"/>
            <a:ext cx="5734199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 u="sng">
                <a:latin typeface="Roboto Condensed"/>
                <a:ea typeface="Roboto Condensed"/>
                <a:cs typeface="Roboto Condensed"/>
                <a:sym typeface="Roboto Condensed"/>
              </a:rPr>
              <a:t>Get It </a:t>
            </a:r>
            <a:r>
              <a:rPr b="1" i="1" lang="en" sz="9600" u="sng">
                <a:latin typeface="Roboto Condensed"/>
                <a:ea typeface="Roboto Condensed"/>
                <a:cs typeface="Roboto Condensed"/>
                <a:sym typeface="Roboto Condensed"/>
              </a:rPr>
              <a:t>Done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08675" y="3837050"/>
            <a:ext cx="3677999" cy="1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A homework management program by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Procrastination Labs Group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337400" y="3904250"/>
            <a:ext cx="3677999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Marcos Chen		Sriya Sarkar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Sandra Song		Donovan Toure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Inspiration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Studying apps (i.e. iStudiez)</a:t>
            </a:r>
          </a:p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Organization apps (i.e. Evernote) </a:t>
            </a:r>
          </a:p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Calendar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School Open API Concept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Goals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Be simple and easy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Be able to integrate seamlessly with students' school-related work flow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Help students manage their project/work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Create an online community for students to discuss academic problems and share resources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Allow students to receive feedback on works in progress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Help students clarify concepts and material they do not understand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Stop procrastination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2" name="Shape 112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Customer Definition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Higher education students who are working on creative, idea based assignments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Higher education students who want to be more organized and are bad at time management</a:t>
            </a: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Personas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9700"/>
            <a:ext cx="1681698" cy="1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331300" y="1309700"/>
            <a:ext cx="6518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Eduardo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 digital media grad student who gets easily overwhelmed with big projects.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Droid Sans"/>
                <a:ea typeface="Droid Sans"/>
                <a:cs typeface="Droid Sans"/>
                <a:sym typeface="Droid Sans"/>
              </a:rPr>
              <a:t>“I want to do a good job in my classes because I need a good job after graduating, but I never know how to start my big projects. As a result, I end up leaving everything until the last minute.” 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Personas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2193724" cy="15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797975" y="1200150"/>
            <a:ext cx="61197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Nancy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 grad student in Industrial Design who has trouble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managing her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Droid Sans"/>
                <a:ea typeface="Droid Sans"/>
                <a:cs typeface="Droid Sans"/>
                <a:sym typeface="Droid Sans"/>
              </a:rPr>
              <a:t>“I’m always working on multiple projects at the same time, and I get overwhelmed by the work for them all. Probably because I have a hard time organizing the materials for them.”</a:t>
            </a:r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Narratives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Common functions in all narratives: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Breakdown function of assignments and/or things to do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Consolidate all work for an assignment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Ability to see one’s progress</a:t>
            </a:r>
          </a:p>
          <a:p>
            <a:pPr indent="-228600" lvl="1" marL="91440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Messaging/discussion function</a:t>
            </a:r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5198850" y="3460400"/>
            <a:ext cx="3460499" cy="114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Prototypes</a:t>
            </a:r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2266350" y="46072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717" y="1199825"/>
            <a:ext cx="2696582" cy="17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668" y="1187000"/>
            <a:ext cx="2722632" cy="1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00" y="3239280"/>
            <a:ext cx="2696573" cy="172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9725" y="3254020"/>
            <a:ext cx="2696574" cy="1699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Testing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558999" cy="350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People preferred to schedule their assignments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Study tools are seen as more as a distraction than aid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Takeaways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Our assumptions and hypotheses were inconclusive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Re-evaluation of product and approach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Re-iteration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Users liked progress bars, calendars, and the dashboard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Clarified flow and breakdown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Different colors to highlight importance of tasks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More functionality: resubmit and reschedule</a:t>
            </a:r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4675350" y="3419900"/>
            <a:ext cx="3983999" cy="1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Ethnography</a:t>
            </a:r>
          </a:p>
        </p:txBody>
      </p:sp>
      <p:cxnSp>
        <p:nvCxnSpPr>
          <p:cNvPr id="52" name="Shape 52"/>
          <p:cNvCxnSpPr/>
          <p:nvPr/>
        </p:nvCxnSpPr>
        <p:spPr>
          <a:xfrm flipH="1" rot="10800000">
            <a:off x="2266350" y="46072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0219" l="0" r="16471" t="8221"/>
          <a:stretch/>
        </p:blipFill>
        <p:spPr>
          <a:xfrm rot="-5400000">
            <a:off x="2758950" y="616112"/>
            <a:ext cx="3626100" cy="473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Paper &amp; Axure Prototypes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173350" y="3511400"/>
            <a:ext cx="3485999" cy="109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Next Steps</a:t>
            </a: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2266350" y="46072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Talk with Psychologists and Educators to learn more about the psychological dynamics of procrastination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Revise our breakdown process and features based on what we learn</a:t>
            </a:r>
            <a:br>
              <a:rPr lang="en" sz="2400">
                <a:latin typeface="Droid Sans"/>
                <a:ea typeface="Droid Sans"/>
                <a:cs typeface="Droid Sans"/>
                <a:sym typeface="Droid Sans"/>
              </a:rPr>
            </a:br>
          </a:p>
          <a:p>
            <a:pPr indent="-228600" lvl="0" marL="45720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Improve the UI</a:t>
            </a:r>
          </a:p>
        </p:txBody>
      </p:sp>
      <p:cxnSp>
        <p:nvCxnSpPr>
          <p:cNvPr id="190" name="Shape 190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ROUND 1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Dibner was observed for its location/environment</a:t>
            </a: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MAGNET was similarly observed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ROUND 2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Focus placed on MAGNET</a:t>
            </a: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Focus on 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people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, not the physical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275350" y="3476125"/>
            <a:ext cx="33840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Idea Stack</a:t>
            </a:r>
          </a:p>
        </p:txBody>
      </p:sp>
      <p:cxnSp>
        <p:nvCxnSpPr>
          <p:cNvPr id="70" name="Shape 70"/>
          <p:cNvCxnSpPr/>
          <p:nvPr/>
        </p:nvCxnSpPr>
        <p:spPr>
          <a:xfrm flipH="1" rot="10800000">
            <a:off x="2266350" y="46072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Insights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User interviews and observations - insights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9144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Money can be a motivator</a:t>
            </a:r>
          </a:p>
          <a:p>
            <a:pPr indent="-228600" lvl="0" marL="9144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Distractions are obstacles to finishing work</a:t>
            </a:r>
          </a:p>
          <a:p>
            <a:pPr indent="-228600" lvl="0" marL="9144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Deadlines are the main drivers to finishing an assignment</a:t>
            </a:r>
          </a:p>
        </p:txBody>
      </p:sp>
      <p:cxnSp>
        <p:nvCxnSpPr>
          <p:cNvPr id="77" name="Shape 77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Insights (cont’d)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Procrastination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Our original stance: cure it!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Droid Sans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Evolved stance:</a:t>
            </a:r>
          </a:p>
          <a:p>
            <a:pPr indent="-228600" lvl="1" marL="914400" rtl="0">
              <a:spcBef>
                <a:spcPts val="0"/>
              </a:spcBef>
              <a:buSzPct val="100000"/>
              <a:buFont typeface="Droid Sans"/>
            </a:pPr>
            <a:r>
              <a:rPr lang="en" sz="2000">
                <a:latin typeface="Droid Sans"/>
                <a:ea typeface="Droid Sans"/>
                <a:cs typeface="Droid Sans"/>
                <a:sym typeface="Droid Sans"/>
              </a:rPr>
              <a:t>It’s a psychological state</a:t>
            </a:r>
          </a:p>
          <a:p>
            <a:pPr indent="-228600" lvl="1" marL="914400" rtl="0">
              <a:spcBef>
                <a:spcPts val="0"/>
              </a:spcBef>
              <a:buSzPct val="100000"/>
              <a:buFont typeface="Droid Sans"/>
            </a:pPr>
            <a:r>
              <a:rPr lang="en" sz="2000">
                <a:latin typeface="Droid Sans"/>
                <a:ea typeface="Droid Sans"/>
                <a:cs typeface="Droid Sans"/>
                <a:sym typeface="Droid Sans"/>
              </a:rPr>
              <a:t>Focus on work management</a:t>
            </a:r>
          </a:p>
        </p:txBody>
      </p:sp>
      <p:cxnSp>
        <p:nvCxnSpPr>
          <p:cNvPr id="84" name="Shape 84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Problem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Through further interviews, we found our users had three main problems: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They got overwhelmed by the scope of large projects</a:t>
            </a:r>
          </a:p>
          <a:p>
            <a:pPr indent="-228600" lvl="1" marL="914400" rtl="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They were disorganized</a:t>
            </a:r>
          </a:p>
          <a:p>
            <a:pPr indent="-228600" lvl="1" marL="914400">
              <a:spcBef>
                <a:spcPts val="0"/>
              </a:spcBef>
              <a:buFont typeface="Droid Sans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The did not know how to start</a:t>
            </a:r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Problem Statement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Students who have no process for studying will become disorganized and procrastinate.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8" name="Shape 98"/>
          <p:cNvCxnSpPr/>
          <p:nvPr/>
        </p:nvCxnSpPr>
        <p:spPr>
          <a:xfrm flipH="1" rot="10800000">
            <a:off x="453300" y="953599"/>
            <a:ext cx="6393000" cy="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