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6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72" r:id="rId30"/>
    <p:sldId id="288" r:id="rId31"/>
    <p:sldId id="289" r:id="rId32"/>
  </p:sldIdLst>
  <p:sldSz cx="9144000" cy="6858000" type="screen4x3"/>
  <p:notesSz cx="6858000" cy="9144000"/>
  <p:embeddedFontLst>
    <p:embeddedFont>
      <p:font typeface="Questrial" charset="0"/>
      <p:regular r:id="rId34"/>
    </p:embeddedFont>
    <p:embeddedFont>
      <p:font typeface="Consolas" pitchFamily="49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>
        <p:scale>
          <a:sx n="75" d="100"/>
          <a:sy n="75" d="100"/>
        </p:scale>
        <p:origin x="-118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199" cy="1894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1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286000" y="5003321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420"/>
              </a:spcBef>
              <a:buClr>
                <a:schemeClr val="accent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6FB73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BFE5AD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320"/>
              </a:spcBef>
              <a:buClr>
                <a:srgbClr val="F3A9BD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80"/>
              </a:spcBef>
              <a:buClr>
                <a:srgbClr val="BFE5AD"/>
              </a:buClr>
              <a:buFont typeface="Noto Sans Symbols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2"/>
              </a:buClr>
              <a:buFont typeface="Questrial"/>
              <a:buNone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80"/>
              </a:spcBef>
              <a:buClr>
                <a:srgbClr val="6FB733"/>
              </a:buClr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7077268" y="418166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BFE5AD">
              <a:alpha val="5372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D7EECD">
              <a:alpha val="3568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D7EECD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CF7E7">
              <a:alpha val="7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FE5AD">
                <a:alpha val="7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CF7E7">
                <a:alpha val="82745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3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33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BFE5AD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3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35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BFE5AD">
              <a:alpha val="5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1309632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664208" y="5788151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905000" y="4495800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325544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1754123" y="303275"/>
            <a:ext cx="4873751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 rot="5400000">
            <a:off x="4541837" y="2362201"/>
            <a:ext cx="5851525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199" cy="2053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000" b="1" i="0" u="none" strike="noStrike" cap="small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1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28448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90500" algn="l" rtl="0">
              <a:spcBef>
                <a:spcPts val="320"/>
              </a:spcBef>
              <a:buClr>
                <a:srgbClr val="6FB733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85419" algn="l" rtl="0">
              <a:spcBef>
                <a:spcPts val="280"/>
              </a:spcBef>
              <a:buClr>
                <a:srgbClr val="BFE5AD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93039" algn="l" rtl="0">
              <a:spcBef>
                <a:spcPts val="280"/>
              </a:spcBef>
              <a:buClr>
                <a:srgbClr val="F3A9BD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5400000">
            <a:off x="7077455" y="4178808"/>
            <a:ext cx="365760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81000" y="0"/>
            <a:ext cx="609599" cy="6858000"/>
          </a:xfrm>
          <a:prstGeom prst="rect">
            <a:avLst/>
          </a:prstGeom>
          <a:solidFill>
            <a:srgbClr val="BFE5AD">
              <a:alpha val="5372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76336" y="0"/>
            <a:ext cx="104663" cy="6858000"/>
          </a:xfrm>
          <a:prstGeom prst="rect">
            <a:avLst/>
          </a:prstGeom>
          <a:solidFill>
            <a:srgbClr val="D7EECD">
              <a:alpha val="3568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990600" y="0"/>
            <a:ext cx="181871" cy="6858000"/>
          </a:xfrm>
          <a:prstGeom prst="rect">
            <a:avLst/>
          </a:prstGeom>
          <a:solidFill>
            <a:srgbClr val="D7EECD">
              <a:alpha val="6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CF7E7">
              <a:alpha val="7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5" name="Shape 65"/>
          <p:cNvCxnSpPr/>
          <p:nvPr/>
        </p:nvCxnSpPr>
        <p:spPr>
          <a:xfrm>
            <a:off x="10634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FE5AD">
                <a:alpha val="7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hape 6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CF7E7">
                <a:alpha val="82745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BFE5AD">
                <a:alpha val="8196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/>
          <p:nvPr/>
        </p:nvSpPr>
        <p:spPr>
          <a:xfrm>
            <a:off x="1219200" y="0"/>
            <a:ext cx="76199" cy="6858000"/>
          </a:xfrm>
          <a:prstGeom prst="rect">
            <a:avLst/>
          </a:prstGeom>
          <a:solidFill>
            <a:srgbClr val="BFE5AD">
              <a:alpha val="5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324704" y="4866751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91079" y="5500632"/>
            <a:ext cx="137159" cy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664208" y="5791200"/>
            <a:ext cx="274319" cy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1879040" y="4479887"/>
            <a:ext cx="365759" cy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909794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340616" y="4928701"/>
            <a:ext cx="609599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FE5AD">
                <a:alpha val="9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3371849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000" b="1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12279" y="274319"/>
            <a:ext cx="1527047" cy="4983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28448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90500" algn="l" rtl="0">
              <a:spcBef>
                <a:spcPts val="200"/>
              </a:spcBef>
              <a:buClr>
                <a:srgbClr val="6FB73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85419" algn="l" rtl="0">
              <a:spcBef>
                <a:spcPts val="180"/>
              </a:spcBef>
              <a:buClr>
                <a:srgbClr val="BFE5AD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93039" algn="l" rtl="0">
              <a:spcBef>
                <a:spcPts val="180"/>
              </a:spcBef>
              <a:buClr>
                <a:srgbClr val="F3A9BD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BFE5AD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304800" y="274319"/>
            <a:ext cx="5638800" cy="6327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000" b="1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765797" y="264794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223520" algn="l" rtl="0">
              <a:spcBef>
                <a:spcPts val="240"/>
              </a:spcBef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52400" algn="l" rtl="0">
              <a:spcBef>
                <a:spcPts val="20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51130" algn="l" rtl="0">
              <a:spcBef>
                <a:spcPts val="18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54178" algn="l" rtl="0">
              <a:spcBef>
                <a:spcPts val="18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BFE5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FE5AD">
                <a:alpha val="9294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6764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40080" marR="0" lvl="1" indent="-177800" algn="l" rtl="0">
              <a:spcBef>
                <a:spcPts val="420"/>
              </a:spcBef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-121919" algn="l" rtl="0">
              <a:spcBef>
                <a:spcPts val="360"/>
              </a:spcBef>
              <a:buClr>
                <a:srgbClr val="6FB733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188720" marR="0" lvl="3" indent="-116839" algn="l" rtl="0">
              <a:spcBef>
                <a:spcPts val="360"/>
              </a:spcBef>
              <a:buClr>
                <a:srgbClr val="BFE5AD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463040" marR="0" lvl="4" indent="-123951" algn="l" rtl="0">
              <a:spcBef>
                <a:spcPts val="320"/>
              </a:spcBef>
              <a:buClr>
                <a:srgbClr val="F3A9BD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Questrial"/>
              <a:buChar char="•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11679" marR="0" lvl="6" indent="-129539" algn="l" rtl="0">
              <a:spcBef>
                <a:spcPts val="280"/>
              </a:spcBef>
              <a:buClr>
                <a:srgbClr val="BFE5AD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286000" marR="0" lvl="7" indent="-101600" algn="l" rtl="0">
              <a:spcBef>
                <a:spcPts val="280"/>
              </a:spcBef>
              <a:buClr>
                <a:schemeClr val="accent2"/>
              </a:buClr>
              <a:buSzPct val="100000"/>
              <a:buFont typeface="Questrial"/>
              <a:buChar char="•"/>
              <a:defRPr sz="1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560320" marR="0" lvl="8" indent="-96520" algn="l" rtl="0">
              <a:spcBef>
                <a:spcPts val="280"/>
              </a:spcBef>
              <a:buClr>
                <a:srgbClr val="6FB733"/>
              </a:buClr>
              <a:buSzPct val="100000"/>
              <a:buFont typeface="Questrial"/>
              <a:buChar char="•"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 rot="5400000">
            <a:off x="6990185" y="3737239"/>
            <a:ext cx="3200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FE5A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/>
          <p:nvPr/>
        </p:nvSpPr>
        <p:spPr>
          <a:xfrm>
            <a:off x="8839200" y="0"/>
            <a:ext cx="304799" cy="6858000"/>
          </a:xfrm>
          <a:prstGeom prst="rect">
            <a:avLst/>
          </a:prstGeom>
          <a:solidFill>
            <a:srgbClr val="BFE5AD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/>
          <p:nvPr/>
        </p:nvSpPr>
        <p:spPr>
          <a:xfrm>
            <a:off x="8156447" y="5715000"/>
            <a:ext cx="548639" cy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129015" y="5734050"/>
            <a:ext cx="609599" cy="521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dejs.org/jsconf2010.pdf" TargetMode="External"/><Relationship Id="rId5" Type="http://schemas.openxmlformats.org/officeDocument/2006/relationships/hyperlink" Target="http://code.google.com/p/node-js-vs-apache-php-benchmark/wiki/Tests" TargetMode="Externa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/wiki/Projects,-Applications,-and-Companies-Using-Nod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o_B4LTHi3I" TargetMode="External"/><Relationship Id="rId7" Type="http://schemas.openxmlformats.org/officeDocument/2006/relationships/hyperlink" Target="http://www.mongodb.org/display/DOCS/Hom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detuts.com/" TargetMode="External"/><Relationship Id="rId5" Type="http://schemas.openxmlformats.org/officeDocument/2006/relationships/hyperlink" Target="http://www.nodejs.org/" TargetMode="External"/><Relationship Id="rId4" Type="http://schemas.openxmlformats.org/officeDocument/2006/relationships/hyperlink" Target="http://ofps.oreilly.com/titles/9781449398583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062614/how-to-decide-when-to-use-nodej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sour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hrome" TargetMode="External"/><Relationship Id="rId4" Type="http://schemas.openxmlformats.org/officeDocument/2006/relationships/hyperlink" Target="https://en.wikipedia.org/wiki/JavaScript_engin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odejitsu.com/top-node-module-creator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2514600" y="3810000"/>
            <a:ext cx="6172199" cy="406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‘Node's goal is to provide an easy way to build scalable network programs’  </a:t>
            </a:r>
          </a:p>
          <a:p>
            <a:pPr marL="457200" marR="0" lvl="1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lang="en-US" sz="2400" b="0" i="0" u="none" strike="noStrike" cap="none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 (nodejs.org!)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77000" y="5638800"/>
            <a:ext cx="250446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Chinmay Kulkarni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@chromonav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066800"/>
            <a:ext cx="5714999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89" name="Picture 1" descr="C:\Users\Chinmay\Downloads\^40FC1E213435110C106F40C9995A34C479332049D500374B2F^pimgpsh_fullsize_dist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04800"/>
            <a:ext cx="2971800" cy="1280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Example-1: Getting Started &amp; Hello World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Install/build Node.js. </a:t>
            </a:r>
          </a:p>
          <a:p>
            <a:pPr marL="640080" marR="0" lvl="1" indent="-2844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(Yes! Windows installer is available!)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Open your favorite editor and start typing JavaScript.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you are done, open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cmd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/terminal and type this: 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	‘node YOUR_FILE.js’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Here is a simple example, which prints ‘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’</a:t>
            </a:r>
          </a:p>
          <a:p>
            <a:pPr marL="914400" marR="0" lvl="2" indent="-190500" algn="l" rtl="0">
              <a:spcBef>
                <a:spcPts val="360"/>
              </a:spcBef>
              <a:spcAft>
                <a:spcPts val="0"/>
              </a:spcAft>
              <a:buClr>
                <a:srgbClr val="6FB733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sys = require(“sys”);</a:t>
            </a:r>
          </a:p>
          <a:p>
            <a:pPr marL="914400" marR="0" lvl="2" indent="-190500" algn="l" rtl="0">
              <a:spcBef>
                <a:spcPts val="360"/>
              </a:spcBef>
              <a:spcAft>
                <a:spcPts val="0"/>
              </a:spcAft>
              <a:buClr>
                <a:srgbClr val="6FB733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</a:p>
          <a:p>
            <a:pPr marL="914400" marR="0" lvl="2" indent="-190500" algn="l" rtl="0">
              <a:spcBef>
                <a:spcPts val="360"/>
              </a:spcBef>
              <a:spcAft>
                <a:spcPts val="0"/>
              </a:spcAft>
              <a:buClr>
                <a:srgbClr val="6FB733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sys.puts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(“world”);},3000);</a:t>
            </a:r>
          </a:p>
          <a:p>
            <a:pPr marL="914400" marR="0" lvl="2" indent="-190500" algn="l" rtl="0">
              <a:spcBef>
                <a:spcPts val="360"/>
              </a:spcBef>
              <a:spcAft>
                <a:spcPts val="0"/>
              </a:spcAft>
              <a:buClr>
                <a:srgbClr val="6FB733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sys.puts</a:t>
            </a:r>
            <a:r>
              <a:rPr lang="en-U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(“hello”); </a:t>
            </a:r>
          </a:p>
          <a:p>
            <a:pPr marL="914400" marR="0" lvl="2" indent="-190500" algn="l" rtl="0">
              <a:spcBef>
                <a:spcPts val="360"/>
              </a:spcBef>
              <a:buClr>
                <a:srgbClr val="6FB733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//it prints ‘hello’ first and waits for 3 seconds and then prints ‘world’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can you do with Node.js ?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297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HTTP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TCP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DNS server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Static File Server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Chat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endParaRPr sz="3000" b="0" i="0" u="none" strike="noStrike" cap="small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09600"/>
            <a:ext cx="3450336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810000"/>
            <a:ext cx="4095749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4267200"/>
            <a:ext cx="228599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3352800" y="3048000"/>
            <a:ext cx="2883353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 is everwhere</a:t>
            </a:r>
          </a:p>
        </p:txBody>
      </p:sp>
      <p:sp>
        <p:nvSpPr>
          <p:cNvPr id="38914" name="AutoShape 2" descr="Image result for easyrt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ttp://ww1.prweb.com/prfiles/2012/11/22/10162617/gI_83407_easyRTC%20logo%20and%20taglin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209800"/>
            <a:ext cx="3200400" cy="143378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81000" y="2057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72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Demo 1 :</a:t>
            </a:r>
            <a:br>
              <a:rPr lang="en-US" sz="72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72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Simple HTTP Server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14400" y="5105400"/>
            <a:ext cx="74676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0636"/>
              <a:buFont typeface="Noto Sans Symbols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Creating simple http server that gives response hello world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Node.js Ecosystem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Heavily relies on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modules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in previous examples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require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keyword loaded the http module. 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Creating a module is easy, just put your JavaScript code in a separate js file and include it in your code by using keyword require, like: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var modulex = require(‘./modulex’);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Libraries in Node.js are called packages and they can be installed by typing 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npm install “package_name”; 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//package should be available in npm registry @ nmpjs.org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NPM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(Node Package Manager) comes bundled with Node.js installation.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NPM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makes it easy for JavaScript developers to share and reuse code, and it makes it easy to update the code that you're sharing</a:t>
            </a:r>
          </a:p>
          <a:p>
            <a:pPr marL="457200" lvl="0" indent="-3810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 commands:</a:t>
            </a:r>
          </a:p>
          <a:p>
            <a:pPr marL="914400" lvl="1" indent="-3810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AutoNum type="alphaLcPeriod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install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This command installs a package, and any packages that it depends on. If the package has a shrinkwrap file, the installation of dependencies will be driven by that.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 npm init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This will ask you a bunch of questions, and then write a package.json for you.It attempts to make reasonable guesses about what you want things to be set to, and then writes a package.json file with the options you've selected.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joygayler.com/wp-content/uploads/2012/12/bestisyettoco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57200"/>
            <a:ext cx="5715000" cy="5715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67000" y="4495800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Doubts??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6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Express JS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Fast, unopinionated, minimalist web framework for </a:t>
            </a:r>
            <a:r>
              <a:rPr lang="en-US" sz="36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Node.js</a:t>
            </a:r>
          </a:p>
          <a:p>
            <a:pPr marL="274320" marR="0" lvl="0" indent="-27432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npm install express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Supported by StrongLoop (acquired by IBM)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23000+ github stars ☺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762000" y="17526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48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DEMO 2: SIMPLE EXPRESS SERVER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4648200"/>
            <a:ext cx="7467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Creating simple EXPRESS server that gives response hello world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762000" y="26670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6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DEMO 3: </a:t>
            </a:r>
            <a:br>
              <a:rPr lang="en-US" sz="6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66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Understanding </a:t>
            </a:r>
            <a:br>
              <a:rPr lang="en-US" sz="66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66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Express Features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81000" y="4648200"/>
            <a:ext cx="7467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Creating EXPRESS SERVER demonstrating its features 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History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It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was created by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Ryan Dahl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 2009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274320"/>
            <a:r>
              <a:rPr lang="en-US" sz="3200" dirty="0" smtClean="0"/>
              <a:t>Runs on V8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Stable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Production ready (now).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Open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Source, Cross Platform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Single threaded, Event driven architecture.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4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Templating Languges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Jade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5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Ejs</a:t>
            </a:r>
            <a:endParaRPr lang="en-US" sz="5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Handlebars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Mustache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Dust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Ember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066800" y="4114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6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Mongo and mongoose in brief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85800"/>
            <a:ext cx="7354529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MongoDB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Node.js and MongoDB are a pair made for each other.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JSON everywhere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Schema less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Structure of a single objects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complex joins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Ease of scale-out: MongoDB is easy to scale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Uses internal memory for storing the (windowed) working set, enabling faster access of data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Mongoose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MongoDB ODM (Object Document Mapper)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Easy to use, simple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http://mongoosejs.com/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762000" y="3352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5400" b="0" i="0" u="none" strike="noStrike" cap="small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DEMO 4: </a:t>
            </a:r>
            <a:br>
              <a:rPr lang="en-US" sz="5400" b="0" i="0" u="none" strike="noStrike" cap="small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6000" b="0" i="0" u="none" strike="noStrike" cap="small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Express </a:t>
            </a:r>
            <a:r>
              <a:rPr lang="en-US" sz="6000" b="0" i="0" u="none" strike="noStrike" cap="small" dirty="0" err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Hackathon</a:t>
            </a:r>
            <a:r>
              <a:rPr lang="en-US" sz="6000" b="0" i="0" u="none" strike="noStrike" cap="small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Starter Boilerplate</a:t>
            </a:r>
            <a:br>
              <a:rPr lang="en-US" sz="6000" b="0" i="0" u="none" strike="noStrike" cap="small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6000" b="0" i="0" u="none" strike="noStrike" cap="small" dirty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Understanding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381000" y="4648200"/>
            <a:ext cx="7467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Understanding the boilerplate 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Some Node.js benchmarks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l="5332" t="10782" r="14666"/>
          <a:stretch/>
        </p:blipFill>
        <p:spPr>
          <a:xfrm>
            <a:off x="152400" y="1600200"/>
            <a:ext cx="4190999" cy="289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 l="16667" t="10667" r="20000" b="11110"/>
          <a:stretch/>
        </p:blipFill>
        <p:spPr>
          <a:xfrm>
            <a:off x="4191000" y="3276600"/>
            <a:ext cx="4520045" cy="348915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4724400" y="1524000"/>
            <a:ext cx="3962399" cy="16927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Taken from: </a:t>
            </a:r>
            <a:r>
              <a:rPr lang="en-US" sz="1400" b="1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http://code.google.com/p/node-js-vs-apache-php-benchmark/wiki/Tests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 benchmark between Apache+PHP and node.js, shows the response time for 1000 concurrent connections making 10,000 requests each, for 5 tests. </a:t>
            </a:r>
          </a:p>
        </p:txBody>
      </p:sp>
      <p:sp>
        <p:nvSpPr>
          <p:cNvPr id="349" name="Shape 349"/>
          <p:cNvSpPr/>
          <p:nvPr/>
        </p:nvSpPr>
        <p:spPr>
          <a:xfrm>
            <a:off x="4267200" y="22860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C98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733800" y="5334000"/>
            <a:ext cx="381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5C98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533400" y="4800600"/>
            <a:ext cx="3124199" cy="14157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Taken from: </a:t>
            </a:r>
            <a:r>
              <a:rPr lang="en-US" sz="1400" b="1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http://nodejs.org/jsconf2010.pdf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benchmark shows the response time in milli-secs for 4 evented servers.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 dirty="0" err="1" smtClean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NodeJs</a:t>
            </a:r>
            <a:r>
              <a:rPr lang="en-US" sz="3000" b="0" i="0" u="none" strike="noStrike" cap="small" dirty="0" smtClean="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Disadvantages</a:t>
            </a:r>
            <a:endParaRPr lang="en-US" sz="3000" b="0" i="0" u="none" strike="noStrike" cap="small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74320">
              <a:spcBef>
                <a:spcPts val="0"/>
              </a:spcBef>
            </a:pPr>
            <a:r>
              <a:rPr lang="en-US" dirty="0" smtClean="0"/>
              <a:t> Cannot be hosted on shared hosting. Needs Virtual Private Servers or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Paas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dirty="0" smtClean="0"/>
              <a:t>Not enough mature blogging platforms based on </a:t>
            </a:r>
            <a:r>
              <a:rPr lang="en-US" dirty="0" err="1" smtClean="0"/>
              <a:t>NodeJS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Appendix-1: Who is using Node.js in production?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Yahoo! 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LinkedIn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 eBay 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Dow </a:t>
            </a:r>
            <a:r>
              <a:rPr lang="en-US" sz="2400" b="1" i="0" u="none" strike="noStrike" cap="none" dirty="0" smtClean="0">
                <a:solidFill>
                  <a:srgbClr val="5EA226"/>
                </a:solidFill>
                <a:latin typeface="Questrial"/>
                <a:ea typeface="Questrial"/>
                <a:cs typeface="Questrial"/>
                <a:sym typeface="Questrial"/>
              </a:rPr>
              <a:t>Jones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b="1" dirty="0" smtClean="0">
                <a:solidFill>
                  <a:srgbClr val="5EA226"/>
                </a:solidFill>
              </a:rPr>
              <a:t>LinkedIn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sng" strike="noStrike" cap="none" dirty="0" smtClean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://github.com/joyent/node/wiki/Projects,-Applications,-and-Companies-Using-Node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Appendix-2: Resource to get started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Watch this video at Youtube: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http://www.youtube.com/watch?v=jo_B4LTHi3I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Read the free O’reilly Book </a:t>
            </a:r>
            <a:r>
              <a:rPr lang="en-US" sz="24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‘Up and Running with Node.js’ 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@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http://ofps.oreilly.com/titles/9781449398583/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Visit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www.nodejs.org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for Info/News about Node.js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Watch Node.js tutorials @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http://nodetuts.com/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 Info on MongoDB: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7"/>
              </a:rPr>
              <a:t>http://www.mongodb.org/display/DOCS/Home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 anything else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Google!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When to use Node.js?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Node.js is good for creating streaming based real-time services, web chat applications, static file servers etc.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you need high level concurrency and not worried about CPU-cycles. 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you are great at writing JavaScript code because then you can use the same language at both the places: server-side and client-side.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More can be found at: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http://stackoverflow.com/questions/5062614/how-to-decide-when-to-use-nodejs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What is v8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 </a:t>
            </a:r>
            <a:r>
              <a:rPr lang="en-US" sz="3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V8 JavaScript Engine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is an </a:t>
            </a:r>
            <a:r>
              <a:rPr lang="en-US" sz="32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open source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</a:t>
            </a:r>
            <a:r>
              <a:rPr lang="en-US" sz="32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JavaScript engine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developed by The Chromium Project for the</a:t>
            </a:r>
            <a:r>
              <a:rPr lang="en-US" sz="32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Google Chrome</a:t>
            </a: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web browser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Appendix-3: Some Good Modules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to make things simpler e.g. syntax, DB connections.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Jade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HTML template system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Socket.IO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to create real-time apps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Nodemon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to monitor Node.js and push change automatically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CoffeeScript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for easier JavaScript development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Find out more about some widely used Node.js modules at: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http://blog.nodejitsu.com/top-node-module-creators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2743200"/>
            <a:ext cx="5884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THANKYOU</a:t>
            </a:r>
            <a:endParaRPr lang="en-US" sz="8000" dirty="0"/>
          </a:p>
        </p:txBody>
      </p:sp>
      <p:pic>
        <p:nvPicPr>
          <p:cNvPr id="2051" name="Picture 3" descr="C:\Users\Chinmay\Downloads\^40FC1E213435110C106F40C9995A34C479332049D500374B2F^pimgpsh_fullsize_dist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33400"/>
            <a:ext cx="4068252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Introduction: Basic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Not just server side javascript.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Interpreter for Javascript with inbuilt, robust packaging system and low level libs for various tasks.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Asynchronous , event driven.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Excellent Performance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Command line tool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 ‘Node.js’ , ‘</a:t>
            </a:r>
            <a:r>
              <a:rPr lang="en-US"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.js’</a:t>
            </a:r>
            <a:r>
              <a:rPr lang="en-US"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doesn’t mean that its solely written JavaScript. It is 40% JS and 60% C++. 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Installing Nodejs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Download the package from official site and install. As simple as that :)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Open terminal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Type node and hit enter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are done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Introduction: Advanced (&amp; Confusing)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Event driven, non-blocking* architecture. 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DOM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Programs for Node.js are written in JavaScript but not in the same JavaScript we are use to. There is no DOM implementation provided by Node.js, i.e. you </a:t>
            </a:r>
            <a:r>
              <a:rPr lang="en-US"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 not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 this: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 element = document.getElementById(“elementId”);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Everything inside Node.js runs in a single-thread.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44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NODE vs PHP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setTimeout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(function(){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  console.log("world!");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}, 2000);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console.log("hello");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&lt;?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php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  //helloworld.php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  echo "hello";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  sleep(2);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   echo "world!";</a:t>
            </a:r>
          </a:p>
          <a:p>
            <a:pPr marL="274320" marR="0" lvl="0" indent="-27432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?&gt;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Some Theory: Non-Blocking I/O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Traditional I/O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 result = db.query(“</a:t>
            </a:r>
            <a:r>
              <a:rPr lang="en-US" sz="1800" b="0" i="1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select x from table_Y</a:t>
            </a: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doSomethingWith(result);</a:t>
            </a:r>
            <a:r>
              <a:rPr lang="en-US" sz="18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//wait for result! 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doSomethingWithOutResult(); 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//execution is </a:t>
            </a:r>
            <a:r>
              <a:rPr lang="en-US" sz="1800" b="1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blocked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5EA2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Non-traditional, Non-blocking I/O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db.query(“</a:t>
            </a:r>
            <a:r>
              <a:rPr lang="en-US" sz="1800" b="0" i="1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select x from table_Y”</a:t>
            </a: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,function (result){ 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doSomethingWith(result);</a:t>
            </a:r>
            <a:r>
              <a:rPr lang="en-US" sz="18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//wait for result!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640080" marR="0" lvl="1" indent="-2844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doSomethingWithOutResult(); 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1800" b="1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executes </a:t>
            </a:r>
            <a:r>
              <a:rPr lang="en-US" sz="1800" b="0" i="0" u="none" strike="noStrike" cap="none">
                <a:solidFill>
                  <a:srgbClr val="5EA226"/>
                </a:solidFill>
                <a:latin typeface="Consolas"/>
                <a:ea typeface="Consolas"/>
                <a:cs typeface="Consolas"/>
                <a:sym typeface="Consolas"/>
              </a:rPr>
              <a:t>without any delay!</a:t>
            </a:r>
          </a:p>
          <a:p>
            <a:pPr marL="640080" marR="0" lvl="1" indent="-2844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1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0080" marR="0" lvl="1" indent="-2844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1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24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Some Theory: Event-loops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Event-loops are the core of event-driven programming, almost all the UI programs use event-loops to track the user event, for example: Clicks, Ajax Requests etc.</a:t>
            </a:r>
          </a:p>
        </p:txBody>
      </p:sp>
      <p:sp>
        <p:nvSpPr>
          <p:cNvPr id="220" name="Shape 220"/>
          <p:cNvSpPr/>
          <p:nvPr/>
        </p:nvSpPr>
        <p:spPr>
          <a:xfrm>
            <a:off x="1678431" y="2819400"/>
            <a:ext cx="1600199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5C98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1983231" y="3429000"/>
            <a:ext cx="0" cy="548639"/>
          </a:xfrm>
          <a:prstGeom prst="straightConnector1">
            <a:avLst/>
          </a:prstGeom>
          <a:noFill/>
          <a:ln w="22225" cap="flat" cmpd="sng">
            <a:solidFill>
              <a:srgbClr val="67D01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2211831" y="3429000"/>
            <a:ext cx="0" cy="548639"/>
          </a:xfrm>
          <a:prstGeom prst="straightConnector1">
            <a:avLst/>
          </a:prstGeom>
          <a:noFill/>
          <a:ln w="22225" cap="flat" cmpd="sng">
            <a:solidFill>
              <a:srgbClr val="67D01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3" name="Shape 223"/>
          <p:cNvSpPr/>
          <p:nvPr/>
        </p:nvSpPr>
        <p:spPr>
          <a:xfrm>
            <a:off x="1907031" y="4191000"/>
            <a:ext cx="1371599" cy="1371599"/>
          </a:xfrm>
          <a:prstGeom prst="arc">
            <a:avLst>
              <a:gd name="adj1" fmla="val 13487427"/>
              <a:gd name="adj2" fmla="val 12667217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Event loop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(main thread)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2440431" y="3429000"/>
            <a:ext cx="0" cy="548639"/>
          </a:xfrm>
          <a:prstGeom prst="straightConnector1">
            <a:avLst/>
          </a:prstGeom>
          <a:noFill/>
          <a:ln w="22225" cap="flat" cmpd="sng">
            <a:solidFill>
              <a:srgbClr val="67D01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2669031" y="3429000"/>
            <a:ext cx="0" cy="548639"/>
          </a:xfrm>
          <a:prstGeom prst="straightConnector1">
            <a:avLst/>
          </a:prstGeom>
          <a:noFill/>
          <a:ln w="22225" cap="flat" cmpd="sng">
            <a:solidFill>
              <a:srgbClr val="67D01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6" name="Shape 226"/>
          <p:cNvCxnSpPr/>
          <p:nvPr/>
        </p:nvCxnSpPr>
        <p:spPr>
          <a:xfrm>
            <a:off x="2897631" y="3429000"/>
            <a:ext cx="0" cy="548639"/>
          </a:xfrm>
          <a:prstGeom prst="straightConnector1">
            <a:avLst/>
          </a:prstGeom>
          <a:noFill/>
          <a:ln w="22225" cap="flat" cmpd="sng">
            <a:solidFill>
              <a:srgbClr val="67D01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7" name="Shape 227"/>
          <p:cNvSpPr/>
          <p:nvPr/>
        </p:nvSpPr>
        <p:spPr>
          <a:xfrm>
            <a:off x="2438400" y="5867400"/>
            <a:ext cx="1447800" cy="762000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5C982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C++ Threadpool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(worker threads)</a:t>
            </a:r>
          </a:p>
        </p:txBody>
      </p:sp>
      <p:sp>
        <p:nvSpPr>
          <p:cNvPr id="228" name="Shape 228"/>
          <p:cNvSpPr/>
          <p:nvPr/>
        </p:nvSpPr>
        <p:spPr>
          <a:xfrm>
            <a:off x="1602230" y="5105400"/>
            <a:ext cx="762000" cy="137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120000"/>
                </a:moveTo>
                <a:cubicBezTo>
                  <a:pt x="89328" y="119210"/>
                  <a:pt x="58657" y="118421"/>
                  <a:pt x="39449" y="110526"/>
                </a:cubicBezTo>
                <a:cubicBezTo>
                  <a:pt x="20240" y="102631"/>
                  <a:pt x="9500" y="88289"/>
                  <a:pt x="4750" y="72631"/>
                </a:cubicBezTo>
                <a:cubicBezTo>
                  <a:pt x="0" y="56973"/>
                  <a:pt x="5370" y="28684"/>
                  <a:pt x="10946" y="16578"/>
                </a:cubicBezTo>
                <a:cubicBezTo>
                  <a:pt x="16523" y="4473"/>
                  <a:pt x="32839" y="1973"/>
                  <a:pt x="38209" y="0"/>
                </a:cubicBezTo>
              </a:path>
            </a:pathLst>
          </a:custGeom>
          <a:noFill/>
          <a:ln w="158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297430" y="3046575"/>
            <a:ext cx="533399" cy="1601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cubicBezTo>
                  <a:pt x="76539" y="109274"/>
                  <a:pt x="33079" y="98549"/>
                  <a:pt x="16539" y="83316"/>
                </a:cubicBezTo>
                <a:cubicBezTo>
                  <a:pt x="0" y="68082"/>
                  <a:pt x="9853" y="42487"/>
                  <a:pt x="20762" y="28601"/>
                </a:cubicBezTo>
                <a:cubicBezTo>
                  <a:pt x="31671" y="14714"/>
                  <a:pt x="38709" y="621"/>
                  <a:pt x="81994" y="0"/>
                </a:cubicBezTo>
              </a:path>
            </a:pathLst>
          </a:custGeom>
          <a:noFill/>
          <a:ln w="158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352798" y="5029200"/>
            <a:ext cx="916430" cy="10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689"/>
                </a:moveTo>
                <a:cubicBezTo>
                  <a:pt x="28603" y="2844"/>
                  <a:pt x="57207" y="0"/>
                  <a:pt x="77179" y="8864"/>
                </a:cubicBezTo>
                <a:cubicBezTo>
                  <a:pt x="97150" y="17728"/>
                  <a:pt x="120000" y="40352"/>
                  <a:pt x="119830" y="58875"/>
                </a:cubicBezTo>
                <a:cubicBezTo>
                  <a:pt x="119661" y="77398"/>
                  <a:pt x="81410" y="101212"/>
                  <a:pt x="76163" y="120000"/>
                </a:cubicBezTo>
              </a:path>
            </a:pathLst>
          </a:custGeom>
          <a:noFill/>
          <a:ln w="15875" cap="flat" cmpd="sng">
            <a:solidFill>
              <a:srgbClr val="67D01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431030" y="2819400"/>
            <a:ext cx="206498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Clients send HTTP requests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to Node.js server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459712" y="4191000"/>
            <a:ext cx="2864886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 Event-loop is woken up by OS,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passes request and response objects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the thread-pool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345430" y="5334000"/>
            <a:ext cx="170508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Long-running jobs run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on worker threads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6200" y="5867400"/>
            <a:ext cx="1634164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Response is sent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back to main thread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via callback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6200" y="4267200"/>
            <a:ext cx="144943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Event loop returns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result to client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3276600"/>
            <a:ext cx="2438399" cy="19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riel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933</Words>
  <Application>Microsoft Office PowerPoint</Application>
  <PresentationFormat>On-screen Show (4:3)</PresentationFormat>
  <Paragraphs>187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Questrial</vt:lpstr>
      <vt:lpstr>Noto Sans Symbols</vt:lpstr>
      <vt:lpstr>Consolas</vt:lpstr>
      <vt:lpstr>Calibri</vt:lpstr>
      <vt:lpstr>Oriel</vt:lpstr>
      <vt:lpstr>Slide 1</vt:lpstr>
      <vt:lpstr>History</vt:lpstr>
      <vt:lpstr>What is v8</vt:lpstr>
      <vt:lpstr>Introduction: Basic</vt:lpstr>
      <vt:lpstr>Installing Nodejs</vt:lpstr>
      <vt:lpstr>Introduction: Advanced (&amp; Confusing)</vt:lpstr>
      <vt:lpstr>NODE vs PHP</vt:lpstr>
      <vt:lpstr>Some Theory: Non-Blocking I/O</vt:lpstr>
      <vt:lpstr>Some Theory: Event-loops</vt:lpstr>
      <vt:lpstr>Example-1: Getting Started &amp; Hello World</vt:lpstr>
      <vt:lpstr>What can you do with Node.js ?</vt:lpstr>
      <vt:lpstr>Slide 12</vt:lpstr>
      <vt:lpstr>Demo 1 :  Simple HTTP Server</vt:lpstr>
      <vt:lpstr>Node.js Ecosystem</vt:lpstr>
      <vt:lpstr>NPM</vt:lpstr>
      <vt:lpstr>Slide 16</vt:lpstr>
      <vt:lpstr>Express JS</vt:lpstr>
      <vt:lpstr>DEMO 2: SIMPLE EXPRESS SERVER</vt:lpstr>
      <vt:lpstr>DEMO 3:  Understanding  Express Features</vt:lpstr>
      <vt:lpstr>Templating Languges</vt:lpstr>
      <vt:lpstr>Mongo and mongoose in brief</vt:lpstr>
      <vt:lpstr>MongoDB</vt:lpstr>
      <vt:lpstr>Mongoose</vt:lpstr>
      <vt:lpstr>DEMO 4:  Express Hackathon Starter Boilerplate Understanding</vt:lpstr>
      <vt:lpstr>Some Node.js benchmarks</vt:lpstr>
      <vt:lpstr>NodeJs Disadvantages</vt:lpstr>
      <vt:lpstr>Appendix-1: Who is using Node.js in production?</vt:lpstr>
      <vt:lpstr>Appendix-2: Resource to get started</vt:lpstr>
      <vt:lpstr>When to use Node.js?</vt:lpstr>
      <vt:lpstr>Appendix-3: Some Good Modules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Challenge for you :)</dc:title>
  <dc:creator>Chinmay Kulkarni</dc:creator>
  <cp:lastModifiedBy>Microsoft</cp:lastModifiedBy>
  <cp:revision>8</cp:revision>
  <dcterms:modified xsi:type="dcterms:W3CDTF">2016-02-20T18:03:06Z</dcterms:modified>
</cp:coreProperties>
</file>