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2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embeddings/oleObject1.bin" ContentType="application/vnd.openxmlformats-officedocument.oleObject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92" r:id="rId2"/>
    <p:sldId id="293" r:id="rId3"/>
    <p:sldId id="295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99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41" Type="http://schemas.openxmlformats.org/officeDocument/2006/relationships/tableStyles" Target="tableStyles.xml"/><Relationship Id="rId24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32" Type="http://schemas.openxmlformats.org/officeDocument/2006/relationships/slide" Target="slides/slide3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interSettings" Target="printerSettings/printerSettings1.bin"/><Relationship Id="rId40" Type="http://schemas.openxmlformats.org/officeDocument/2006/relationships/theme" Target="theme/theme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" Type="http://schemas.openxmlformats.org/officeDocument/2006/relationships/slide" Target="slides/slide4.xml"/><Relationship Id="rId36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1" Type="http://schemas.openxmlformats.org/officeDocument/2006/relationships/slide" Target="slides/slide3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customXml" Target="../customXml/item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" Type="http://schemas.openxmlformats.org/officeDocument/2006/relationships/slide" Target="slides/slide3.xml"/><Relationship Id="rId30" Type="http://schemas.openxmlformats.org/officeDocument/2006/relationships/slide" Target="slides/slide29.xml"/><Relationship Id="rId9" Type="http://schemas.openxmlformats.org/officeDocument/2006/relationships/slide" Target="slides/slide8.xml"/><Relationship Id="rId35" Type="http://schemas.openxmlformats.org/officeDocument/2006/relationships/slide" Target="slides/slide34.xml"/><Relationship Id="rId14" Type="http://schemas.openxmlformats.org/officeDocument/2006/relationships/slide" Target="slides/slide13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D9562-ACE7-4669-9684-0210C36B1A4F}" type="datetimeFigureOut">
              <a:rPr lang="de-AT" smtClean="0"/>
              <a:t>03/09/18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8AAA-FFE2-49B2-B340-5F11036978A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989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B2B8-62FF-45EA-8948-9A39C135070D}" type="datetime1">
              <a:rPr lang="en-IE" smtClean="0"/>
              <a:t>03/09/18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063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4504-5DCB-4122-99EC-6E50EA38650A}" type="datetime1">
              <a:rPr lang="en-IE" smtClean="0"/>
              <a:t>03/09/18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515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C330-2AD4-4C0C-8920-3A5E48308DFE}" type="datetime1">
              <a:rPr lang="en-IE" smtClean="0"/>
              <a:t>03/09/18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311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CD39-78EF-4289-8CF1-A107A1F45B4F}" type="datetime1">
              <a:rPr lang="en-IE" smtClean="0"/>
              <a:t>03/09/18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197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9DA7-36A6-4E13-A5DB-9133EAD65AC3}" type="datetime1">
              <a:rPr lang="en-IE" smtClean="0"/>
              <a:t>03/09/18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838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8C86-F78B-4488-8510-A90C5AA99DB5}" type="datetime1">
              <a:rPr lang="en-IE" smtClean="0"/>
              <a:t>03/09/18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341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A997-9D6F-44DC-9552-1DBC8F4F81FA}" type="datetime1">
              <a:rPr lang="en-IE" smtClean="0"/>
              <a:t>03/09/18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18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89AB-7333-42A0-93A5-E58E34D6105C}" type="datetime1">
              <a:rPr lang="en-IE" smtClean="0"/>
              <a:t>03/09/18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606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331A-88AE-4B4C-8461-FCE9CAA397A6}" type="datetime1">
              <a:rPr lang="en-IE" smtClean="0"/>
              <a:t>03/09/18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818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7987-18B0-4549-ABF5-9E684FEE75C0}" type="datetime1">
              <a:rPr lang="en-IE" smtClean="0"/>
              <a:t>03/09/18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362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BEF3-5CC0-47BC-9C4B-38A7C177C33D}" type="datetime1">
              <a:rPr lang="en-IE" smtClean="0"/>
              <a:t>03/09/18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678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846B7-E6F8-4A90-9650-C8AEC5A6A0AD}" type="datetime1">
              <a:rPr lang="en-IE" smtClean="0"/>
              <a:t>03/09/18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6643B-BC8A-49A8-9527-9EEF8F12A0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644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s://www.dias.ie/celt/celt-publications-2/celt-the-parsed-old-and-middle-irish-corpus-pomic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Word_Document1.docx"/><Relationship Id="rId6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chronhib.maynoothuniversity.i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068960"/>
            <a:ext cx="7344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3200" b="1" smtClean="0"/>
              <a:t>Introducing</a:t>
            </a:r>
          </a:p>
          <a:p>
            <a:r>
              <a:rPr lang="en-IE" sz="3200" b="1" i="1" smtClean="0"/>
              <a:t>Chronologicon</a:t>
            </a:r>
            <a:r>
              <a:rPr lang="en-IE" sz="3200" b="1" smtClean="0"/>
              <a:t> </a:t>
            </a:r>
            <a:r>
              <a:rPr lang="en-IE" sz="3200" b="1" i="1"/>
              <a:t>Hibernicum</a:t>
            </a:r>
            <a:r>
              <a:rPr lang="en-IE" sz="3200" b="1"/>
              <a:t> </a:t>
            </a:r>
            <a:endParaRPr lang="en-IE" sz="3200" b="1" dirty="0"/>
          </a:p>
          <a:p>
            <a:endParaRPr lang="en-IE" sz="3200" b="1" i="1" dirty="0" smtClean="0"/>
          </a:p>
          <a:p>
            <a:r>
              <a:rPr lang="en-IE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en-IE" baseline="3000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IE" smtClean="0">
                <a:solidFill>
                  <a:schemeClr val="bg1">
                    <a:lumMod val="50000"/>
                  </a:schemeClr>
                </a:solidFill>
              </a:rPr>
              <a:t> Celtic Linguistics Conference – Maynooth University</a:t>
            </a:r>
            <a:endParaRPr lang="en-IE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4 September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2018</a:t>
            </a:r>
          </a:p>
          <a:p>
            <a:endParaRPr lang="de-DE" dirty="0" smtClean="0">
              <a:solidFill>
                <a:srgbClr val="585858"/>
              </a:solidFill>
            </a:endParaRP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ERC Consolidator Grant 2015, H2020 #647351</a:t>
            </a:r>
            <a:endParaRPr lang="en-I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492896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smtClean="0">
                <a:latin typeface="+mj-lt"/>
                <a:ea typeface="+mj-ea"/>
                <a:cs typeface="+mj-cs"/>
              </a:rPr>
              <a:t>David Stifter, Fangzhe Qiu, Elliott Lash</a:t>
            </a:r>
            <a:endParaRPr lang="en-IE" sz="2400" b="1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751733"/>
            <a:ext cx="1853282" cy="77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638" y="548680"/>
            <a:ext cx="1532903" cy="153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5751733"/>
            <a:ext cx="974058" cy="9320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5751733"/>
            <a:ext cx="1151540" cy="7696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54" y="548680"/>
            <a:ext cx="4338603" cy="15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7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Methodology of ChronHib</a:t>
            </a:r>
            <a:endParaRPr lang="en-IE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64704"/>
            <a:ext cx="9289032" cy="550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800" b="1" dirty="0" err="1"/>
              <a:t>Pre-processing</a:t>
            </a:r>
            <a:r>
              <a:rPr lang="de-DE" sz="2800" b="1" dirty="0"/>
              <a:t> </a:t>
            </a:r>
            <a:r>
              <a:rPr lang="de-DE" sz="2800" b="1" dirty="0" err="1"/>
              <a:t>of</a:t>
            </a:r>
            <a:r>
              <a:rPr lang="de-DE" sz="2800" b="1" dirty="0"/>
              <a:t> </a:t>
            </a:r>
            <a:r>
              <a:rPr lang="de-DE" sz="2800" b="1" dirty="0" err="1" smtClean="0"/>
              <a:t>data</a:t>
            </a:r>
            <a:endParaRPr lang="de-DE" sz="2800" b="1" dirty="0" smtClean="0"/>
          </a:p>
          <a:p>
            <a:pPr marL="1257300" lvl="2" indent="-342900">
              <a:lnSpc>
                <a:spcPct val="150000"/>
              </a:lnSpc>
              <a:buFont typeface="Arial"/>
              <a:buChar char="•"/>
            </a:pPr>
            <a:r>
              <a:rPr lang="en-GB" sz="2800" dirty="0" smtClean="0"/>
              <a:t>Linguistic annotation</a:t>
            </a:r>
          </a:p>
          <a:p>
            <a:pPr lvl="3">
              <a:lnSpc>
                <a:spcPct val="150000"/>
              </a:lnSpc>
            </a:pPr>
            <a:r>
              <a:rPr lang="en-GB" sz="2800" dirty="0" smtClean="0"/>
              <a:t>2. POS</a:t>
            </a:r>
            <a:r>
              <a:rPr lang="en-GB" sz="2800" dirty="0"/>
              <a:t>- and morphological </a:t>
            </a:r>
            <a:r>
              <a:rPr lang="en-GB" sz="2800" dirty="0" smtClean="0"/>
              <a:t>tagging</a:t>
            </a:r>
          </a:p>
          <a:p>
            <a:pPr marL="2286000" lvl="4" indent="-457200">
              <a:lnSpc>
                <a:spcPct val="150000"/>
              </a:lnSpc>
              <a:buFont typeface="Arial"/>
              <a:buChar char="•"/>
            </a:pPr>
            <a:r>
              <a:rPr lang="en-GB" sz="2800" dirty="0" err="1" smtClean="0"/>
              <a:t>Tagset</a:t>
            </a:r>
            <a:r>
              <a:rPr lang="en-GB" sz="2800" dirty="0" smtClean="0"/>
              <a:t>: 22 POS tags, 603 morphological tags </a:t>
            </a:r>
          </a:p>
          <a:p>
            <a:pPr marL="2286000" lvl="4" indent="-457200">
              <a:lnSpc>
                <a:spcPct val="150000"/>
              </a:lnSpc>
              <a:buFont typeface="Arial"/>
              <a:buChar char="•"/>
            </a:pPr>
            <a:r>
              <a:rPr lang="en-GB" sz="2800" dirty="0" smtClean="0"/>
              <a:t>Other tags: </a:t>
            </a:r>
          </a:p>
          <a:p>
            <a:pPr marL="2743200" lvl="5" indent="-4572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nominal stem class</a:t>
            </a:r>
          </a:p>
          <a:p>
            <a:pPr marL="2743200" lvl="5" indent="-4572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verbal class</a:t>
            </a:r>
          </a:p>
          <a:p>
            <a:pPr marL="2743200" lvl="5" indent="-457200">
              <a:lnSpc>
                <a:spcPct val="150000"/>
              </a:lnSpc>
              <a:buFont typeface="Arial"/>
              <a:buChar char="•"/>
            </a:pPr>
            <a:r>
              <a:rPr lang="en-GB" sz="2400" dirty="0" err="1" smtClean="0"/>
              <a:t>deponentiality</a:t>
            </a:r>
            <a:r>
              <a:rPr lang="en-GB" sz="2400" dirty="0" smtClean="0"/>
              <a:t> </a:t>
            </a:r>
            <a:r>
              <a:rPr lang="en-GB" sz="2400" dirty="0"/>
              <a:t>and dependency </a:t>
            </a:r>
            <a:r>
              <a:rPr lang="en-GB" sz="2400" dirty="0" smtClean="0"/>
              <a:t>of verbs</a:t>
            </a:r>
          </a:p>
          <a:p>
            <a:pPr marL="2743200" lvl="5" indent="-4572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onomastic </a:t>
            </a:r>
            <a:r>
              <a:rPr lang="en-GB" sz="2400" dirty="0"/>
              <a:t>usage of compound proper </a:t>
            </a:r>
            <a:r>
              <a:rPr lang="en-GB" sz="2400" dirty="0" smtClean="0"/>
              <a:t>names etc.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Fangzhe Qiu 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Maynooth University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211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Methodology of ChronHib</a:t>
            </a:r>
            <a:endParaRPr lang="en-IE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64704"/>
            <a:ext cx="9289032" cy="3288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800" b="1" dirty="0" err="1"/>
              <a:t>Pre-processing</a:t>
            </a:r>
            <a:r>
              <a:rPr lang="de-DE" sz="2800" b="1" dirty="0"/>
              <a:t> </a:t>
            </a:r>
            <a:r>
              <a:rPr lang="de-DE" sz="2800" b="1" dirty="0" err="1"/>
              <a:t>of</a:t>
            </a:r>
            <a:r>
              <a:rPr lang="de-DE" sz="2800" b="1" dirty="0"/>
              <a:t> </a:t>
            </a:r>
            <a:r>
              <a:rPr lang="de-DE" sz="2800" b="1" dirty="0" err="1" smtClean="0"/>
              <a:t>data</a:t>
            </a:r>
            <a:endParaRPr lang="de-DE" sz="2800" b="1" dirty="0" smtClean="0"/>
          </a:p>
          <a:p>
            <a:pPr marL="1257300" lvl="2" indent="-342900">
              <a:lnSpc>
                <a:spcPct val="150000"/>
              </a:lnSpc>
              <a:buFont typeface="Arial"/>
              <a:buChar char="•"/>
            </a:pPr>
            <a:r>
              <a:rPr lang="en-GB" sz="2800" dirty="0" smtClean="0"/>
              <a:t>Linguistic annotation</a:t>
            </a:r>
          </a:p>
          <a:p>
            <a:pPr lvl="3">
              <a:lnSpc>
                <a:spcPct val="150000"/>
              </a:lnSpc>
            </a:pPr>
            <a:r>
              <a:rPr lang="en-GB" sz="2800" dirty="0" smtClean="0"/>
              <a:t>2. POS</a:t>
            </a:r>
            <a:r>
              <a:rPr lang="en-GB" sz="2800" dirty="0"/>
              <a:t>- and morphological </a:t>
            </a:r>
            <a:r>
              <a:rPr lang="en-GB" sz="2800" dirty="0" smtClean="0"/>
              <a:t>tagging</a:t>
            </a:r>
          </a:p>
          <a:p>
            <a:pPr marL="2286000" lvl="4" indent="-457200">
              <a:lnSpc>
                <a:spcPct val="150000"/>
              </a:lnSpc>
              <a:buFont typeface="Arial"/>
              <a:buChar char="•"/>
            </a:pPr>
            <a:r>
              <a:rPr lang="en-GB" sz="2800" dirty="0" smtClean="0"/>
              <a:t>The complexity </a:t>
            </a:r>
            <a:r>
              <a:rPr lang="en-GB" sz="2800" dirty="0"/>
              <a:t>of Old Irish morphology </a:t>
            </a:r>
            <a:endParaRPr lang="en-GB" sz="2800" dirty="0" smtClean="0"/>
          </a:p>
          <a:p>
            <a:pPr lvl="3">
              <a:lnSpc>
                <a:spcPct val="150000"/>
              </a:lnSpc>
            </a:pPr>
            <a:endParaRPr lang="en-GB" sz="28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Fangzhe Qiu 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Maynooth University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11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1547664" y="3933056"/>
            <a:ext cx="2952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Allomorphs sharing </a:t>
            </a:r>
            <a:r>
              <a:rPr lang="en-GB" sz="2400" dirty="0"/>
              <a:t>the same tag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148064" y="3933056"/>
            <a:ext cx="3384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homonyms which should be tagged differently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11560" y="5085184"/>
            <a:ext cx="38164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e.g.</a:t>
            </a:r>
            <a:r>
              <a:rPr lang="en-GB" sz="2000" dirty="0"/>
              <a:t> the relative negative particle </a:t>
            </a:r>
            <a:endParaRPr lang="en-GB" sz="2000" dirty="0" smtClean="0"/>
          </a:p>
          <a:p>
            <a:r>
              <a:rPr lang="en-GB" sz="2000" i="1" dirty="0" err="1" smtClean="0"/>
              <a:t>nad</a:t>
            </a:r>
            <a:r>
              <a:rPr lang="en-GB" sz="2000" i="1" dirty="0"/>
              <a:t>, </a:t>
            </a:r>
            <a:r>
              <a:rPr lang="en-GB" sz="2000" i="1" dirty="0" err="1"/>
              <a:t>nach</a:t>
            </a:r>
            <a:r>
              <a:rPr lang="en-GB" sz="2000" i="1" dirty="0"/>
              <a:t>, </a:t>
            </a:r>
            <a:r>
              <a:rPr lang="en-GB" sz="2000" i="1" dirty="0" err="1"/>
              <a:t>na</a:t>
            </a:r>
            <a:r>
              <a:rPr lang="en-GB" sz="2000" i="1" dirty="0"/>
              <a:t>, </a:t>
            </a:r>
            <a:r>
              <a:rPr lang="en-GB" sz="2000" i="1" dirty="0" err="1"/>
              <a:t>nacon</a:t>
            </a:r>
            <a:r>
              <a:rPr lang="en-GB" sz="2000" i="1" dirty="0"/>
              <a:t> </a:t>
            </a:r>
            <a:r>
              <a:rPr lang="en-GB" sz="2000" dirty="0" smtClean="0"/>
              <a:t>etc. 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076056" y="5085184"/>
            <a:ext cx="38164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e.g.</a:t>
            </a:r>
            <a:r>
              <a:rPr lang="en-GB" sz="2000" dirty="0"/>
              <a:t> </a:t>
            </a:r>
            <a:r>
              <a:rPr lang="en-GB" sz="2000" i="1" dirty="0" err="1"/>
              <a:t>macc</a:t>
            </a:r>
            <a:r>
              <a:rPr lang="en-GB" sz="2000" i="1" dirty="0"/>
              <a:t> </a:t>
            </a:r>
            <a:r>
              <a:rPr lang="en-GB" sz="2000" dirty="0"/>
              <a:t>which </a:t>
            </a:r>
            <a:r>
              <a:rPr lang="en-GB" sz="2000" dirty="0" smtClean="0"/>
              <a:t>can </a:t>
            </a:r>
            <a:r>
              <a:rPr lang="en-GB" sz="2000" dirty="0"/>
              <a:t>be nom., voc., acc. and dat. </a:t>
            </a:r>
            <a:r>
              <a:rPr lang="en-GB" sz="2000" dirty="0" err="1"/>
              <a:t>sg</a:t>
            </a:r>
            <a:r>
              <a:rPr lang="en-GB" sz="2000" dirty="0"/>
              <a:t>. </a:t>
            </a:r>
            <a:endParaRPr lang="en-US" sz="20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75856" y="3429000"/>
            <a:ext cx="1224136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99992" y="3429000"/>
            <a:ext cx="1512168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own Arrow 15"/>
          <p:cNvSpPr/>
          <p:nvPr/>
        </p:nvSpPr>
        <p:spPr>
          <a:xfrm>
            <a:off x="2483768" y="4725144"/>
            <a:ext cx="216024" cy="4320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660232" y="4725144"/>
            <a:ext cx="216024" cy="4320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2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Methodology of ChronHib</a:t>
            </a:r>
            <a:endParaRPr lang="en-IE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64704"/>
            <a:ext cx="9289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800" b="1" dirty="0" err="1"/>
              <a:t>Pre-processing</a:t>
            </a:r>
            <a:r>
              <a:rPr lang="de-DE" sz="2800" b="1" dirty="0"/>
              <a:t> </a:t>
            </a:r>
            <a:r>
              <a:rPr lang="de-DE" sz="2800" b="1" dirty="0" err="1"/>
              <a:t>of</a:t>
            </a:r>
            <a:r>
              <a:rPr lang="de-DE" sz="2800" b="1" dirty="0"/>
              <a:t> </a:t>
            </a:r>
            <a:r>
              <a:rPr lang="de-DE" sz="2800" b="1" dirty="0" err="1" smtClean="0"/>
              <a:t>data</a:t>
            </a:r>
            <a:endParaRPr lang="de-DE" sz="2800" b="1" dirty="0" smtClean="0"/>
          </a:p>
          <a:p>
            <a:pPr marL="1257300" lvl="2" indent="-342900">
              <a:lnSpc>
                <a:spcPct val="150000"/>
              </a:lnSpc>
              <a:buFont typeface="Arial"/>
              <a:buChar char="•"/>
            </a:pPr>
            <a:r>
              <a:rPr lang="en-GB" sz="2800" dirty="0" smtClean="0"/>
              <a:t>Linguistic annotation</a:t>
            </a:r>
          </a:p>
          <a:p>
            <a:pPr lvl="3">
              <a:lnSpc>
                <a:spcPct val="150000"/>
              </a:lnSpc>
            </a:pPr>
            <a:r>
              <a:rPr lang="en-GB" sz="2800" dirty="0" smtClean="0"/>
              <a:t>2. POS</a:t>
            </a:r>
            <a:r>
              <a:rPr lang="en-GB" sz="2800" dirty="0"/>
              <a:t>- and morphological </a:t>
            </a:r>
            <a:r>
              <a:rPr lang="en-GB" sz="2800" dirty="0" smtClean="0"/>
              <a:t>tagging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Fangzhe Qiu 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Maynooth University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12</a:t>
            </a:fld>
            <a:endParaRPr lang="en-IE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3508"/>
              </p:ext>
            </p:extLst>
          </p:nvPr>
        </p:nvGraphicFramePr>
        <p:xfrm>
          <a:off x="504055" y="3133487"/>
          <a:ext cx="8280921" cy="2658096"/>
        </p:xfrm>
        <a:graphic>
          <a:graphicData uri="http://schemas.openxmlformats.org/drawingml/2006/table">
            <a:tbl>
              <a:tblPr/>
              <a:tblGrid>
                <a:gridCol w="911660">
                  <a:extLst>
                    <a:ext uri="{9D8B030D-6E8A-4147-A177-3AD203B41FA5}">
                      <a16:colId xmlns:a16="http://schemas.microsoft.com/office/drawing/2014/main" xmlns="" val="2286925284"/>
                    </a:ext>
                  </a:extLst>
                </a:gridCol>
                <a:gridCol w="1260828">
                  <a:extLst>
                    <a:ext uri="{9D8B030D-6E8A-4147-A177-3AD203B41FA5}">
                      <a16:colId xmlns:a16="http://schemas.microsoft.com/office/drawing/2014/main" xmlns="" val="4294107603"/>
                    </a:ext>
                  </a:extLst>
                </a:gridCol>
                <a:gridCol w="1273082">
                  <a:extLst>
                    <a:ext uri="{9D8B030D-6E8A-4147-A177-3AD203B41FA5}">
                      <a16:colId xmlns:a16="http://schemas.microsoft.com/office/drawing/2014/main" xmlns="" val="1633290308"/>
                    </a:ext>
                  </a:extLst>
                </a:gridCol>
                <a:gridCol w="1326126">
                  <a:extLst>
                    <a:ext uri="{9D8B030D-6E8A-4147-A177-3AD203B41FA5}">
                      <a16:colId xmlns:a16="http://schemas.microsoft.com/office/drawing/2014/main" xmlns="" val="3506178744"/>
                    </a:ext>
                  </a:extLst>
                </a:gridCol>
                <a:gridCol w="835755">
                  <a:extLst>
                    <a:ext uri="{9D8B030D-6E8A-4147-A177-3AD203B41FA5}">
                      <a16:colId xmlns:a16="http://schemas.microsoft.com/office/drawing/2014/main" xmlns="" val="4013431811"/>
                    </a:ext>
                  </a:extLst>
                </a:gridCol>
                <a:gridCol w="1169348">
                  <a:extLst>
                    <a:ext uri="{9D8B030D-6E8A-4147-A177-3AD203B41FA5}">
                      <a16:colId xmlns:a16="http://schemas.microsoft.com/office/drawing/2014/main" xmlns="" val="555891998"/>
                    </a:ext>
                  </a:extLst>
                </a:gridCol>
                <a:gridCol w="1504122">
                  <a:extLst>
                    <a:ext uri="{9D8B030D-6E8A-4147-A177-3AD203B41FA5}">
                      <a16:colId xmlns:a16="http://schemas.microsoft.com/office/drawing/2014/main" xmlns="" val="108538838"/>
                    </a:ext>
                  </a:extLst>
                </a:gridCol>
              </a:tblGrid>
              <a:tr h="345956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Morph</a:t>
                      </a:r>
                      <a:endParaRPr lang="en-IE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Lemma</a:t>
                      </a:r>
                      <a:endParaRPr lang="en-IE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POS</a:t>
                      </a:r>
                      <a:endParaRPr lang="en-IE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Subclassification</a:t>
                      </a:r>
                      <a:endParaRPr lang="en-IE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Gender</a:t>
                      </a:r>
                      <a:endParaRPr lang="en-IE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Meaning</a:t>
                      </a:r>
                      <a:endParaRPr lang="en-IE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Morphological Analysis</a:t>
                      </a:r>
                      <a:endParaRPr lang="en-IE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3232055"/>
                  </a:ext>
                </a:extLst>
              </a:tr>
              <a:tr h="518934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ara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1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conjunction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so that, in order that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9163765"/>
                  </a:ext>
                </a:extLst>
              </a:tr>
              <a:tr h="204691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nach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nád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1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particle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Neg.subord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that not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5489623"/>
                  </a:ext>
                </a:extLst>
              </a:tr>
              <a:tr h="345956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3sg.fem.inf.pron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pronoun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her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Class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81269576"/>
                  </a:ext>
                </a:extLst>
              </a:tr>
              <a:tr h="204691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do·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particle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preverb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8336175"/>
                  </a:ext>
                </a:extLst>
              </a:tr>
              <a:tr h="691912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 1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particle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augment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perfective or potential aspect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9970468"/>
                  </a:ext>
                </a:extLst>
              </a:tr>
              <a:tr h="345956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·toirsitis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do·fich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verb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S1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 take, to attack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aug.3pl.past.subj.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09640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399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Methodology of ChronHib</a:t>
            </a:r>
            <a:endParaRPr lang="en-IE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64704"/>
            <a:ext cx="9289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800" b="1" dirty="0" err="1"/>
              <a:t>Pre-processing</a:t>
            </a:r>
            <a:r>
              <a:rPr lang="de-DE" sz="2800" b="1" dirty="0"/>
              <a:t> </a:t>
            </a:r>
            <a:r>
              <a:rPr lang="de-DE" sz="2800" b="1" dirty="0" err="1"/>
              <a:t>of</a:t>
            </a:r>
            <a:r>
              <a:rPr lang="de-DE" sz="2800" b="1" dirty="0"/>
              <a:t> </a:t>
            </a:r>
            <a:r>
              <a:rPr lang="de-DE" sz="2800" b="1" dirty="0" err="1" smtClean="0"/>
              <a:t>data</a:t>
            </a:r>
            <a:endParaRPr lang="de-DE" sz="2800" b="1" dirty="0" smtClean="0"/>
          </a:p>
          <a:p>
            <a:pPr marL="1257300" lvl="2" indent="-342900">
              <a:lnSpc>
                <a:spcPct val="150000"/>
              </a:lnSpc>
              <a:buFont typeface="Arial"/>
              <a:buChar char="•"/>
            </a:pPr>
            <a:r>
              <a:rPr lang="en-GB" sz="2800" dirty="0" smtClean="0"/>
              <a:t>Linguistic annotation</a:t>
            </a:r>
          </a:p>
          <a:p>
            <a:pPr lvl="3">
              <a:lnSpc>
                <a:spcPct val="150000"/>
              </a:lnSpc>
            </a:pPr>
            <a:r>
              <a:rPr lang="en-GB" sz="2800" dirty="0" smtClean="0"/>
              <a:t>4. Variation tagging</a:t>
            </a:r>
          </a:p>
          <a:p>
            <a:pPr marL="2286000" lvl="4" indent="-457200">
              <a:lnSpc>
                <a:spcPct val="150000"/>
              </a:lnSpc>
              <a:buFont typeface="Arial"/>
              <a:buChar char="•"/>
            </a:pPr>
            <a:r>
              <a:rPr lang="en-GB" sz="2800" dirty="0"/>
              <a:t>A table </a:t>
            </a:r>
            <a:r>
              <a:rPr lang="en-GB" sz="2800" dirty="0" smtClean="0"/>
              <a:t>listing </a:t>
            </a:r>
            <a:r>
              <a:rPr lang="en-GB" sz="2800" dirty="0"/>
              <a:t>326 linguistic variations </a:t>
            </a:r>
            <a:endParaRPr lang="en-GB" sz="2800" dirty="0" smtClean="0"/>
          </a:p>
          <a:p>
            <a:pPr marL="2286000" lvl="4" indent="-457200">
              <a:lnSpc>
                <a:spcPct val="150000"/>
              </a:lnSpc>
              <a:buFont typeface="Arial"/>
              <a:buChar char="•"/>
            </a:pPr>
            <a:r>
              <a:rPr lang="en-GB" sz="2800" dirty="0"/>
              <a:t>phonological, orthographical, morphological, syntactical and lexical variations </a:t>
            </a:r>
            <a:endParaRPr lang="en-GB" sz="28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Fangzhe Qiu 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Maynooth University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995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Methodology of ChronHib</a:t>
            </a:r>
            <a:endParaRPr lang="en-IE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64704"/>
            <a:ext cx="9289032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800" b="1" dirty="0" err="1"/>
              <a:t>Pre-processing</a:t>
            </a:r>
            <a:r>
              <a:rPr lang="de-DE" sz="2800" b="1" dirty="0"/>
              <a:t> </a:t>
            </a:r>
            <a:r>
              <a:rPr lang="de-DE" sz="2800" b="1" dirty="0" err="1"/>
              <a:t>of</a:t>
            </a:r>
            <a:r>
              <a:rPr lang="de-DE" sz="2800" b="1" dirty="0"/>
              <a:t> </a:t>
            </a:r>
            <a:r>
              <a:rPr lang="de-DE" sz="2800" b="1" dirty="0" err="1" smtClean="0"/>
              <a:t>data</a:t>
            </a:r>
            <a:endParaRPr lang="de-DE" sz="2800" b="1" dirty="0" smtClean="0"/>
          </a:p>
          <a:p>
            <a:pPr marL="1257300" lvl="2" indent="-342900">
              <a:lnSpc>
                <a:spcPct val="150000"/>
              </a:lnSpc>
              <a:buFont typeface="Arial"/>
              <a:buChar char="•"/>
            </a:pPr>
            <a:r>
              <a:rPr lang="en-GB" sz="2800" dirty="0" smtClean="0"/>
              <a:t>Linguistic annotation</a:t>
            </a:r>
          </a:p>
          <a:p>
            <a:pPr lvl="3">
              <a:lnSpc>
                <a:spcPct val="150000"/>
              </a:lnSpc>
            </a:pPr>
            <a:r>
              <a:rPr lang="en-GB" sz="2800" dirty="0" smtClean="0"/>
              <a:t>4</a:t>
            </a:r>
            <a:r>
              <a:rPr lang="en-GB" sz="2800" dirty="0"/>
              <a:t>. Variation tagging</a:t>
            </a:r>
          </a:p>
          <a:p>
            <a:pPr marL="1714500" lvl="3" indent="-342900">
              <a:lnSpc>
                <a:spcPct val="150000"/>
              </a:lnSpc>
              <a:buFont typeface="Arial"/>
              <a:buChar char="•"/>
            </a:pPr>
            <a:endParaRPr lang="en-GB" sz="2800" dirty="0" smtClean="0"/>
          </a:p>
          <a:p>
            <a:endParaRPr lang="en-GB" sz="173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Fangzhe Qiu 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Maynooth University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14</a:t>
            </a:fld>
            <a:endParaRPr lang="en-IE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96513"/>
              </p:ext>
            </p:extLst>
          </p:nvPr>
        </p:nvGraphicFramePr>
        <p:xfrm>
          <a:off x="611560" y="3068960"/>
          <a:ext cx="8280920" cy="2834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50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Var.ID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Var.Description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Value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Achid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&lt;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instead of earlier &lt;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to represent the schwa in the unstressed syllable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Cə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C'.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das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of new infixed pronoun forms instead of old 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Feradach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posttonic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non-final short vowels are reduced to schwa.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27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Methodology of ChronHib</a:t>
            </a:r>
            <a:endParaRPr lang="en-IE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64704"/>
            <a:ext cx="9289032" cy="598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800" b="1" dirty="0" smtClean="0"/>
              <a:t>Data analysis</a:t>
            </a:r>
          </a:p>
          <a:p>
            <a:pPr marL="1257300" lvl="2" indent="-342900">
              <a:lnSpc>
                <a:spcPct val="150000"/>
              </a:lnSpc>
              <a:buFont typeface="Arial"/>
              <a:buChar char="•"/>
            </a:pPr>
            <a:r>
              <a:rPr lang="en-GB" sz="2800" dirty="0"/>
              <a:t>Synchronic </a:t>
            </a:r>
            <a:r>
              <a:rPr lang="en-GB" sz="2800" dirty="0" smtClean="0"/>
              <a:t>linguistic profiles</a:t>
            </a:r>
          </a:p>
          <a:p>
            <a:pPr marL="1257300" lvl="2" indent="-342900">
              <a:lnSpc>
                <a:spcPct val="150000"/>
              </a:lnSpc>
              <a:buFont typeface="Arial"/>
              <a:buChar char="•"/>
            </a:pPr>
            <a:r>
              <a:rPr lang="en-GB" sz="2800" dirty="0"/>
              <a:t>Statistical </a:t>
            </a:r>
            <a:r>
              <a:rPr lang="en-GB" sz="2800" dirty="0" smtClean="0"/>
              <a:t>analysis</a:t>
            </a:r>
          </a:p>
          <a:p>
            <a:pPr marL="1257300" lvl="2" indent="-342900">
              <a:lnSpc>
                <a:spcPct val="150000"/>
              </a:lnSpc>
              <a:buFont typeface="Arial"/>
              <a:buChar char="•"/>
            </a:pPr>
            <a:r>
              <a:rPr lang="en-GB" sz="2800" dirty="0"/>
              <a:t>Diachronic linguistic profile</a:t>
            </a:r>
            <a:endParaRPr lang="en-GB" sz="2800" dirty="0" smtClean="0"/>
          </a:p>
          <a:p>
            <a:pPr marL="1257300" lvl="2" indent="-342900">
              <a:lnSpc>
                <a:spcPct val="150000"/>
              </a:lnSpc>
              <a:buFont typeface="Arial"/>
              <a:buChar char="•"/>
            </a:pPr>
            <a:r>
              <a:rPr lang="en-IE" sz="2800" dirty="0"/>
              <a:t>Testing of the </a:t>
            </a:r>
            <a:r>
              <a:rPr lang="en-IE" sz="2800" dirty="0" smtClean="0"/>
              <a:t>absolute chronology</a:t>
            </a:r>
            <a:endParaRPr lang="en-GB" sz="2800" dirty="0" smtClean="0"/>
          </a:p>
          <a:p>
            <a:endParaRPr lang="en-GB" sz="173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Fangzhe Qiu 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Maynooth University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4778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Methodology of ChronHib</a:t>
            </a:r>
            <a:endParaRPr lang="en-IE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64704"/>
            <a:ext cx="9289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800" b="1" dirty="0" smtClean="0"/>
              <a:t>Data analysis</a:t>
            </a:r>
          </a:p>
          <a:p>
            <a:pPr marL="1257300" lvl="2" indent="-342900">
              <a:lnSpc>
                <a:spcPct val="150000"/>
              </a:lnSpc>
              <a:buFont typeface="Arial"/>
              <a:buChar char="•"/>
            </a:pPr>
            <a:r>
              <a:rPr lang="en-GB" sz="2800" dirty="0"/>
              <a:t>Synchronic </a:t>
            </a:r>
            <a:r>
              <a:rPr lang="en-GB" sz="2800" dirty="0" smtClean="0"/>
              <a:t>linguistic profiles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Fangzhe Qiu 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Maynooth University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16</a:t>
            </a:fld>
            <a:endParaRPr lang="en-IE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971600" y="2272809"/>
            <a:ext cx="73448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44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444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Examples of variations in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Vita Sancti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Columbae</a:t>
            </a:r>
            <a:r>
              <a:rPr lang="en-US" altLang="en-US" sz="1600" i="1" dirty="0" smtClean="0">
                <a:ea typeface="Times New Roman" panose="02020603050405020304" pitchFamily="18" charset="0"/>
              </a:rPr>
              <a:t>, </a:t>
            </a:r>
            <a:r>
              <a:rPr lang="en-US" altLang="en-US" sz="1600" dirty="0" smtClean="0">
                <a:ea typeface="Times New Roman" panose="02020603050405020304" pitchFamily="18" charset="0"/>
              </a:rPr>
              <a:t>Schaffhausen MS</a:t>
            </a:r>
            <a:endParaRPr kumimoji="0" lang="en-US" altLang="en-US" sz="4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0809"/>
              </p:ext>
            </p:extLst>
          </p:nvPr>
        </p:nvGraphicFramePr>
        <p:xfrm>
          <a:off x="390365" y="2771768"/>
          <a:ext cx="8363270" cy="3173837"/>
        </p:xfrm>
        <a:graphic>
          <a:graphicData uri="http://schemas.openxmlformats.org/drawingml/2006/table">
            <a:tbl>
              <a:tblPr firstRow="1" firstCol="1" bandRow="1"/>
              <a:tblGrid>
                <a:gridCol w="792087">
                  <a:extLst>
                    <a:ext uri="{9D8B030D-6E8A-4147-A177-3AD203B41FA5}">
                      <a16:colId xmlns:a16="http://schemas.microsoft.com/office/drawing/2014/main" xmlns="" val="797611012"/>
                    </a:ext>
                  </a:extLst>
                </a:gridCol>
                <a:gridCol w="3173524">
                  <a:extLst>
                    <a:ext uri="{9D8B030D-6E8A-4147-A177-3AD203B41FA5}">
                      <a16:colId xmlns:a16="http://schemas.microsoft.com/office/drawing/2014/main" xmlns="" val="4054969208"/>
                    </a:ext>
                  </a:extLst>
                </a:gridCol>
                <a:gridCol w="786916">
                  <a:extLst>
                    <a:ext uri="{9D8B030D-6E8A-4147-A177-3AD203B41FA5}">
                      <a16:colId xmlns:a16="http://schemas.microsoft.com/office/drawing/2014/main" xmlns="" val="268135013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37992689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19855574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1732917891"/>
                    </a:ext>
                  </a:extLst>
                </a:gridCol>
                <a:gridCol w="1162471">
                  <a:extLst>
                    <a:ext uri="{9D8B030D-6E8A-4147-A177-3AD203B41FA5}">
                      <a16:colId xmlns:a16="http://schemas.microsoft.com/office/drawing/2014/main" xmlns="" val="420262628"/>
                    </a:ext>
                  </a:extLst>
                </a:gridCol>
              </a:tblGrid>
              <a:tr h="362141"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IE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 of variation</a:t>
                      </a:r>
                      <a:endParaRPr lang="en-IE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IE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(tokens)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Maybe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 in all tokens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309231"/>
                  </a:ext>
                </a:extLst>
              </a:tr>
              <a:tr h="275626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PH006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breaking of  /e:/  &gt; /</a:t>
                      </a:r>
                      <a:r>
                        <a:rPr lang="en-IE" sz="140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iə</a:t>
                      </a:r>
                      <a:r>
                        <a:rPr lang="en-IE" sz="140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/.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6.25%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77287722"/>
                  </a:ext>
                </a:extLst>
              </a:tr>
              <a:tr h="275626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PH008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posttonic, non-final short vowels are reduced to schwa..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212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147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41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19.34%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09054049"/>
                  </a:ext>
                </a:extLst>
              </a:tr>
              <a:tr h="275626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PH010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final unstressed /o/ &gt; /a/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0.00%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63336556"/>
                  </a:ext>
                </a:extLst>
              </a:tr>
              <a:tr h="275626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PH013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reducing of final unstressed /a/, /e/, /</a:t>
                      </a:r>
                      <a:r>
                        <a:rPr lang="en-IE" sz="1400" dirty="0" err="1"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IE" sz="1400" dirty="0"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/ to schwa.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145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136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0.69%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0718906"/>
                  </a:ext>
                </a:extLst>
              </a:tr>
              <a:tr h="275626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PH015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/oi</a:t>
                      </a: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̯</a:t>
                      </a: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/ becomes /ai</a:t>
                      </a: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̯</a:t>
                      </a: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/.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4.00%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24939351"/>
                  </a:ext>
                </a:extLst>
              </a:tr>
              <a:tr h="275626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PH025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/nd/ becomes /nn/ or /N/ in places other than proclitics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0.00%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8617044"/>
                  </a:ext>
                </a:extLst>
              </a:tr>
              <a:tr h="275626"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PH028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loss of /u̯/ between a consonant and a vowel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100.00%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12314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16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4293096"/>
            <a:ext cx="748883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Syntactic Parsing of </a:t>
            </a:r>
            <a:r>
              <a:rPr lang="en-US" sz="3200" dirty="0" err="1" smtClean="0"/>
              <a:t>ChronHib</a:t>
            </a:r>
            <a:r>
              <a:rPr lang="en-US" sz="3200" dirty="0" smtClean="0"/>
              <a:t> databases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492896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>
                <a:latin typeface="+mj-lt"/>
                <a:ea typeface="+mj-ea"/>
                <a:cs typeface="+mj-cs"/>
              </a:rPr>
              <a:t>Elliott Lash</a:t>
            </a:r>
          </a:p>
          <a:p>
            <a:endParaRPr lang="en-IE" sz="2400" b="1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751733"/>
            <a:ext cx="1853282" cy="77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242" y="362361"/>
            <a:ext cx="2736304" cy="2740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5751733"/>
            <a:ext cx="974058" cy="9320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5751733"/>
            <a:ext cx="1151540" cy="7696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54" y="548680"/>
            <a:ext cx="4338603" cy="15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4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POMIC: A </a:t>
            </a:r>
            <a:r>
              <a:rPr lang="en-IE" sz="2800" dirty="0">
                <a:solidFill>
                  <a:schemeClr val="bg1"/>
                </a:solidFill>
              </a:rPr>
              <a:t>p</a:t>
            </a:r>
            <a:r>
              <a:rPr lang="en-IE" sz="2800" dirty="0" smtClean="0">
                <a:solidFill>
                  <a:schemeClr val="bg1"/>
                </a:solidFill>
              </a:rPr>
              <a:t>ilot study for syntactic parsing of ChronHib</a:t>
            </a:r>
            <a:endParaRPr lang="en-IE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196752"/>
            <a:ext cx="8424936" cy="369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400" dirty="0" err="1" smtClean="0"/>
              <a:t>Introduced</a:t>
            </a:r>
            <a:r>
              <a:rPr lang="de-DE" sz="2400" dirty="0" smtClean="0"/>
              <a:t> </a:t>
            </a:r>
            <a:r>
              <a:rPr lang="de-DE" sz="2400" dirty="0" err="1" smtClean="0"/>
              <a:t>at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i="1" dirty="0" err="1" smtClean="0"/>
              <a:t>Celtic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Linguistics</a:t>
            </a:r>
            <a:r>
              <a:rPr lang="de-DE" sz="2400" i="1" dirty="0" smtClean="0"/>
              <a:t> Conference </a:t>
            </a:r>
            <a:r>
              <a:rPr lang="de-DE" sz="2400" dirty="0" smtClean="0"/>
              <a:t>in 2012 (Rennes)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400" dirty="0" err="1" smtClean="0"/>
              <a:t>Published</a:t>
            </a:r>
            <a:r>
              <a:rPr lang="de-DE" sz="2400" dirty="0" smtClean="0"/>
              <a:t> online in 2014.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400" dirty="0" err="1" smtClean="0"/>
              <a:t>Hosed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r>
              <a:rPr lang="de-DE" sz="2400" i="1" dirty="0" smtClean="0"/>
              <a:t>Dublin Institute </a:t>
            </a:r>
            <a:r>
              <a:rPr lang="de-DE" sz="2400" i="1" dirty="0" err="1" smtClean="0"/>
              <a:t>for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Advanced</a:t>
            </a:r>
            <a:r>
              <a:rPr lang="de-DE" sz="2400" i="1" dirty="0" smtClean="0"/>
              <a:t> Studies</a:t>
            </a:r>
          </a:p>
          <a:p>
            <a:pPr>
              <a:lnSpc>
                <a:spcPct val="150000"/>
              </a:lnSpc>
            </a:pPr>
            <a:r>
              <a:rPr lang="en-US" sz="2400" u="sng" dirty="0">
                <a:hlinkClick r:id="rId3"/>
              </a:rPr>
              <a:t>https://www.dias.ie/celt/celt-publications-2/celt-the-parsed-old-and-middle-irish-corpus-pomic/</a:t>
            </a:r>
            <a:r>
              <a:rPr lang="en-US" sz="2400" dirty="0"/>
              <a:t>). </a:t>
            </a:r>
            <a:endParaRPr lang="en-IE" sz="2400" dirty="0" smtClean="0"/>
          </a:p>
          <a:p>
            <a:endParaRPr lang="en-IE" dirty="0" smtClean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Elliott Lash	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           Maynooth University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18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068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 fontScale="90000"/>
          </a:bodyPr>
          <a:lstStyle/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POMIC citations: The scope of possibilities of a parsed corpus </a:t>
            </a:r>
            <a:endParaRPr lang="en-IE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836712"/>
            <a:ext cx="84249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sz="2000" dirty="0"/>
              <a:t>DiGirolamo, C., 2018. ‘Word Order and Information Structure in the Würzburg </a:t>
            </a:r>
            <a:r>
              <a:rPr lang="en-US" sz="2000" dirty="0" smtClean="0"/>
              <a:t>	Glosses</a:t>
            </a:r>
            <a:r>
              <a:rPr lang="en-US" sz="2000" dirty="0"/>
              <a:t>,’ in Ana Maria Martins and Adriana Cardoso (eds) </a:t>
            </a:r>
            <a:r>
              <a:rPr lang="en-US" sz="2000" i="1" dirty="0"/>
              <a:t>Word Order </a:t>
            </a:r>
            <a:r>
              <a:rPr lang="en-US" sz="2000" i="1" dirty="0" smtClean="0"/>
              <a:t>	Change</a:t>
            </a:r>
            <a:r>
              <a:rPr lang="en-US" sz="2000" dirty="0"/>
              <a:t>. OUP.</a:t>
            </a:r>
          </a:p>
          <a:p>
            <a:pPr indent="-457200"/>
            <a:r>
              <a:rPr lang="en-US" sz="2000" dirty="0"/>
              <a:t>Lash, E and A. Griffith, 2018. ‘Coordinate Subjects, Expletives, and the EPP in </a:t>
            </a:r>
            <a:r>
              <a:rPr lang="en-US" sz="2000" dirty="0" smtClean="0"/>
              <a:t>	Early </a:t>
            </a:r>
            <a:r>
              <a:rPr lang="en-US" sz="2000" dirty="0"/>
              <a:t>Irish,’ </a:t>
            </a:r>
            <a:r>
              <a:rPr lang="en-US" sz="2000" i="1" dirty="0"/>
              <a:t>Journal of Celtic Linguistics </a:t>
            </a:r>
            <a:r>
              <a:rPr lang="en-US" sz="2000" dirty="0"/>
              <a:t>19, 87-156.</a:t>
            </a:r>
          </a:p>
          <a:p>
            <a:pPr indent="-457200"/>
            <a:r>
              <a:rPr lang="en-US" sz="2000" dirty="0"/>
              <a:t>Walkden, G. 2018. ‘Proto-Indo-European: A Language without Merge?,’ </a:t>
            </a:r>
            <a:r>
              <a:rPr lang="en-US" sz="2000" dirty="0" smtClean="0"/>
              <a:t>	Handout </a:t>
            </a:r>
            <a:r>
              <a:rPr lang="en-US" sz="2000" dirty="0"/>
              <a:t>for Diachrony in Generative Syntax 20, York University. 18-21 </a:t>
            </a:r>
            <a:r>
              <a:rPr lang="en-US" sz="2000" dirty="0" smtClean="0"/>
              <a:t>	June</a:t>
            </a:r>
            <a:r>
              <a:rPr lang="en-US" sz="2000" dirty="0"/>
              <a:t>. </a:t>
            </a:r>
          </a:p>
          <a:p>
            <a:pPr indent="-457200"/>
            <a:r>
              <a:rPr lang="en-US" sz="2000" dirty="0"/>
              <a:t>Doyle, A., J. P. McCrae, C. Downey, 2018. ‘Preservation of Original Orthography </a:t>
            </a:r>
            <a:r>
              <a:rPr lang="en-US" sz="2000" dirty="0" smtClean="0"/>
              <a:t>	in </a:t>
            </a:r>
            <a:r>
              <a:rPr lang="en-US" sz="2000" dirty="0"/>
              <a:t>the Construction of an Old Irish Corpus.</a:t>
            </a:r>
          </a:p>
          <a:p>
            <a:pPr indent="-457200"/>
            <a:r>
              <a:rPr lang="en-US" sz="2000" dirty="0"/>
              <a:t>Le </a:t>
            </a:r>
            <a:r>
              <a:rPr lang="en-US" sz="2000" dirty="0" err="1"/>
              <a:t>Mair</a:t>
            </a:r>
            <a:r>
              <a:rPr lang="en-US" sz="2000" dirty="0"/>
              <a:t>, E., C. A. Johnson, M. </a:t>
            </a:r>
            <a:r>
              <a:rPr lang="en-US" sz="2000" dirty="0" err="1"/>
              <a:t>Frotscher</a:t>
            </a:r>
            <a:r>
              <a:rPr lang="en-US" sz="2000" dirty="0"/>
              <a:t>, T. </a:t>
            </a:r>
            <a:r>
              <a:rPr lang="en-US" sz="2000" dirty="0" err="1"/>
              <a:t>Eythórsson</a:t>
            </a:r>
            <a:r>
              <a:rPr lang="en-US" sz="2000" dirty="0"/>
              <a:t>, and J. </a:t>
            </a:r>
            <a:r>
              <a:rPr lang="en-US" sz="2000" dirty="0" err="1"/>
              <a:t>Barðdal</a:t>
            </a:r>
            <a:r>
              <a:rPr lang="en-US" sz="2000" dirty="0"/>
              <a:t>, 2017. </a:t>
            </a:r>
            <a:r>
              <a:rPr lang="en-US" sz="2000" dirty="0" smtClean="0"/>
              <a:t>	‘</a:t>
            </a:r>
            <a:r>
              <a:rPr lang="en-US" sz="2000" dirty="0"/>
              <a:t>Position as a behavioral property of subjects: The case of Old Irish,’ </a:t>
            </a:r>
            <a:r>
              <a:rPr lang="en-US" sz="2000" dirty="0" smtClean="0"/>
              <a:t>	</a:t>
            </a:r>
            <a:r>
              <a:rPr lang="en-US" sz="2000" i="1" dirty="0" smtClean="0"/>
              <a:t>Indogermanische </a:t>
            </a:r>
            <a:r>
              <a:rPr lang="en-US" sz="2000" i="1" dirty="0"/>
              <a:t>Forschungen</a:t>
            </a:r>
            <a:r>
              <a:rPr lang="en-US" sz="2000" b="1" dirty="0"/>
              <a:t> </a:t>
            </a:r>
            <a:r>
              <a:rPr lang="en-US" sz="2000" dirty="0"/>
              <a:t>122: 111–142.</a:t>
            </a:r>
          </a:p>
          <a:p>
            <a:pPr indent="-457200"/>
            <a:r>
              <a:rPr lang="en-US" sz="2000" dirty="0" err="1"/>
              <a:t>Jongeleen</a:t>
            </a:r>
            <a:r>
              <a:rPr lang="en-US" sz="2000" dirty="0"/>
              <a:t>, S. 2016. </a:t>
            </a:r>
            <a:r>
              <a:rPr lang="en-US" sz="2000" i="1" dirty="0"/>
              <a:t>Lenition of the Conjugated Prepositions in Irish and Welsh</a:t>
            </a:r>
            <a:r>
              <a:rPr lang="en-US" sz="2000" dirty="0"/>
              <a:t>. </a:t>
            </a:r>
            <a:r>
              <a:rPr lang="en-US" sz="2000" dirty="0" smtClean="0"/>
              <a:t>	RMA </a:t>
            </a:r>
            <a:r>
              <a:rPr lang="en-US" sz="2000" dirty="0"/>
              <a:t>Thesis, Utrecht University.</a:t>
            </a:r>
          </a:p>
          <a:p>
            <a:pPr indent="-457200"/>
            <a:r>
              <a:rPr lang="en-US" sz="2000" dirty="0" err="1"/>
              <a:t>Mitrović</a:t>
            </a:r>
            <a:r>
              <a:rPr lang="en-US" sz="2000" dirty="0"/>
              <a:t>, M. 2014</a:t>
            </a:r>
            <a:r>
              <a:rPr lang="en-US" sz="2000" i="1" dirty="0"/>
              <a:t>. Morphosyntactic atoms of propositional logic (a </a:t>
            </a:r>
            <a:r>
              <a:rPr lang="en-US" sz="2000" i="1" dirty="0" err="1"/>
              <a:t>philo</a:t>
            </a:r>
            <a:r>
              <a:rPr lang="en-US" sz="2000" i="1" dirty="0"/>
              <a:t>-logical </a:t>
            </a:r>
            <a:r>
              <a:rPr lang="en-US" sz="2000" i="1" dirty="0" smtClean="0"/>
              <a:t>	</a:t>
            </a:r>
            <a:r>
              <a:rPr lang="en-US" sz="2000" i="1" dirty="0" err="1" smtClean="0"/>
              <a:t>programme</a:t>
            </a:r>
            <a:r>
              <a:rPr lang="en-US" sz="2000" i="1" dirty="0"/>
              <a:t>)</a:t>
            </a:r>
            <a:r>
              <a:rPr lang="en-US" sz="2000" dirty="0"/>
              <a:t>. PhD Thesis, Cambridge University.</a:t>
            </a:r>
          </a:p>
          <a:p>
            <a:pPr indent="-457200"/>
            <a:r>
              <a:rPr lang="en-US" sz="2000" dirty="0"/>
              <a:t>Lash, E. 2014. ‘Subject positions in Old and Middle Irish,’ Lingua 148, 278-308</a:t>
            </a:r>
            <a:r>
              <a:rPr lang="en-US" sz="2000" dirty="0" smtClean="0"/>
              <a:t>.</a:t>
            </a:r>
            <a:endParaRPr lang="en-IE" sz="2400" dirty="0" smtClean="0"/>
          </a:p>
          <a:p>
            <a:endParaRPr lang="en-IE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Elliott Lash	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         Maynooth University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113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587" y="813850"/>
            <a:ext cx="1397871" cy="210999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</a:t>
            </a:r>
            <a:r>
              <a:rPr lang="en-IE" sz="2800" i="1" dirty="0">
                <a:solidFill>
                  <a:schemeClr val="bg1"/>
                </a:solidFill>
              </a:rPr>
              <a:t>Chronologicon Hibernicum </a:t>
            </a:r>
            <a:r>
              <a:rPr lang="en-IE" sz="2800" dirty="0">
                <a:solidFill>
                  <a:schemeClr val="bg1"/>
                </a:solidFill>
              </a:rPr>
              <a:t>(ERC H2020 #</a:t>
            </a:r>
            <a:r>
              <a:rPr lang="en-IE" sz="2800" dirty="0" smtClean="0">
                <a:solidFill>
                  <a:schemeClr val="bg1"/>
                </a:solidFill>
              </a:rPr>
              <a:t>647351)</a:t>
            </a:r>
            <a:endParaRPr lang="en-IE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836712"/>
            <a:ext cx="842493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Maynooth University 2015-2020</a:t>
            </a:r>
            <a:endParaRPr lang="en-I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dirty="0" smtClean="0"/>
          </a:p>
          <a:p>
            <a:r>
              <a:rPr lang="en-IE" b="1" dirty="0" smtClean="0"/>
              <a:t>Aims and aspirations:</a:t>
            </a:r>
            <a:endParaRPr lang="en-IE" b="1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dirty="0" smtClean="0"/>
              <a:t>to refine </a:t>
            </a:r>
            <a:r>
              <a:rPr lang="en-IE" dirty="0"/>
              <a:t>the methodology for dating Early Irish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linguistic </a:t>
            </a:r>
            <a:r>
              <a:rPr lang="en-IE" dirty="0"/>
              <a:t>changes </a:t>
            </a:r>
            <a:r>
              <a:rPr lang="en-IE" dirty="0" smtClean="0"/>
              <a:t>(phonology</a:t>
            </a:r>
            <a:r>
              <a:rPr lang="en-IE" dirty="0"/>
              <a:t>, </a:t>
            </a:r>
            <a:r>
              <a:rPr lang="en-IE" dirty="0" smtClean="0"/>
              <a:t>morphology</a:t>
            </a:r>
            <a:r>
              <a:rPr lang="en-IE" dirty="0"/>
              <a:t>, </a:t>
            </a:r>
            <a:r>
              <a:rPr lang="en-IE" dirty="0" smtClean="0"/>
              <a:t>syntax</a:t>
            </a:r>
            <a:r>
              <a:rPr lang="en-IE" dirty="0"/>
              <a:t>) </a:t>
            </a:r>
            <a:endParaRPr lang="en-IE" dirty="0" smtClean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dirty="0" smtClean="0"/>
              <a:t>to create an absolute chronological </a:t>
            </a:r>
            <a:r>
              <a:rPr lang="en-IE" dirty="0"/>
              <a:t>framework </a:t>
            </a:r>
            <a:r>
              <a:rPr lang="en-IE" dirty="0" smtClean="0"/>
              <a:t>of changes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dirty="0" smtClean="0"/>
              <a:t>to assess variation and change in Early Irish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dirty="0" smtClean="0"/>
              <a:t>to apply chronological framework to date texts more precisely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dirty="0" smtClean="0"/>
              <a:t>to develop quantitative/statistical ways of determining </a:t>
            </a:r>
            <a:br>
              <a:rPr lang="en-IE" dirty="0" smtClean="0"/>
            </a:br>
            <a:r>
              <a:rPr lang="en-IE" dirty="0" smtClean="0"/>
              <a:t>probabilities for dates</a:t>
            </a:r>
          </a:p>
          <a:p>
            <a:endParaRPr lang="en-IE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2</a:t>
            </a:fld>
            <a:endParaRPr lang="en-IE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1400" smtClean="0">
                <a:solidFill>
                  <a:schemeClr val="bg1"/>
                </a:solidFill>
              </a:rPr>
              <a:t>	David Stifter</a:t>
            </a:r>
            <a:r>
              <a:rPr lang="en-IE" sz="1400" dirty="0" smtClean="0">
                <a:solidFill>
                  <a:schemeClr val="bg1"/>
                </a:solidFill>
              </a:rPr>
              <a:t>		</a:t>
            </a:r>
            <a:r>
              <a:rPr lang="en-IE" sz="1400" i="1" dirty="0" err="1" smtClean="0">
                <a:solidFill>
                  <a:schemeClr val="bg1"/>
                </a:solidFill>
              </a:rPr>
              <a:t>Chronologicon</a:t>
            </a:r>
            <a:r>
              <a:rPr lang="en-IE" sz="1400" i="1" dirty="0" smtClean="0">
                <a:solidFill>
                  <a:schemeClr val="bg1"/>
                </a:solidFill>
              </a:rPr>
              <a:t> </a:t>
            </a:r>
            <a:r>
              <a:rPr lang="en-IE" sz="1400" i="1" dirty="0" err="1" smtClean="0">
                <a:solidFill>
                  <a:schemeClr val="bg1"/>
                </a:solidFill>
              </a:rPr>
              <a:t>Hibernicum</a:t>
            </a:r>
            <a:r>
              <a:rPr lang="en-IE" sz="1400" dirty="0" smtClean="0">
                <a:solidFill>
                  <a:schemeClr val="bg1"/>
                </a:solidFill>
              </a:rPr>
              <a:t>	           	 Maynooth University</a:t>
            </a:r>
            <a:endParaRPr lang="en-IE" sz="1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555" y="793755"/>
            <a:ext cx="1512413" cy="1878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55" y="2671720"/>
            <a:ext cx="1867416" cy="13947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08" y="3694607"/>
            <a:ext cx="1355240" cy="13552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1520" y="5013176"/>
            <a:ext cx="869255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err="1"/>
              <a:t>ChronHib</a:t>
            </a:r>
            <a:r>
              <a:rPr lang="de-DE" b="1" dirty="0"/>
              <a:t> </a:t>
            </a:r>
            <a:r>
              <a:rPr lang="de-DE" b="1" dirty="0" err="1"/>
              <a:t>team</a:t>
            </a:r>
            <a:r>
              <a:rPr lang="de-DE" b="1" dirty="0" smtClean="0"/>
              <a:t>: 	</a:t>
            </a:r>
            <a:r>
              <a:rPr lang="de-DE" dirty="0" smtClean="0"/>
              <a:t>Dr</a:t>
            </a:r>
            <a:r>
              <a:rPr lang="de-DE" dirty="0"/>
              <a:t>. Elliott </a:t>
            </a:r>
            <a:r>
              <a:rPr lang="de-DE" dirty="0" smtClean="0"/>
              <a:t>Lash, Dr</a:t>
            </a:r>
            <a:r>
              <a:rPr lang="de-DE" dirty="0"/>
              <a:t>. Fangzhe </a:t>
            </a:r>
            <a:r>
              <a:rPr lang="de-DE" dirty="0" smtClean="0"/>
              <a:t>Qiu, Dr</a:t>
            </a:r>
            <a:r>
              <a:rPr lang="de-DE" dirty="0"/>
              <a:t>. Bernhard Bauer </a:t>
            </a:r>
            <a:r>
              <a:rPr lang="de-DE" dirty="0" smtClean="0"/>
              <a:t>(</a:t>
            </a:r>
            <a:r>
              <a:rPr lang="de-DE" dirty="0" err="1" smtClean="0"/>
              <a:t>curr</a:t>
            </a:r>
            <a:r>
              <a:rPr lang="de-DE" dirty="0" smtClean="0"/>
              <a:t>. </a:t>
            </a:r>
            <a:r>
              <a:rPr lang="de-DE" dirty="0" err="1"/>
              <a:t>LeXiN</a:t>
            </a:r>
            <a:r>
              <a:rPr lang="de-DE" dirty="0" smtClean="0"/>
              <a:t>);</a:t>
            </a:r>
            <a:br>
              <a:rPr lang="de-DE" dirty="0" smtClean="0"/>
            </a:br>
            <a:r>
              <a:rPr lang="de-DE" dirty="0" smtClean="0"/>
              <a:t>		</a:t>
            </a:r>
            <a:r>
              <a:rPr lang="de-DE" dirty="0" err="1" smtClean="0"/>
              <a:t>statistician</a:t>
            </a:r>
            <a:endParaRPr lang="de-DE" dirty="0"/>
          </a:p>
          <a:p>
            <a:pPr>
              <a:spcAft>
                <a:spcPts val="600"/>
              </a:spcAft>
            </a:pPr>
            <a:r>
              <a:rPr lang="de-DE" b="1" dirty="0" err="1" smtClean="0"/>
              <a:t>PhD</a:t>
            </a:r>
            <a:r>
              <a:rPr lang="de-DE" b="1" dirty="0" smtClean="0"/>
              <a:t> students:    	</a:t>
            </a:r>
            <a:r>
              <a:rPr lang="de-DE" dirty="0" smtClean="0"/>
              <a:t>Romanas </a:t>
            </a:r>
            <a:r>
              <a:rPr lang="de-DE" dirty="0" err="1" smtClean="0"/>
              <a:t>Bulatovas</a:t>
            </a:r>
            <a:r>
              <a:rPr lang="de-DE" dirty="0" smtClean="0"/>
              <a:t>, Lars </a:t>
            </a:r>
            <a:r>
              <a:rPr lang="de-DE" dirty="0" err="1" smtClean="0"/>
              <a:t>Nooij</a:t>
            </a:r>
            <a:endParaRPr lang="de-DE" dirty="0" smtClean="0"/>
          </a:p>
          <a:p>
            <a:r>
              <a:rPr lang="de-DE" b="1" dirty="0" smtClean="0"/>
              <a:t>Research </a:t>
            </a:r>
            <a:r>
              <a:rPr lang="de-DE" b="1" dirty="0" err="1" smtClean="0"/>
              <a:t>assistants</a:t>
            </a:r>
            <a:r>
              <a:rPr lang="de-DE" b="1" dirty="0" smtClean="0"/>
              <a:t>: </a:t>
            </a:r>
            <a:r>
              <a:rPr lang="de-DE" dirty="0" smtClean="0"/>
              <a:t>Ellen </a:t>
            </a:r>
            <a:r>
              <a:rPr lang="de-DE" dirty="0" err="1" smtClean="0"/>
              <a:t>Ganly</a:t>
            </a:r>
            <a:r>
              <a:rPr lang="de-DE" dirty="0" smtClean="0"/>
              <a:t>, </a:t>
            </a:r>
            <a:r>
              <a:rPr lang="de-DE" dirty="0" err="1" smtClean="0"/>
              <a:t>Tianbo</a:t>
            </a:r>
            <a:r>
              <a:rPr lang="de-DE" dirty="0" smtClean="0"/>
              <a:t> </a:t>
            </a:r>
            <a:r>
              <a:rPr lang="de-DE" dirty="0" err="1" smtClean="0"/>
              <a:t>Ji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118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POMIC v. ChronHib</a:t>
            </a:r>
            <a:endParaRPr lang="en-IE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836712"/>
            <a:ext cx="8424936" cy="6024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/>
              <a:t>POMIC</a:t>
            </a:r>
            <a:r>
              <a:rPr lang="en-US" sz="2400" dirty="0"/>
              <a:t> version </a:t>
            </a:r>
            <a:r>
              <a:rPr lang="en-US" sz="2400" dirty="0" smtClean="0"/>
              <a:t>1 (Lash 2014):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14 </a:t>
            </a:r>
            <a:r>
              <a:rPr lang="en-US" sz="2400" dirty="0"/>
              <a:t>Old and Middle Irish </a:t>
            </a:r>
            <a:r>
              <a:rPr lang="en-US" sz="2400" dirty="0" smtClean="0"/>
              <a:t>texts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31,958 words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smtClean="0"/>
          </a:p>
          <a:p>
            <a:pPr>
              <a:lnSpc>
                <a:spcPct val="150000"/>
              </a:lnSpc>
            </a:pPr>
            <a:r>
              <a:rPr lang="en-US" sz="2400" smtClean="0"/>
              <a:t>ChronHib</a:t>
            </a:r>
            <a:r>
              <a:rPr lang="en-US" sz="2400" dirty="0" smtClean="0"/>
              <a:t> corpus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66 Old Irish texts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111,272 Tokens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de-DE" sz="2400" dirty="0" smtClean="0"/>
          </a:p>
          <a:p>
            <a:pPr>
              <a:lnSpc>
                <a:spcPct val="150000"/>
              </a:lnSpc>
            </a:pPr>
            <a:endParaRPr lang="en-IE" sz="2400" dirty="0" smtClean="0"/>
          </a:p>
          <a:p>
            <a:endParaRPr lang="en-IE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Elliott Lash	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        Maynooth University 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9670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POMIC v. ChronHib</a:t>
            </a:r>
            <a:endParaRPr lang="en-IE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836712"/>
            <a:ext cx="8424936" cy="535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- Text types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a. texts </a:t>
            </a:r>
            <a:r>
              <a:rPr lang="en-US" sz="2400" dirty="0"/>
              <a:t>in contemporary Old Irish manuscripts,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b. </a:t>
            </a:r>
            <a:r>
              <a:rPr lang="en-US" sz="2400" dirty="0"/>
              <a:t>Old Irish texts in later </a:t>
            </a:r>
            <a:r>
              <a:rPr lang="en-US" sz="2400" dirty="0" smtClean="0"/>
              <a:t>manuscripts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c. </a:t>
            </a:r>
            <a:r>
              <a:rPr lang="en-US" sz="2400" dirty="0"/>
              <a:t>non-linguistically dated texts.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de-DE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E" sz="2400" dirty="0" smtClean="0"/>
              <a:t>POMIC Examples</a:t>
            </a:r>
          </a:p>
          <a:p>
            <a:pPr>
              <a:lnSpc>
                <a:spcPct val="150000"/>
              </a:lnSpc>
            </a:pPr>
            <a:r>
              <a:rPr lang="en-IE" sz="2400" dirty="0" smtClean="0"/>
              <a:t> a. Book of Armagh Additamenta (9</a:t>
            </a:r>
            <a:r>
              <a:rPr lang="en-IE" sz="2400" baseline="30000" dirty="0" smtClean="0"/>
              <a:t>th</a:t>
            </a:r>
            <a:r>
              <a:rPr lang="en-IE" sz="2400" dirty="0" smtClean="0"/>
              <a:t> c. manuscript, 8</a:t>
            </a:r>
            <a:r>
              <a:rPr lang="en-IE" sz="2400" baseline="30000" dirty="0" smtClean="0"/>
              <a:t>th</a:t>
            </a:r>
            <a:r>
              <a:rPr lang="en-IE" sz="2400" dirty="0" smtClean="0"/>
              <a:t> c. text)</a:t>
            </a:r>
          </a:p>
          <a:p>
            <a:pPr>
              <a:lnSpc>
                <a:spcPct val="150000"/>
              </a:lnSpc>
            </a:pPr>
            <a:r>
              <a:rPr lang="en-IE" sz="2400" dirty="0"/>
              <a:t> </a:t>
            </a:r>
            <a:r>
              <a:rPr lang="en-IE" sz="2400" dirty="0" smtClean="0"/>
              <a:t>b. Monastery of Tallaght (15</a:t>
            </a:r>
            <a:r>
              <a:rPr lang="en-IE" sz="2400" baseline="30000" dirty="0" smtClean="0"/>
              <a:t>th</a:t>
            </a:r>
            <a:r>
              <a:rPr lang="en-IE" sz="2400" dirty="0" smtClean="0"/>
              <a:t> c. manuscript, 9</a:t>
            </a:r>
            <a:r>
              <a:rPr lang="en-IE" sz="2400" baseline="30000" dirty="0" smtClean="0"/>
              <a:t>th</a:t>
            </a:r>
            <a:r>
              <a:rPr lang="en-IE" sz="2400" dirty="0" smtClean="0"/>
              <a:t> c. text)</a:t>
            </a:r>
          </a:p>
          <a:p>
            <a:pPr>
              <a:lnSpc>
                <a:spcPct val="150000"/>
              </a:lnSpc>
            </a:pPr>
            <a:r>
              <a:rPr lang="en-IE" sz="2400" dirty="0" smtClean="0"/>
              <a:t> c. The three Drinking Horns of Cormac úa Cuinn (unclear)</a:t>
            </a:r>
          </a:p>
          <a:p>
            <a:endParaRPr lang="en-IE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Elliott Lash	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      Maynooth University 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989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POMIC v. ChronHib</a:t>
            </a:r>
            <a:endParaRPr lang="en-IE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836712"/>
            <a:ext cx="84249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57 glossed </a:t>
            </a:r>
            <a:r>
              <a:rPr lang="en-US" sz="2400" dirty="0"/>
              <a:t>manuscripts </a:t>
            </a:r>
            <a:r>
              <a:rPr lang="en-US" sz="2400" dirty="0" smtClean="0"/>
              <a:t>in </a:t>
            </a:r>
            <a:r>
              <a:rPr lang="en-US" sz="2400" dirty="0"/>
              <a:t>the </a:t>
            </a:r>
            <a:r>
              <a:rPr lang="en-US" sz="2400" i="1" dirty="0" err="1"/>
              <a:t>ChronHib</a:t>
            </a:r>
            <a:r>
              <a:rPr lang="en-US" sz="2400" dirty="0"/>
              <a:t> corpus. 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Typically one word glosses, or short nominal or prepositional phrases 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Occasionally more complex constructions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At least 657 verb phrases in the </a:t>
            </a:r>
            <a:r>
              <a:rPr lang="en-US" sz="2400" i="1" dirty="0" smtClean="0"/>
              <a:t>Minor Glosses </a:t>
            </a:r>
            <a:r>
              <a:rPr lang="en-US" sz="2400" dirty="0" smtClean="0"/>
              <a:t>section of the </a:t>
            </a:r>
            <a:r>
              <a:rPr lang="en-US" sz="2400" i="1" dirty="0" err="1" smtClean="0"/>
              <a:t>ChronHib</a:t>
            </a:r>
            <a:r>
              <a:rPr lang="en-US" sz="2400" i="1" dirty="0" smtClean="0"/>
              <a:t> </a:t>
            </a:r>
            <a:r>
              <a:rPr lang="en-US" sz="2400" dirty="0" smtClean="0"/>
              <a:t>corpus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i="1" dirty="0" smtClean="0"/>
              <a:t>Minor Glosses </a:t>
            </a:r>
            <a:r>
              <a:rPr lang="en-US" sz="2400" dirty="0" smtClean="0"/>
              <a:t>= glossed contemporary Old Irish manuscripts excluding </a:t>
            </a:r>
            <a:r>
              <a:rPr lang="en-US" sz="2400" i="1" dirty="0" smtClean="0"/>
              <a:t>Würzburg</a:t>
            </a:r>
            <a:r>
              <a:rPr lang="en-US" sz="2400" dirty="0" smtClean="0"/>
              <a:t>, </a:t>
            </a:r>
            <a:r>
              <a:rPr lang="en-US" sz="2400" i="1" dirty="0" smtClean="0"/>
              <a:t>Milan</a:t>
            </a:r>
            <a:r>
              <a:rPr lang="en-US" sz="2400" dirty="0" smtClean="0"/>
              <a:t>, and Priscian glosses. </a:t>
            </a:r>
          </a:p>
          <a:p>
            <a:endParaRPr lang="en-IE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Elliott Lash	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      Maynooth University 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851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Quick overview of the Syntactic Parsing System  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836712"/>
            <a:ext cx="84249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i="1" dirty="0" smtClean="0"/>
              <a:t>Penn</a:t>
            </a:r>
            <a:r>
              <a:rPr lang="en-US" sz="2400" i="1" dirty="0"/>
              <a:t>-style</a:t>
            </a:r>
            <a:r>
              <a:rPr lang="en-US" sz="2400" dirty="0"/>
              <a:t> phrase-structure </a:t>
            </a:r>
            <a:r>
              <a:rPr lang="en-US" sz="2400" dirty="0" err="1"/>
              <a:t>treebank</a:t>
            </a:r>
            <a:r>
              <a:rPr lang="en-US" sz="2400" dirty="0"/>
              <a:t> of Old Irish. 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This </a:t>
            </a:r>
            <a:r>
              <a:rPr lang="en-US" sz="2400" dirty="0"/>
              <a:t>annotation method </a:t>
            </a:r>
            <a:r>
              <a:rPr lang="en-US" sz="2400" dirty="0" smtClean="0"/>
              <a:t>facilitates easy </a:t>
            </a:r>
            <a:r>
              <a:rPr lang="en-US" sz="2400" dirty="0"/>
              <a:t>automatic search </a:t>
            </a:r>
            <a:r>
              <a:rPr lang="en-US" sz="2400" dirty="0" smtClean="0"/>
              <a:t>at </a:t>
            </a:r>
            <a:r>
              <a:rPr lang="en-US" sz="2400" dirty="0"/>
              <a:t>the expense of higher-level theoretical accuracy. 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Tree </a:t>
            </a:r>
            <a:r>
              <a:rPr lang="en-US" sz="2400" dirty="0"/>
              <a:t>structures </a:t>
            </a:r>
            <a:r>
              <a:rPr lang="en-US" sz="2400" dirty="0" smtClean="0"/>
              <a:t>do </a:t>
            </a:r>
            <a:r>
              <a:rPr lang="en-US" sz="2400" dirty="0"/>
              <a:t>not contain all of the structure usually found in a full phrase-structure tree, if a construction can be found unambiguously through a combination of the properties of bracketed </a:t>
            </a:r>
            <a:r>
              <a:rPr lang="en-US" sz="2400" dirty="0" smtClean="0"/>
              <a:t>phrases</a:t>
            </a:r>
            <a:r>
              <a:rPr lang="en-US" sz="2400" dirty="0"/>
              <a:t> </a:t>
            </a:r>
            <a:r>
              <a:rPr lang="en-US" sz="2400" dirty="0" smtClean="0"/>
              <a:t>(i.e. precedence, dominance etc.). 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After </a:t>
            </a:r>
            <a:r>
              <a:rPr lang="en-US" sz="2400" dirty="0"/>
              <a:t>searching for and assembling examples, theoretical claims can be made and accurate phrase-structure diagrams can be </a:t>
            </a:r>
            <a:r>
              <a:rPr lang="en-US" sz="2400" dirty="0" smtClean="0"/>
              <a:t>proposed.</a:t>
            </a:r>
            <a:endParaRPr lang="en-IE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Elliott Lash	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      Maynooth University 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591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Quick overview of the Syntactic Parsing System  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836712"/>
            <a:ext cx="8424936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a.	POS</a:t>
            </a:r>
            <a:r>
              <a:rPr lang="en-US" sz="2400" dirty="0"/>
              <a:t>-Based Tags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NP = noun phrase, PP = prepositional phrase, ADJP = adjective phrase, ADVP = adverb phrase, CP = complementizer phrase</a:t>
            </a:r>
          </a:p>
          <a:p>
            <a:endParaRPr lang="en-US" sz="2400" dirty="0" smtClean="0"/>
          </a:p>
          <a:p>
            <a:r>
              <a:rPr lang="en-US" sz="2400" dirty="0" smtClean="0"/>
              <a:t>b</a:t>
            </a:r>
            <a:r>
              <a:rPr lang="en-US" sz="2400" dirty="0"/>
              <a:t>.	Functional Tags 		</a:t>
            </a:r>
            <a:endParaRPr lang="en-US" sz="2400" dirty="0" smtClean="0"/>
          </a:p>
          <a:p>
            <a:r>
              <a:rPr lang="en-US" sz="2400" dirty="0" smtClean="0"/>
              <a:t>-SBJ = subject, </a:t>
            </a:r>
            <a:r>
              <a:rPr lang="en-US" sz="2400" dirty="0"/>
              <a:t>-</a:t>
            </a:r>
            <a:r>
              <a:rPr lang="en-US" sz="2400" dirty="0" smtClean="0"/>
              <a:t>OBJ = object, </a:t>
            </a:r>
            <a:r>
              <a:rPr lang="en-US" sz="2400" dirty="0"/>
              <a:t>-</a:t>
            </a:r>
            <a:r>
              <a:rPr lang="en-US" sz="2400" dirty="0" smtClean="0"/>
              <a:t>POS = possessive, </a:t>
            </a:r>
            <a:r>
              <a:rPr lang="en-US" sz="2400" dirty="0"/>
              <a:t>-</a:t>
            </a:r>
            <a:r>
              <a:rPr lang="en-US" sz="2400" dirty="0" smtClean="0"/>
              <a:t>COM = complement, </a:t>
            </a:r>
            <a:r>
              <a:rPr lang="en-US" sz="2400" dirty="0"/>
              <a:t>-</a:t>
            </a:r>
            <a:r>
              <a:rPr lang="en-US" sz="2400" dirty="0" smtClean="0"/>
              <a:t>REL = relative, </a:t>
            </a:r>
            <a:r>
              <a:rPr lang="en-US" sz="2400" dirty="0"/>
              <a:t>-</a:t>
            </a:r>
            <a:r>
              <a:rPr lang="en-US" sz="2400" dirty="0" smtClean="0"/>
              <a:t>CMP</a:t>
            </a:r>
            <a:r>
              <a:rPr lang="en-US" sz="2400" dirty="0"/>
              <a:t> </a:t>
            </a:r>
            <a:r>
              <a:rPr lang="en-US" sz="2400" dirty="0" smtClean="0"/>
              <a:t>= comparative</a:t>
            </a:r>
          </a:p>
          <a:p>
            <a:endParaRPr lang="en-US" sz="2400" dirty="0"/>
          </a:p>
          <a:p>
            <a:pPr marL="457200" indent="-457200">
              <a:buAutoNum type="alphaLcPeriod" startAt="3"/>
            </a:pPr>
            <a:r>
              <a:rPr lang="en-US" sz="2400" dirty="0" smtClean="0"/>
              <a:t>Predicate</a:t>
            </a:r>
            <a:r>
              <a:rPr lang="en-US" sz="2400" dirty="0"/>
              <a:t>-level </a:t>
            </a:r>
            <a:r>
              <a:rPr lang="en-US" sz="2400" dirty="0" smtClean="0"/>
              <a:t>Tags</a:t>
            </a:r>
            <a:endParaRPr lang="en-US" sz="2400" dirty="0"/>
          </a:p>
          <a:p>
            <a:r>
              <a:rPr lang="en-US" sz="2400" dirty="0" smtClean="0"/>
              <a:t>IP = ‘inflectional’ phrase’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d.	Predicate</a:t>
            </a:r>
            <a:r>
              <a:rPr lang="en-US" sz="2400" dirty="0"/>
              <a:t>-level functional tags:</a:t>
            </a:r>
          </a:p>
          <a:p>
            <a:r>
              <a:rPr lang="en-US" sz="2400" dirty="0" smtClean="0"/>
              <a:t>-MAT = matrix, </a:t>
            </a:r>
            <a:r>
              <a:rPr lang="en-US" sz="2400" dirty="0"/>
              <a:t>-</a:t>
            </a:r>
            <a:r>
              <a:rPr lang="en-US" sz="2400" dirty="0" smtClean="0"/>
              <a:t>SUB = subordinate</a:t>
            </a:r>
            <a:endParaRPr lang="en-US" sz="2400" dirty="0"/>
          </a:p>
          <a:p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dirty="0" smtClean="0"/>
              <a:t>e</a:t>
            </a:r>
            <a:r>
              <a:rPr lang="en-US" sz="2400" dirty="0"/>
              <a:t>.	Empty </a:t>
            </a:r>
            <a:r>
              <a:rPr lang="en-US" sz="2400" dirty="0" smtClean="0"/>
              <a:t>Categories: *T* = </a:t>
            </a:r>
            <a:r>
              <a:rPr lang="en-US" sz="2400" dirty="0"/>
              <a:t>Trace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Elliott Lash	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      Maynooth University 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876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Quick overview of the Syntactic Parsing System  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836712"/>
            <a:ext cx="8424936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a.	POS</a:t>
            </a:r>
            <a:r>
              <a:rPr lang="en-US" sz="2400" dirty="0"/>
              <a:t>-Based Tags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NP = noun phrase, PP = prepositional phrase, ADJP = adjective phrase, ADVP = adverb phrase, CP = complementizer phrase</a:t>
            </a:r>
          </a:p>
          <a:p>
            <a:endParaRPr lang="en-US" sz="2400" dirty="0" smtClean="0"/>
          </a:p>
          <a:p>
            <a:r>
              <a:rPr lang="en-US" sz="2400" dirty="0" smtClean="0"/>
              <a:t>b</a:t>
            </a:r>
            <a:r>
              <a:rPr lang="en-US" sz="2400" dirty="0"/>
              <a:t>.	Functional Tags 		</a:t>
            </a:r>
            <a:endParaRPr lang="en-US" sz="2400" dirty="0" smtClean="0"/>
          </a:p>
          <a:p>
            <a:r>
              <a:rPr lang="en-US" sz="2400" dirty="0" smtClean="0"/>
              <a:t>-SBJ = subject, </a:t>
            </a:r>
            <a:r>
              <a:rPr lang="en-US" sz="2400" dirty="0"/>
              <a:t>-</a:t>
            </a:r>
            <a:r>
              <a:rPr lang="en-US" sz="2400" dirty="0" smtClean="0"/>
              <a:t>OB1 = object, </a:t>
            </a:r>
            <a:r>
              <a:rPr lang="en-US" sz="2400" dirty="0"/>
              <a:t>-</a:t>
            </a:r>
            <a:r>
              <a:rPr lang="en-US" sz="2400" dirty="0" smtClean="0"/>
              <a:t>POS = possessive, </a:t>
            </a:r>
            <a:r>
              <a:rPr lang="en-US" sz="2400" dirty="0"/>
              <a:t>-</a:t>
            </a:r>
            <a:r>
              <a:rPr lang="en-US" sz="2400" dirty="0" smtClean="0"/>
              <a:t>COM = complement, </a:t>
            </a:r>
            <a:r>
              <a:rPr lang="en-US" sz="2400" dirty="0"/>
              <a:t>-</a:t>
            </a:r>
            <a:r>
              <a:rPr lang="en-US" sz="2400" dirty="0" smtClean="0"/>
              <a:t>REL = relative, </a:t>
            </a:r>
            <a:r>
              <a:rPr lang="en-US" sz="2400" dirty="0"/>
              <a:t>-</a:t>
            </a:r>
            <a:r>
              <a:rPr lang="en-US" sz="2400" dirty="0" smtClean="0"/>
              <a:t>CMP</a:t>
            </a:r>
            <a:r>
              <a:rPr lang="en-US" sz="2400" dirty="0"/>
              <a:t> </a:t>
            </a:r>
            <a:r>
              <a:rPr lang="en-US" sz="2400" dirty="0" smtClean="0"/>
              <a:t>= comparative</a:t>
            </a:r>
          </a:p>
          <a:p>
            <a:endParaRPr lang="en-US" sz="2400" dirty="0"/>
          </a:p>
          <a:p>
            <a:pPr marL="457200" indent="-457200">
              <a:buAutoNum type="alphaLcPeriod" startAt="3"/>
            </a:pPr>
            <a:r>
              <a:rPr lang="en-US" sz="2400" dirty="0" smtClean="0"/>
              <a:t>Predicate</a:t>
            </a:r>
            <a:r>
              <a:rPr lang="en-US" sz="2400" dirty="0"/>
              <a:t>-level </a:t>
            </a:r>
            <a:r>
              <a:rPr lang="en-US" sz="2400" dirty="0" smtClean="0"/>
              <a:t>Tags</a:t>
            </a:r>
            <a:endParaRPr lang="en-US" sz="2400" dirty="0"/>
          </a:p>
          <a:p>
            <a:r>
              <a:rPr lang="en-US" sz="2400" dirty="0" smtClean="0"/>
              <a:t>IP = ‘inflectional’ phrase’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d.	Predicate</a:t>
            </a:r>
            <a:r>
              <a:rPr lang="en-US" sz="2400" dirty="0"/>
              <a:t>-level functional tags:</a:t>
            </a:r>
          </a:p>
          <a:p>
            <a:r>
              <a:rPr lang="en-US" sz="2400" dirty="0" smtClean="0"/>
              <a:t>-MAT = matrix, </a:t>
            </a:r>
            <a:r>
              <a:rPr lang="en-US" sz="2400" dirty="0"/>
              <a:t>-</a:t>
            </a:r>
            <a:r>
              <a:rPr lang="en-US" sz="2400" dirty="0" smtClean="0"/>
              <a:t>SUB = subordinate</a:t>
            </a:r>
            <a:endParaRPr lang="en-US" sz="2400" dirty="0"/>
          </a:p>
          <a:p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dirty="0" smtClean="0"/>
              <a:t>e</a:t>
            </a:r>
            <a:r>
              <a:rPr lang="en-US" sz="2400" dirty="0"/>
              <a:t>.	Empty </a:t>
            </a:r>
            <a:r>
              <a:rPr lang="en-US" sz="2400" dirty="0" smtClean="0"/>
              <a:t>Categories: *T* = </a:t>
            </a:r>
            <a:r>
              <a:rPr lang="en-US" sz="2400" dirty="0"/>
              <a:t>Trace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Elliott Lash	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      Maynooth University 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979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Quick overview of the Syntactic Parsing System  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836712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Abbreviated</a:t>
            </a:r>
            <a:r>
              <a:rPr lang="de-DE" sz="2000" dirty="0" smtClean="0"/>
              <a:t> </a:t>
            </a:r>
            <a:r>
              <a:rPr lang="de-DE" sz="2000" dirty="0" err="1"/>
              <a:t>e</a:t>
            </a:r>
            <a:r>
              <a:rPr lang="de-DE" sz="2000" dirty="0" err="1" smtClean="0"/>
              <a:t>xample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POMIC:</a:t>
            </a:r>
          </a:p>
          <a:p>
            <a:r>
              <a:rPr lang="de-DE" sz="2000" i="1" dirty="0"/>
              <a:t>d</a:t>
            </a:r>
            <a:r>
              <a:rPr lang="de-DE" sz="2000" i="1" dirty="0" smtClean="0"/>
              <a:t>i-</a:t>
            </a:r>
            <a:r>
              <a:rPr lang="de-DE" sz="2000" i="1" dirty="0" err="1" smtClean="0"/>
              <a:t>géni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cummen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cétaig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ríthae</a:t>
            </a:r>
            <a:r>
              <a:rPr lang="de-DE" sz="2000" i="1" dirty="0" smtClean="0"/>
              <a:t> fri </a:t>
            </a:r>
            <a:r>
              <a:rPr lang="de-DE" sz="2000" i="1" dirty="0" err="1" smtClean="0"/>
              <a:t>éladach</a:t>
            </a:r>
            <a:r>
              <a:rPr lang="de-DE" sz="2000" i="1" dirty="0" smtClean="0"/>
              <a:t> ... ar ech </a:t>
            </a:r>
            <a:r>
              <a:rPr lang="de-DE" sz="2000" i="1" dirty="0" err="1" smtClean="0"/>
              <a:t>ndonn</a:t>
            </a:r>
            <a:r>
              <a:rPr lang="de-DE" sz="2000" i="1" dirty="0" smtClean="0"/>
              <a:t> </a:t>
            </a:r>
          </a:p>
          <a:p>
            <a:r>
              <a:rPr lang="de-DE" sz="2000" dirty="0" smtClean="0"/>
              <a:t>"</a:t>
            </a:r>
            <a:r>
              <a:rPr lang="de-DE" sz="2000" dirty="0" err="1" smtClean="0"/>
              <a:t>Cummen</a:t>
            </a:r>
            <a:r>
              <a:rPr lang="de-DE" sz="2000" dirty="0" smtClean="0"/>
              <a:t> </a:t>
            </a:r>
            <a:r>
              <a:rPr lang="de-DE" sz="2000" dirty="0" err="1" smtClean="0"/>
              <a:t>made</a:t>
            </a:r>
            <a:r>
              <a:rPr lang="de-DE" sz="2000" dirty="0" smtClean="0"/>
              <a:t> a </a:t>
            </a:r>
            <a:r>
              <a:rPr lang="de-DE" sz="2000" dirty="0" err="1" smtClean="0"/>
              <a:t>mantle</a:t>
            </a:r>
            <a:r>
              <a:rPr lang="de-DE" sz="2000" dirty="0" smtClean="0"/>
              <a:t> </a:t>
            </a:r>
            <a:r>
              <a:rPr lang="de-DE" sz="2000" dirty="0" err="1" smtClean="0"/>
              <a:t>which</a:t>
            </a:r>
            <a:r>
              <a:rPr lang="de-DE" sz="2000" dirty="0" smtClean="0"/>
              <a:t> was </a:t>
            </a:r>
            <a:r>
              <a:rPr lang="de-DE" sz="2000" dirty="0" err="1" smtClean="0"/>
              <a:t>sold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Eladach</a:t>
            </a:r>
            <a:r>
              <a:rPr lang="de-DE" sz="2000" dirty="0" smtClean="0"/>
              <a:t>... </a:t>
            </a:r>
            <a:r>
              <a:rPr lang="de-DE" sz="2000" dirty="0" err="1" smtClean="0"/>
              <a:t>for</a:t>
            </a:r>
            <a:r>
              <a:rPr lang="de-DE" sz="2000" dirty="0" smtClean="0"/>
              <a:t> a </a:t>
            </a:r>
            <a:r>
              <a:rPr lang="de-DE" sz="2000" dirty="0" err="1" smtClean="0"/>
              <a:t>brown</a:t>
            </a:r>
            <a:r>
              <a:rPr lang="de-DE" sz="2000" dirty="0"/>
              <a:t> </a:t>
            </a:r>
            <a:r>
              <a:rPr lang="de-DE" sz="2000" dirty="0" err="1" smtClean="0"/>
              <a:t>horse</a:t>
            </a:r>
            <a:r>
              <a:rPr lang="de-DE" sz="2000" dirty="0" smtClean="0"/>
              <a:t>."</a:t>
            </a:r>
          </a:p>
          <a:p>
            <a:endParaRPr lang="de-DE" sz="2000" dirty="0" smtClean="0"/>
          </a:p>
          <a:p>
            <a:r>
              <a:rPr lang="de-DE" sz="2000" dirty="0" smtClean="0"/>
              <a:t>( </a:t>
            </a:r>
            <a:r>
              <a:rPr lang="de-DE" sz="2000" dirty="0"/>
              <a:t>(</a:t>
            </a:r>
            <a:r>
              <a:rPr lang="de-DE" sz="2000" b="1" dirty="0"/>
              <a:t>IP-MAT </a:t>
            </a:r>
            <a:r>
              <a:rPr lang="de-DE" sz="2000" dirty="0"/>
              <a:t>(ID arm.23</a:t>
            </a:r>
            <a:r>
              <a:rPr lang="de-DE" sz="2000" dirty="0" smtClean="0"/>
              <a:t>) ...</a:t>
            </a:r>
          </a:p>
          <a:p>
            <a:r>
              <a:rPr lang="de-DE" sz="2000" dirty="0"/>
              <a:t> </a:t>
            </a:r>
            <a:r>
              <a:rPr lang="de-DE" sz="2000" dirty="0" smtClean="0"/>
              <a:t>         (PV+VBD di-</a:t>
            </a:r>
            <a:r>
              <a:rPr lang="de-DE" sz="2000" dirty="0" err="1" smtClean="0"/>
              <a:t>géni</a:t>
            </a:r>
            <a:r>
              <a:rPr lang="de-DE" sz="2000" dirty="0" smtClean="0"/>
              <a:t>)</a:t>
            </a:r>
          </a:p>
          <a:p>
            <a:r>
              <a:rPr lang="de-DE" sz="2000" dirty="0" smtClean="0"/>
              <a:t>          </a:t>
            </a:r>
            <a:r>
              <a:rPr lang="de-DE" sz="2000" dirty="0"/>
              <a:t>(</a:t>
            </a:r>
            <a:r>
              <a:rPr lang="de-DE" sz="2000" b="1" dirty="0"/>
              <a:t>NP-SBJ </a:t>
            </a:r>
            <a:r>
              <a:rPr lang="de-DE" sz="2000" dirty="0"/>
              <a:t>(NPR-N </a:t>
            </a:r>
            <a:r>
              <a:rPr lang="de-DE" sz="2000" dirty="0" err="1"/>
              <a:t>cummen</a:t>
            </a:r>
            <a:r>
              <a:rPr lang="de-DE" sz="2000" dirty="0"/>
              <a:t>))</a:t>
            </a:r>
          </a:p>
          <a:p>
            <a:r>
              <a:rPr lang="de-DE" sz="2000" dirty="0"/>
              <a:t>          (</a:t>
            </a:r>
            <a:r>
              <a:rPr lang="de-DE" sz="2000" b="1" dirty="0"/>
              <a:t>NP-</a:t>
            </a:r>
            <a:r>
              <a:rPr lang="de-DE" sz="2000" b="1" dirty="0" smtClean="0"/>
              <a:t>OB1 </a:t>
            </a:r>
            <a:r>
              <a:rPr lang="de-DE" sz="2000" dirty="0"/>
              <a:t>(N-A </a:t>
            </a:r>
            <a:r>
              <a:rPr lang="de-DE" sz="2000" dirty="0" err="1"/>
              <a:t>cétaig</a:t>
            </a:r>
            <a:r>
              <a:rPr lang="de-DE" sz="2000" dirty="0"/>
              <a:t>)</a:t>
            </a:r>
          </a:p>
          <a:p>
            <a:r>
              <a:rPr lang="de-DE" sz="2000" dirty="0"/>
              <a:t>                  (</a:t>
            </a:r>
            <a:r>
              <a:rPr lang="de-DE" sz="2000" b="1" dirty="0"/>
              <a:t>CP-REL </a:t>
            </a:r>
            <a:r>
              <a:rPr lang="de-DE" sz="2000" dirty="0"/>
              <a:t>(WNP-1 0)</a:t>
            </a:r>
          </a:p>
          <a:p>
            <a:r>
              <a:rPr lang="de-DE" sz="2000" dirty="0"/>
              <a:t>                          (C 0)</a:t>
            </a:r>
          </a:p>
          <a:p>
            <a:r>
              <a:rPr lang="de-DE" sz="2000" dirty="0"/>
              <a:t>                          (</a:t>
            </a:r>
            <a:r>
              <a:rPr lang="de-DE" sz="2000" b="1" dirty="0"/>
              <a:t>IP-SUB </a:t>
            </a:r>
            <a:r>
              <a:rPr lang="de-DE" sz="2000" dirty="0"/>
              <a:t>(VBD-PASS </a:t>
            </a:r>
            <a:r>
              <a:rPr lang="de-DE" sz="2000" dirty="0" err="1"/>
              <a:t>ríthae</a:t>
            </a:r>
            <a:r>
              <a:rPr lang="de-DE" sz="2000" dirty="0"/>
              <a:t>)</a:t>
            </a:r>
          </a:p>
          <a:p>
            <a:r>
              <a:rPr lang="de-DE" sz="2000" dirty="0"/>
              <a:t>                                  (</a:t>
            </a:r>
            <a:r>
              <a:rPr lang="de-DE" sz="2000" b="1" dirty="0"/>
              <a:t>NP-SBJ </a:t>
            </a:r>
            <a:r>
              <a:rPr lang="de-DE" sz="2000" dirty="0"/>
              <a:t>(</a:t>
            </a:r>
            <a:r>
              <a:rPr lang="de-DE" sz="2000" b="1" dirty="0"/>
              <a:t>NP *T*-1</a:t>
            </a:r>
            <a:r>
              <a:rPr lang="de-DE" sz="2000" dirty="0"/>
              <a:t>))</a:t>
            </a:r>
          </a:p>
          <a:p>
            <a:r>
              <a:rPr lang="de-DE" sz="2000" dirty="0"/>
              <a:t>                                  (</a:t>
            </a:r>
            <a:r>
              <a:rPr lang="de-DE" sz="2000" b="1" dirty="0"/>
              <a:t>PP</a:t>
            </a:r>
            <a:r>
              <a:rPr lang="de-DE" sz="2000" dirty="0"/>
              <a:t> (P fri)</a:t>
            </a:r>
          </a:p>
          <a:p>
            <a:r>
              <a:rPr lang="de-DE" sz="2000" dirty="0"/>
              <a:t>                                      (</a:t>
            </a:r>
            <a:r>
              <a:rPr lang="de-DE" sz="2000" b="1" dirty="0" smtClean="0"/>
              <a:t>NP</a:t>
            </a:r>
            <a:r>
              <a:rPr lang="de-DE" sz="2000" dirty="0" smtClean="0"/>
              <a:t> </a:t>
            </a:r>
            <a:r>
              <a:rPr lang="de-DE" sz="2000" dirty="0"/>
              <a:t>(NPR-A </a:t>
            </a:r>
            <a:r>
              <a:rPr lang="de-DE" sz="2000" dirty="0" err="1"/>
              <a:t>éladach</a:t>
            </a:r>
            <a:r>
              <a:rPr lang="de-DE" sz="2000" dirty="0" smtClean="0"/>
              <a:t>) ...</a:t>
            </a:r>
            <a:endParaRPr lang="de-DE" sz="2000" dirty="0"/>
          </a:p>
          <a:p>
            <a:r>
              <a:rPr lang="de-DE" sz="2000" dirty="0"/>
              <a:t>                                  (</a:t>
            </a:r>
            <a:r>
              <a:rPr lang="de-DE" sz="2000" b="1" dirty="0"/>
              <a:t>PP</a:t>
            </a:r>
            <a:r>
              <a:rPr lang="de-DE" sz="2000" dirty="0"/>
              <a:t> (P ar)</a:t>
            </a:r>
          </a:p>
          <a:p>
            <a:r>
              <a:rPr lang="de-DE" sz="2000" dirty="0"/>
              <a:t>                                      (</a:t>
            </a:r>
            <a:r>
              <a:rPr lang="de-DE" sz="2000" b="1" dirty="0"/>
              <a:t>NP</a:t>
            </a:r>
            <a:r>
              <a:rPr lang="de-DE" sz="2000" dirty="0"/>
              <a:t> (N-A ech)</a:t>
            </a:r>
          </a:p>
          <a:p>
            <a:r>
              <a:rPr lang="de-DE" sz="2000" dirty="0"/>
              <a:t>                                          </a:t>
            </a:r>
            <a:r>
              <a:rPr lang="de-DE" sz="2000" dirty="0" smtClean="0"/>
              <a:t>   (</a:t>
            </a:r>
            <a:r>
              <a:rPr lang="de-DE" sz="2000" dirty="0"/>
              <a:t>NAS </a:t>
            </a:r>
            <a:r>
              <a:rPr lang="de-DE" sz="2000" dirty="0" err="1"/>
              <a:t>n</a:t>
            </a:r>
            <a:r>
              <a:rPr lang="de-DE" sz="2000" dirty="0"/>
              <a:t>)</a:t>
            </a:r>
          </a:p>
          <a:p>
            <a:r>
              <a:rPr lang="de-DE" sz="2000" dirty="0"/>
              <a:t>                                         </a:t>
            </a:r>
            <a:r>
              <a:rPr lang="de-DE" sz="2000" dirty="0" smtClean="0"/>
              <a:t>   </a:t>
            </a:r>
            <a:r>
              <a:rPr lang="de-DE" sz="2000" dirty="0"/>
              <a:t>(ADJ-A </a:t>
            </a:r>
            <a:r>
              <a:rPr lang="de-DE" sz="2000" dirty="0" err="1"/>
              <a:t>donn</a:t>
            </a:r>
            <a:r>
              <a:rPr lang="de-DE" sz="2000" dirty="0"/>
              <a:t>))))))</a:t>
            </a:r>
            <a:endParaRPr lang="en-US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Elliott Lash	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      Maynooth University 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97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Deriving a </a:t>
            </a:r>
            <a:r>
              <a:rPr lang="en-US" sz="2800" dirty="0" err="1" smtClean="0">
                <a:solidFill>
                  <a:srgbClr val="FFFFFF"/>
                </a:solidFill>
              </a:rPr>
              <a:t>treebank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from the </a:t>
            </a:r>
            <a:r>
              <a:rPr lang="en-US" sz="2800" dirty="0" err="1">
                <a:solidFill>
                  <a:srgbClr val="FFFFFF"/>
                </a:solidFill>
              </a:rPr>
              <a:t>ChronHib</a:t>
            </a:r>
            <a:r>
              <a:rPr lang="en-US" sz="2800" dirty="0">
                <a:solidFill>
                  <a:srgbClr val="FFFFFF"/>
                </a:solidFill>
              </a:rPr>
              <a:t> corpus   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Elliott Lash	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      Maynooth University 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27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251520" y="836712"/>
            <a:ext cx="8424936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(1)</a:t>
            </a:r>
          </a:p>
          <a:p>
            <a:r>
              <a:rPr lang="en-US" sz="2400" dirty="0" smtClean="0"/>
              <a:t>Take  a sentence:</a:t>
            </a:r>
          </a:p>
          <a:p>
            <a:endParaRPr lang="en-US" sz="2400" dirty="0"/>
          </a:p>
          <a:p>
            <a:r>
              <a:rPr lang="en-US" sz="2400" i="1" dirty="0" smtClean="0"/>
              <a:t>… </a:t>
            </a:r>
            <a:r>
              <a:rPr lang="en-US" sz="2400" i="1" dirty="0" err="1" smtClean="0"/>
              <a:t>nicon</a:t>
            </a:r>
            <a:r>
              <a:rPr lang="en-US" sz="2400" dirty="0" smtClean="0"/>
              <a:t> </a:t>
            </a:r>
            <a:r>
              <a:rPr lang="en-US" sz="2400" i="1" dirty="0" err="1" smtClean="0"/>
              <a:t>imruldatar</a:t>
            </a:r>
            <a:r>
              <a:rPr lang="en-US" sz="2400" i="1" dirty="0" smtClean="0"/>
              <a:t> cosa </a:t>
            </a:r>
            <a:r>
              <a:rPr lang="en-US" sz="2400" i="1" dirty="0" err="1" smtClean="0"/>
              <a:t>doine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riam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lar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srotha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iordanein</a:t>
            </a:r>
            <a:endParaRPr lang="en-US" sz="2400" dirty="0" smtClean="0"/>
          </a:p>
          <a:p>
            <a:r>
              <a:rPr lang="de-DE" sz="2400" dirty="0" smtClean="0"/>
              <a:t>"</a:t>
            </a:r>
            <a:r>
              <a:rPr lang="en-US" sz="2400" dirty="0" smtClean="0"/>
              <a:t>Men’s </a:t>
            </a:r>
            <a:r>
              <a:rPr lang="en-US" sz="2400" dirty="0"/>
              <a:t>feet had never before tread the bed of the river Jordan</a:t>
            </a:r>
            <a:r>
              <a:rPr lang="en-US" sz="2400" dirty="0" smtClean="0"/>
              <a:t>.</a:t>
            </a:r>
            <a:r>
              <a:rPr lang="de-DE" sz="2400" dirty="0" smtClean="0"/>
              <a:t>" </a:t>
            </a:r>
          </a:p>
          <a:p>
            <a:r>
              <a:rPr lang="en-US" sz="2400" dirty="0" smtClean="0"/>
              <a:t>(</a:t>
            </a:r>
            <a:r>
              <a:rPr lang="en-US" sz="2400" dirty="0" err="1"/>
              <a:t>ChronHib</a:t>
            </a:r>
            <a:r>
              <a:rPr lang="en-US" sz="2400" dirty="0"/>
              <a:t> 0050.046; Turin Gospel Commentary, </a:t>
            </a:r>
            <a:r>
              <a:rPr lang="en-US" sz="2400" dirty="0" err="1"/>
              <a:t>Thes</a:t>
            </a:r>
            <a:r>
              <a:rPr lang="en-US" sz="2400" dirty="0"/>
              <a:t>. i 488.65)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963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Deriving a </a:t>
            </a:r>
            <a:r>
              <a:rPr lang="en-US" sz="2800" dirty="0" err="1" smtClean="0">
                <a:solidFill>
                  <a:srgbClr val="FFFFFF"/>
                </a:solidFill>
              </a:rPr>
              <a:t>treebank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from the </a:t>
            </a:r>
            <a:r>
              <a:rPr lang="en-US" sz="2800" dirty="0" err="1">
                <a:solidFill>
                  <a:srgbClr val="FFFFFF"/>
                </a:solidFill>
              </a:rPr>
              <a:t>ChronHib</a:t>
            </a:r>
            <a:r>
              <a:rPr lang="en-US" sz="2800" dirty="0">
                <a:solidFill>
                  <a:srgbClr val="FFFFFF"/>
                </a:solidFill>
              </a:rPr>
              <a:t> corpus   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Elliott Lash	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      Maynooth University 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28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251520" y="836712"/>
            <a:ext cx="8424936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nicon</a:t>
            </a:r>
            <a:r>
              <a:rPr lang="en-US" sz="2400" dirty="0"/>
              <a:t> </a:t>
            </a:r>
            <a:r>
              <a:rPr lang="en-US" sz="2400" i="1" dirty="0" err="1"/>
              <a:t>imruldatar</a:t>
            </a:r>
            <a:r>
              <a:rPr lang="en-US" sz="2400" i="1" dirty="0"/>
              <a:t> cosa </a:t>
            </a:r>
            <a:r>
              <a:rPr lang="en-US" sz="2400" i="1" dirty="0" err="1"/>
              <a:t>doine</a:t>
            </a:r>
            <a:r>
              <a:rPr lang="en-US" sz="2400" i="1" dirty="0"/>
              <a:t> </a:t>
            </a:r>
            <a:r>
              <a:rPr lang="en-US" sz="2400" i="1" dirty="0" err="1"/>
              <a:t>riam</a:t>
            </a:r>
            <a:r>
              <a:rPr lang="en-US" sz="2400" i="1" dirty="0"/>
              <a:t> </a:t>
            </a:r>
            <a:r>
              <a:rPr lang="en-US" sz="2400" i="1" dirty="0" err="1"/>
              <a:t>lar</a:t>
            </a:r>
            <a:r>
              <a:rPr lang="en-US" sz="2400" i="1" dirty="0"/>
              <a:t> </a:t>
            </a:r>
            <a:r>
              <a:rPr lang="en-US" sz="2400" i="1" dirty="0" err="1"/>
              <a:t>srotha</a:t>
            </a:r>
            <a:r>
              <a:rPr lang="en-US" sz="2400" i="1" dirty="0"/>
              <a:t> </a:t>
            </a:r>
            <a:r>
              <a:rPr lang="en-US" sz="2400" i="1" dirty="0" err="1"/>
              <a:t>iordanein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Step </a:t>
            </a:r>
            <a:r>
              <a:rPr lang="en-US" sz="2400" dirty="0"/>
              <a:t>(</a:t>
            </a:r>
            <a:r>
              <a:rPr lang="en-US" sz="2400" dirty="0" smtClean="0"/>
              <a:t>2a)</a:t>
            </a:r>
            <a:endParaRPr lang="en-US" sz="2400" dirty="0"/>
          </a:p>
          <a:p>
            <a:r>
              <a:rPr lang="en-US" sz="2400" dirty="0" smtClean="0"/>
              <a:t>Take the morphological analysis found in tagged fields in database </a:t>
            </a:r>
          </a:p>
          <a:p>
            <a:endParaRPr lang="en-US" sz="2400" i="1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395536" y="2420888"/>
          <a:ext cx="8434214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5" imgW="5638800" imgH="2070100" progId="Word.Document.12">
                  <p:embed/>
                </p:oleObj>
              </mc:Choice>
              <mc:Fallback>
                <p:oleObj name="Document" r:id="rId5" imgW="5638800" imgH="2070100" progId="Word.Documen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536" y="2420888"/>
                        <a:ext cx="8434214" cy="3096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25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Deriving a </a:t>
            </a:r>
            <a:r>
              <a:rPr lang="en-US" sz="2800" dirty="0" err="1" smtClean="0">
                <a:solidFill>
                  <a:srgbClr val="FFFFFF"/>
                </a:solidFill>
              </a:rPr>
              <a:t>treebank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from the </a:t>
            </a:r>
            <a:r>
              <a:rPr lang="en-US" sz="2800" dirty="0" err="1">
                <a:solidFill>
                  <a:srgbClr val="FFFFFF"/>
                </a:solidFill>
              </a:rPr>
              <a:t>ChronHib</a:t>
            </a:r>
            <a:r>
              <a:rPr lang="en-US" sz="2800" dirty="0">
                <a:solidFill>
                  <a:srgbClr val="FFFFFF"/>
                </a:solidFill>
              </a:rPr>
              <a:t> corpus   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Elliott Lash	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      Maynooth University 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29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395536" y="856358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nicon</a:t>
            </a:r>
            <a:r>
              <a:rPr lang="en-US" sz="2400" dirty="0"/>
              <a:t> </a:t>
            </a:r>
            <a:r>
              <a:rPr lang="en-US" sz="2400" i="1" dirty="0" err="1"/>
              <a:t>imruldatar</a:t>
            </a:r>
            <a:r>
              <a:rPr lang="en-US" sz="2400" i="1" dirty="0"/>
              <a:t> cosa </a:t>
            </a:r>
            <a:r>
              <a:rPr lang="en-US" sz="2400" i="1" dirty="0" err="1"/>
              <a:t>doine</a:t>
            </a:r>
            <a:r>
              <a:rPr lang="en-US" sz="2400" i="1" dirty="0"/>
              <a:t> </a:t>
            </a:r>
            <a:r>
              <a:rPr lang="en-US" sz="2400" i="1" dirty="0" err="1"/>
              <a:t>riam</a:t>
            </a:r>
            <a:r>
              <a:rPr lang="en-US" sz="2400" i="1" dirty="0"/>
              <a:t> </a:t>
            </a:r>
            <a:r>
              <a:rPr lang="en-US" sz="2400" i="1" dirty="0" err="1"/>
              <a:t>lar</a:t>
            </a:r>
            <a:r>
              <a:rPr lang="en-US" sz="2400" i="1" dirty="0"/>
              <a:t> </a:t>
            </a:r>
            <a:r>
              <a:rPr lang="en-US" sz="2400" i="1" dirty="0" err="1"/>
              <a:t>srotha</a:t>
            </a:r>
            <a:r>
              <a:rPr lang="en-US" sz="2400" i="1" dirty="0"/>
              <a:t> </a:t>
            </a:r>
            <a:r>
              <a:rPr lang="en-US" sz="2400" i="1" dirty="0" err="1"/>
              <a:t>iordanein</a:t>
            </a:r>
            <a:endParaRPr lang="en-US" sz="2400" i="1" dirty="0"/>
          </a:p>
          <a:p>
            <a:endParaRPr lang="en-US" sz="2400" dirty="0"/>
          </a:p>
          <a:p>
            <a:r>
              <a:rPr lang="en-US" sz="2400" dirty="0" smtClean="0"/>
              <a:t>Step (2b)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earrange morphological tagging into </a:t>
            </a:r>
            <a:r>
              <a:rPr lang="en-US" sz="2400" dirty="0"/>
              <a:t>tuples (tag + word pairs)</a:t>
            </a:r>
          </a:p>
          <a:p>
            <a:endParaRPr lang="en-US" sz="2400" dirty="0"/>
          </a:p>
          <a:p>
            <a:r>
              <a:rPr lang="en-US" sz="2400" dirty="0" smtClean="0"/>
              <a:t>[ANALYSIS_POS/CLASSIFICATION MORPH_LEMMA]</a:t>
            </a:r>
          </a:p>
          <a:p>
            <a:endParaRPr lang="en-US" sz="2400" dirty="0"/>
          </a:p>
          <a:p>
            <a:r>
              <a:rPr lang="en-US" sz="2400" dirty="0" smtClean="0"/>
              <a:t>[</a:t>
            </a:r>
            <a:r>
              <a:rPr lang="en-US" sz="2400" dirty="0" err="1" smtClean="0"/>
              <a:t>main_negative</a:t>
            </a:r>
            <a:r>
              <a:rPr lang="en-US" sz="2400" dirty="0" smtClean="0"/>
              <a:t> </a:t>
            </a:r>
            <a:r>
              <a:rPr lang="en-US" sz="2400" dirty="0" err="1" smtClean="0"/>
              <a:t>nicon_nicon</a:t>
            </a:r>
            <a:r>
              <a:rPr lang="en-US" sz="2400" dirty="0"/>
              <a:t>] </a:t>
            </a:r>
            <a:r>
              <a:rPr lang="en-US" sz="2400" dirty="0" smtClean="0"/>
              <a:t>[preverb </a:t>
            </a:r>
            <a:r>
              <a:rPr lang="en-US" sz="2400" dirty="0" err="1" smtClean="0"/>
              <a:t>im_imm</a:t>
            </a:r>
            <a:r>
              <a:rPr lang="en-US" sz="2400" dirty="0" smtClean="0"/>
              <a:t>·] [augment ru_ro.1] [</a:t>
            </a:r>
            <a:r>
              <a:rPr lang="en-US" sz="2400" dirty="0"/>
              <a:t>augm.3sg.pret._verb </a:t>
            </a:r>
            <a:r>
              <a:rPr lang="en-US" sz="2400" dirty="0" err="1"/>
              <a:t>imruldatar_imm·tét</a:t>
            </a:r>
            <a:r>
              <a:rPr lang="en-US" sz="2400" dirty="0"/>
              <a:t>] </a:t>
            </a:r>
            <a:r>
              <a:rPr lang="en-US" sz="2400" dirty="0" smtClean="0"/>
              <a:t>[</a:t>
            </a:r>
            <a:r>
              <a:rPr lang="en-US" sz="2400" dirty="0" err="1"/>
              <a:t>nom.pl._noun</a:t>
            </a:r>
            <a:r>
              <a:rPr lang="en-US" sz="2400" dirty="0"/>
              <a:t> </a:t>
            </a:r>
            <a:r>
              <a:rPr lang="en-US" sz="2400" dirty="0" err="1"/>
              <a:t>cosa_coss</a:t>
            </a:r>
            <a:r>
              <a:rPr lang="en-US" sz="2400" dirty="0"/>
              <a:t>] </a:t>
            </a:r>
            <a:r>
              <a:rPr lang="en-US" sz="2400" dirty="0" smtClean="0"/>
              <a:t>[</a:t>
            </a:r>
            <a:r>
              <a:rPr lang="en-US" sz="2400" dirty="0" err="1"/>
              <a:t>gen.pl._noun</a:t>
            </a:r>
            <a:r>
              <a:rPr lang="en-US" sz="2400" dirty="0"/>
              <a:t> </a:t>
            </a:r>
            <a:r>
              <a:rPr lang="en-US" sz="2400" dirty="0" err="1"/>
              <a:t>doine_duine</a:t>
            </a:r>
            <a:r>
              <a:rPr lang="en-US" sz="2400" dirty="0" smtClean="0"/>
              <a:t>] [</a:t>
            </a:r>
            <a:r>
              <a:rPr lang="en-US" sz="2400" dirty="0"/>
              <a:t>3sg.neut._preposition </a:t>
            </a:r>
            <a:r>
              <a:rPr lang="en-US" sz="2400" dirty="0" err="1"/>
              <a:t>riam_ré</a:t>
            </a:r>
            <a:r>
              <a:rPr lang="en-US" sz="2400" dirty="0" smtClean="0"/>
              <a:t>] [</a:t>
            </a:r>
            <a:r>
              <a:rPr lang="en-US" sz="2400" dirty="0" err="1"/>
              <a:t>acc.sg._noun</a:t>
            </a:r>
            <a:r>
              <a:rPr lang="en-US" sz="2400" dirty="0"/>
              <a:t> </a:t>
            </a:r>
            <a:r>
              <a:rPr lang="en-US" sz="2400" dirty="0" err="1" smtClean="0"/>
              <a:t>lar_lár</a:t>
            </a:r>
            <a:r>
              <a:rPr lang="en-US" sz="2400" dirty="0" smtClean="0"/>
              <a:t>][</a:t>
            </a:r>
            <a:r>
              <a:rPr lang="en-US" sz="2400" dirty="0" err="1"/>
              <a:t>gen.sg._noun</a:t>
            </a:r>
            <a:r>
              <a:rPr lang="en-US" sz="2400" dirty="0"/>
              <a:t> </a:t>
            </a:r>
            <a:r>
              <a:rPr lang="en-US" sz="2400" dirty="0" err="1"/>
              <a:t>srotha_sruth</a:t>
            </a:r>
            <a:r>
              <a:rPr lang="en-US" sz="2400" dirty="0"/>
              <a:t>] </a:t>
            </a:r>
            <a:r>
              <a:rPr lang="en-US" sz="2400" dirty="0" smtClean="0"/>
              <a:t>[</a:t>
            </a:r>
            <a:r>
              <a:rPr lang="en-US" sz="2400" dirty="0"/>
              <a:t>gen.sg._</a:t>
            </a:r>
            <a:r>
              <a:rPr lang="en-US" sz="2400" dirty="0" err="1"/>
              <a:t>proper.noun</a:t>
            </a:r>
            <a:r>
              <a:rPr lang="en-US" sz="2400" dirty="0"/>
              <a:t> </a:t>
            </a:r>
            <a:r>
              <a:rPr lang="en-US" sz="2400" dirty="0" err="1"/>
              <a:t>iordanein_Iordanén</a:t>
            </a:r>
            <a:r>
              <a:rPr lang="en-US" sz="2400" dirty="0" smtClean="0"/>
              <a:t>]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2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Current Challenges</a:t>
            </a:r>
            <a:endParaRPr lang="en-IE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836712"/>
            <a:ext cx="540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 smtClean="0"/>
              <a:t>harmonise structure of databases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 smtClean="0"/>
              <a:t>develop guidelines for normalised Old Irish and normalised headwords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 smtClean="0"/>
              <a:t>develop diachronic phonological mark-up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develop diachronic </a:t>
            </a:r>
            <a:r>
              <a:rPr lang="en-IE" dirty="0" smtClean="0"/>
              <a:t>syntactic mark-up</a:t>
            </a:r>
            <a:endParaRPr lang="en-I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 smtClean="0"/>
              <a:t>develop quantificational system to assess change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 smtClean="0"/>
              <a:t>motivate other scholars to use our system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 smtClean="0"/>
              <a:t>link our databases with </a:t>
            </a:r>
            <a:r>
              <a:rPr lang="en-IE" dirty="0" err="1" smtClean="0"/>
              <a:t>eDIL</a:t>
            </a:r>
            <a:endParaRPr lang="de-D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3</a:t>
            </a:fld>
            <a:endParaRPr lang="en-IE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1400" smtClean="0">
                <a:solidFill>
                  <a:schemeClr val="bg1"/>
                </a:solidFill>
              </a:rPr>
              <a:t>	David Stifter</a:t>
            </a:r>
            <a:r>
              <a:rPr lang="en-IE" sz="1400" dirty="0" smtClean="0">
                <a:solidFill>
                  <a:schemeClr val="bg1"/>
                </a:solidFill>
              </a:rPr>
              <a:t>		</a:t>
            </a:r>
            <a:r>
              <a:rPr lang="en-IE" sz="1400" i="1" dirty="0" err="1" smtClean="0">
                <a:solidFill>
                  <a:schemeClr val="bg1"/>
                </a:solidFill>
              </a:rPr>
              <a:t>Chronologicon</a:t>
            </a:r>
            <a:r>
              <a:rPr lang="en-IE" sz="1400" i="1" dirty="0" smtClean="0">
                <a:solidFill>
                  <a:schemeClr val="bg1"/>
                </a:solidFill>
              </a:rPr>
              <a:t> </a:t>
            </a:r>
            <a:r>
              <a:rPr lang="en-IE" sz="1400" i="1" dirty="0" err="1" smtClean="0">
                <a:solidFill>
                  <a:schemeClr val="bg1"/>
                </a:solidFill>
              </a:rPr>
              <a:t>Hibernicum</a:t>
            </a:r>
            <a:r>
              <a:rPr lang="en-IE" sz="1400" dirty="0" smtClean="0">
                <a:solidFill>
                  <a:schemeClr val="bg1"/>
                </a:solidFill>
              </a:rPr>
              <a:t>	           	 Maynooth University</a:t>
            </a:r>
            <a:endParaRPr lang="en-IE" sz="1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099337"/>
            <a:ext cx="6112706" cy="256715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632181"/>
              </p:ext>
            </p:extLst>
          </p:nvPr>
        </p:nvGraphicFramePr>
        <p:xfrm>
          <a:off x="5580112" y="1040672"/>
          <a:ext cx="3480048" cy="27431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0024">
                  <a:extLst>
                    <a:ext uri="{9D8B030D-6E8A-4147-A177-3AD203B41FA5}">
                      <a16:colId xmlns:a16="http://schemas.microsoft.com/office/drawing/2014/main" xmlns="" val="2187174803"/>
                    </a:ext>
                  </a:extLst>
                </a:gridCol>
                <a:gridCol w="1740024">
                  <a:extLst>
                    <a:ext uri="{9D8B030D-6E8A-4147-A177-3AD203B41FA5}">
                      <a16:colId xmlns:a16="http://schemas.microsoft.com/office/drawing/2014/main" xmlns="" val="2442557758"/>
                    </a:ext>
                  </a:extLst>
                </a:gridCol>
              </a:tblGrid>
              <a:tr h="269857">
                <a:tc>
                  <a:txBody>
                    <a:bodyPr/>
                    <a:lstStyle/>
                    <a:p>
                      <a:r>
                        <a:rPr lang="en-IE" sz="1400" dirty="0" err="1" smtClean="0"/>
                        <a:t>ChronHib</a:t>
                      </a:r>
                      <a:endParaRPr lang="en-I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 err="1" smtClean="0"/>
                        <a:t>eDIL</a:t>
                      </a:r>
                      <a:endParaRPr lang="en-IE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1411918"/>
                  </a:ext>
                </a:extLst>
              </a:tr>
              <a:tr h="269857">
                <a:tc>
                  <a:txBody>
                    <a:bodyPr/>
                    <a:lstStyle/>
                    <a:p>
                      <a:r>
                        <a:rPr lang="en-IE" sz="1400" i="1" dirty="0" err="1" smtClean="0"/>
                        <a:t>ad</a:t>
                      </a:r>
                      <a:r>
                        <a:rPr lang="en-IE" sz="1400" i="1" dirty="0" err="1" smtClean="0">
                          <a:sym typeface="Symbol" panose="05050102010706020507" pitchFamily="18" charset="2"/>
                        </a:rPr>
                        <a:t>condeimnea</a:t>
                      </a:r>
                      <a:endParaRPr lang="en-IE" sz="140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i="1" dirty="0" err="1" smtClean="0"/>
                        <a:t>adcuindminim</a:t>
                      </a:r>
                      <a:endParaRPr lang="en-IE" sz="1400" i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1428176"/>
                  </a:ext>
                </a:extLst>
              </a:tr>
              <a:tr h="269857">
                <a:tc>
                  <a:txBody>
                    <a:bodyPr/>
                    <a:lstStyle/>
                    <a:p>
                      <a:r>
                        <a:rPr lang="en-IE" sz="1400" i="1" dirty="0" err="1" smtClean="0"/>
                        <a:t>ad</a:t>
                      </a:r>
                      <a:r>
                        <a:rPr lang="en-IE" sz="1400" i="1" dirty="0" err="1" smtClean="0">
                          <a:sym typeface="Symbol" panose="05050102010706020507" pitchFamily="18" charset="2"/>
                        </a:rPr>
                        <a:t>gíalla</a:t>
                      </a:r>
                      <a:endParaRPr lang="en-IE" sz="140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i="1" dirty="0" err="1" smtClean="0"/>
                        <a:t>ad</a:t>
                      </a:r>
                      <a:r>
                        <a:rPr lang="en-IE" sz="1400" i="1" dirty="0" err="1" smtClean="0">
                          <a:sym typeface="Symbol" panose="05050102010706020507" pitchFamily="18" charset="2"/>
                        </a:rPr>
                        <a:t>gíall</a:t>
                      </a:r>
                      <a:r>
                        <a:rPr lang="en-IE" sz="1400" i="1" dirty="0" smtClean="0">
                          <a:sym typeface="Symbol" panose="05050102010706020507" pitchFamily="18" charset="2"/>
                        </a:rPr>
                        <a:t>(n)a</a:t>
                      </a:r>
                      <a:endParaRPr lang="en-IE" sz="1400" i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3781536"/>
                  </a:ext>
                </a:extLst>
              </a:tr>
              <a:tr h="269857">
                <a:tc>
                  <a:txBody>
                    <a:bodyPr/>
                    <a:lstStyle/>
                    <a:p>
                      <a:r>
                        <a:rPr lang="en-IE" sz="1400" i="1" dirty="0" err="1" smtClean="0"/>
                        <a:t>agad</a:t>
                      </a:r>
                      <a:endParaRPr lang="en-IE" sz="140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i="1" dirty="0" err="1" smtClean="0"/>
                        <a:t>agad</a:t>
                      </a:r>
                      <a:r>
                        <a:rPr lang="en-IE" sz="1400" i="1" dirty="0" smtClean="0"/>
                        <a:t>, </a:t>
                      </a:r>
                      <a:r>
                        <a:rPr lang="en-IE" sz="1400" i="1" dirty="0" err="1" smtClean="0"/>
                        <a:t>aiged</a:t>
                      </a:r>
                      <a:endParaRPr lang="en-IE" sz="1400" i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4716044"/>
                  </a:ext>
                </a:extLst>
              </a:tr>
              <a:tr h="269857">
                <a:tc>
                  <a:txBody>
                    <a:bodyPr/>
                    <a:lstStyle/>
                    <a:p>
                      <a:r>
                        <a:rPr lang="en-IE" sz="1400" i="1" dirty="0" err="1" smtClean="0"/>
                        <a:t>bongaid</a:t>
                      </a:r>
                      <a:endParaRPr lang="en-IE" sz="140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i="1" dirty="0" err="1" smtClean="0"/>
                        <a:t>boingid</a:t>
                      </a:r>
                      <a:endParaRPr lang="en-IE" sz="1400" i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181717"/>
                  </a:ext>
                </a:extLst>
              </a:tr>
              <a:tr h="269857">
                <a:tc>
                  <a:txBody>
                    <a:bodyPr/>
                    <a:lstStyle/>
                    <a:p>
                      <a:r>
                        <a:rPr lang="en-IE" sz="1400" i="1" dirty="0" err="1" smtClean="0"/>
                        <a:t>diäs</a:t>
                      </a:r>
                      <a:endParaRPr lang="en-IE" sz="140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i="1" dirty="0" err="1" smtClean="0"/>
                        <a:t>días</a:t>
                      </a:r>
                      <a:endParaRPr lang="en-IE" sz="1400" i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2888217"/>
                  </a:ext>
                </a:extLst>
              </a:tr>
              <a:tr h="269857">
                <a:tc>
                  <a:txBody>
                    <a:bodyPr/>
                    <a:lstStyle/>
                    <a:p>
                      <a:r>
                        <a:rPr lang="en-IE" sz="1400" i="1" dirty="0" err="1" smtClean="0"/>
                        <a:t>derbae</a:t>
                      </a:r>
                      <a:endParaRPr lang="en-IE" sz="140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i="1" dirty="0" err="1" smtClean="0"/>
                        <a:t>derba</a:t>
                      </a:r>
                      <a:endParaRPr lang="en-IE" sz="1400" i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6000536"/>
                  </a:ext>
                </a:extLst>
              </a:tr>
              <a:tr h="269857">
                <a:tc>
                  <a:txBody>
                    <a:bodyPr/>
                    <a:lstStyle/>
                    <a:p>
                      <a:r>
                        <a:rPr lang="en-IE" sz="1400" i="1" dirty="0" err="1" smtClean="0"/>
                        <a:t>soër</a:t>
                      </a:r>
                      <a:endParaRPr lang="en-IE" sz="140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i="1" dirty="0" smtClean="0"/>
                        <a:t>1 </a:t>
                      </a:r>
                      <a:r>
                        <a:rPr lang="en-IE" sz="1400" i="1" dirty="0" err="1" smtClean="0"/>
                        <a:t>saer</a:t>
                      </a:r>
                      <a:endParaRPr lang="en-IE" sz="1400" i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5395403"/>
                  </a:ext>
                </a:extLst>
              </a:tr>
              <a:tr h="269857">
                <a:tc>
                  <a:txBody>
                    <a:bodyPr/>
                    <a:lstStyle/>
                    <a:p>
                      <a:r>
                        <a:rPr lang="en-IE" sz="1400" i="1" dirty="0" err="1" smtClean="0"/>
                        <a:t>sáer</a:t>
                      </a:r>
                      <a:endParaRPr lang="en-IE" sz="140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i="1" dirty="0" smtClean="0"/>
                        <a:t>2 </a:t>
                      </a:r>
                      <a:r>
                        <a:rPr lang="en-IE" sz="1400" i="1" dirty="0" err="1" smtClean="0"/>
                        <a:t>saer</a:t>
                      </a:r>
                      <a:endParaRPr lang="en-IE" sz="1400" i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5352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725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Deriving a </a:t>
            </a:r>
            <a:r>
              <a:rPr lang="en-US" sz="2800" dirty="0" err="1" smtClean="0">
                <a:solidFill>
                  <a:srgbClr val="FFFFFF"/>
                </a:solidFill>
              </a:rPr>
              <a:t>treebank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from the </a:t>
            </a:r>
            <a:r>
              <a:rPr lang="en-US" sz="2800" dirty="0" err="1">
                <a:solidFill>
                  <a:srgbClr val="FFFFFF"/>
                </a:solidFill>
              </a:rPr>
              <a:t>ChronHib</a:t>
            </a:r>
            <a:r>
              <a:rPr lang="en-US" sz="2800" dirty="0">
                <a:solidFill>
                  <a:srgbClr val="FFFFFF"/>
                </a:solidFill>
              </a:rPr>
              <a:t> corpus   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Elliott Lash	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      Maynooth University 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30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251520" y="836712"/>
            <a:ext cx="8424936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nicon</a:t>
            </a:r>
            <a:r>
              <a:rPr lang="en-US" sz="2400" dirty="0"/>
              <a:t> </a:t>
            </a:r>
            <a:r>
              <a:rPr lang="en-US" sz="2400" i="1" dirty="0" err="1"/>
              <a:t>imruldatar</a:t>
            </a:r>
            <a:r>
              <a:rPr lang="en-US" sz="2400" i="1" dirty="0"/>
              <a:t> cosa </a:t>
            </a:r>
            <a:r>
              <a:rPr lang="en-US" sz="2400" i="1" dirty="0" err="1"/>
              <a:t>doine</a:t>
            </a:r>
            <a:r>
              <a:rPr lang="en-US" sz="2400" i="1" dirty="0"/>
              <a:t> </a:t>
            </a:r>
            <a:r>
              <a:rPr lang="en-US" sz="2400" i="1" dirty="0" err="1"/>
              <a:t>riam</a:t>
            </a:r>
            <a:r>
              <a:rPr lang="en-US" sz="2400" i="1" dirty="0"/>
              <a:t> </a:t>
            </a:r>
            <a:r>
              <a:rPr lang="en-US" sz="2400" i="1" dirty="0" err="1"/>
              <a:t>lar</a:t>
            </a:r>
            <a:r>
              <a:rPr lang="en-US" sz="2400" i="1" dirty="0"/>
              <a:t> </a:t>
            </a:r>
            <a:r>
              <a:rPr lang="en-US" sz="2400" i="1" dirty="0" err="1"/>
              <a:t>srotha</a:t>
            </a:r>
            <a:r>
              <a:rPr lang="en-US" sz="2400" i="1" dirty="0"/>
              <a:t> </a:t>
            </a:r>
            <a:r>
              <a:rPr lang="en-US" sz="2400" i="1" dirty="0" err="1"/>
              <a:t>iordanein</a:t>
            </a:r>
            <a:endParaRPr lang="en-US" sz="2400" i="1" dirty="0"/>
          </a:p>
          <a:p>
            <a:endParaRPr lang="en-US" sz="2400" dirty="0"/>
          </a:p>
          <a:p>
            <a:r>
              <a:rPr lang="en-US" sz="2400" dirty="0" smtClean="0"/>
              <a:t>Step (3) Interim Result</a:t>
            </a:r>
          </a:p>
          <a:p>
            <a:r>
              <a:rPr lang="en-US" sz="2400" dirty="0" smtClean="0"/>
              <a:t>Insertion of Parsing Tags: IP-MAT, NP-SBJ, NP-POS, PP, NP-OBJ, NP-COM, NP-COM and associated phrase-structure bracketing.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[ [IP-MAT [ID ChronHib.0050.046] [</a:t>
            </a:r>
            <a:r>
              <a:rPr lang="en-US" sz="2400" dirty="0" err="1" smtClean="0"/>
              <a:t>main_negative</a:t>
            </a:r>
            <a:r>
              <a:rPr lang="en-US" sz="2400" dirty="0" smtClean="0"/>
              <a:t> </a:t>
            </a:r>
            <a:r>
              <a:rPr lang="en-US" sz="2400" dirty="0" err="1"/>
              <a:t>nicon_nicon</a:t>
            </a:r>
            <a:r>
              <a:rPr lang="en-US" sz="2400" dirty="0"/>
              <a:t>] </a:t>
            </a:r>
            <a:r>
              <a:rPr lang="en-US" sz="2400" b="1" dirty="0"/>
              <a:t>[preverb </a:t>
            </a:r>
            <a:r>
              <a:rPr lang="en-US" sz="2400" b="1" dirty="0" err="1"/>
              <a:t>im_imm</a:t>
            </a:r>
            <a:r>
              <a:rPr lang="en-US" sz="2400" b="1" dirty="0"/>
              <a:t>·] [augment ru_ro.1] </a:t>
            </a:r>
            <a:r>
              <a:rPr lang="en-US" sz="2400" b="1" dirty="0" smtClean="0"/>
              <a:t>[</a:t>
            </a:r>
            <a:r>
              <a:rPr lang="en-US" sz="2400" b="1" dirty="0"/>
              <a:t>augm.3sg.pret._verb </a:t>
            </a:r>
            <a:r>
              <a:rPr lang="en-US" sz="2400" b="1" dirty="0" err="1"/>
              <a:t>imruldatar_imm·tét</a:t>
            </a:r>
            <a:r>
              <a:rPr lang="en-US" sz="2400" b="1" dirty="0"/>
              <a:t>]</a:t>
            </a:r>
            <a:r>
              <a:rPr lang="en-US" sz="2400" dirty="0"/>
              <a:t> </a:t>
            </a:r>
            <a:r>
              <a:rPr lang="en-US" sz="2400" dirty="0" smtClean="0"/>
              <a:t>[</a:t>
            </a:r>
            <a:r>
              <a:rPr lang="en-US" sz="2400" dirty="0"/>
              <a:t>NP-SBJ [</a:t>
            </a:r>
            <a:r>
              <a:rPr lang="en-US" sz="2400" dirty="0" err="1"/>
              <a:t>nom.pl._noun</a:t>
            </a:r>
            <a:r>
              <a:rPr lang="en-US" sz="2400" dirty="0"/>
              <a:t> </a:t>
            </a:r>
            <a:r>
              <a:rPr lang="en-US" sz="2400" dirty="0" err="1"/>
              <a:t>cosa_coss</a:t>
            </a:r>
            <a:r>
              <a:rPr lang="en-US" sz="2400" dirty="0"/>
              <a:t>] [NP-POS [</a:t>
            </a:r>
            <a:r>
              <a:rPr lang="en-US" sz="2400" dirty="0" err="1"/>
              <a:t>gen.pl._noun</a:t>
            </a:r>
            <a:r>
              <a:rPr lang="en-US" sz="2400" dirty="0"/>
              <a:t> </a:t>
            </a:r>
            <a:r>
              <a:rPr lang="en-US" sz="2400" dirty="0" err="1"/>
              <a:t>doine_duine</a:t>
            </a:r>
            <a:r>
              <a:rPr lang="en-US" sz="2400" dirty="0"/>
              <a:t>]]] [PP [3sg.neut._preposition </a:t>
            </a:r>
            <a:r>
              <a:rPr lang="en-US" sz="2400" dirty="0" err="1"/>
              <a:t>riam_ré</a:t>
            </a:r>
            <a:r>
              <a:rPr lang="en-US" sz="2400" dirty="0"/>
              <a:t>]] [NP-OBJ [</a:t>
            </a:r>
            <a:r>
              <a:rPr lang="en-US" sz="2400" dirty="0" err="1"/>
              <a:t>acc.sg._noun</a:t>
            </a:r>
            <a:r>
              <a:rPr lang="en-US" sz="2400" dirty="0"/>
              <a:t> </a:t>
            </a:r>
            <a:r>
              <a:rPr lang="en-US" sz="2400" dirty="0" err="1"/>
              <a:t>lar_lár</a:t>
            </a:r>
            <a:r>
              <a:rPr lang="en-US" sz="2400" dirty="0"/>
              <a:t>] [NP-COM [</a:t>
            </a:r>
            <a:r>
              <a:rPr lang="en-US" sz="2400" dirty="0" err="1"/>
              <a:t>gen.sg._noun</a:t>
            </a:r>
            <a:r>
              <a:rPr lang="en-US" sz="2400" dirty="0"/>
              <a:t> </a:t>
            </a:r>
            <a:r>
              <a:rPr lang="en-US" sz="2400" dirty="0" err="1"/>
              <a:t>srotha_sruth</a:t>
            </a:r>
            <a:r>
              <a:rPr lang="en-US" sz="2400" dirty="0"/>
              <a:t>] [NP-COM [gen.sg._</a:t>
            </a:r>
            <a:r>
              <a:rPr lang="en-US" sz="2400" dirty="0" err="1"/>
              <a:t>proper.noun</a:t>
            </a:r>
            <a:r>
              <a:rPr lang="en-US" sz="2400" dirty="0"/>
              <a:t> </a:t>
            </a:r>
            <a:r>
              <a:rPr lang="en-US" sz="2400" dirty="0" err="1"/>
              <a:t>iordanein_Iordanén</a:t>
            </a:r>
            <a:r>
              <a:rPr lang="en-US" sz="2400" dirty="0"/>
              <a:t>]]]]]]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111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Deriving a </a:t>
            </a:r>
            <a:r>
              <a:rPr lang="en-US" sz="2800" dirty="0" err="1" smtClean="0">
                <a:solidFill>
                  <a:srgbClr val="FFFFFF"/>
                </a:solidFill>
              </a:rPr>
              <a:t>treebank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from the </a:t>
            </a:r>
            <a:r>
              <a:rPr lang="en-US" sz="2800" dirty="0" err="1">
                <a:solidFill>
                  <a:srgbClr val="FFFFFF"/>
                </a:solidFill>
              </a:rPr>
              <a:t>ChronHib</a:t>
            </a:r>
            <a:r>
              <a:rPr lang="en-US" sz="2800" dirty="0">
                <a:solidFill>
                  <a:srgbClr val="FFFFFF"/>
                </a:solidFill>
              </a:rPr>
              <a:t> corpus   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Elliott Lash	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      Maynooth University 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31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251520" y="836712"/>
            <a:ext cx="8424936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nicon</a:t>
            </a:r>
            <a:r>
              <a:rPr lang="en-US" sz="2400" dirty="0"/>
              <a:t> </a:t>
            </a:r>
            <a:r>
              <a:rPr lang="en-US" sz="2400" i="1" dirty="0" err="1"/>
              <a:t>imruldatar</a:t>
            </a:r>
            <a:r>
              <a:rPr lang="en-US" sz="2400" i="1" dirty="0"/>
              <a:t> cosa </a:t>
            </a:r>
            <a:r>
              <a:rPr lang="en-US" sz="2400" i="1" dirty="0" err="1"/>
              <a:t>doine</a:t>
            </a:r>
            <a:r>
              <a:rPr lang="en-US" sz="2400" i="1" dirty="0"/>
              <a:t> </a:t>
            </a:r>
            <a:r>
              <a:rPr lang="en-US" sz="2400" i="1" dirty="0" err="1"/>
              <a:t>riam</a:t>
            </a:r>
            <a:r>
              <a:rPr lang="en-US" sz="2400" i="1" dirty="0"/>
              <a:t> </a:t>
            </a:r>
            <a:r>
              <a:rPr lang="en-US" sz="2400" i="1" dirty="0" err="1"/>
              <a:t>lar</a:t>
            </a:r>
            <a:r>
              <a:rPr lang="en-US" sz="2400" i="1" dirty="0"/>
              <a:t> </a:t>
            </a:r>
            <a:r>
              <a:rPr lang="en-US" sz="2400" i="1" dirty="0" err="1"/>
              <a:t>srotha</a:t>
            </a:r>
            <a:r>
              <a:rPr lang="en-US" sz="2400" i="1" dirty="0"/>
              <a:t> </a:t>
            </a:r>
            <a:r>
              <a:rPr lang="en-US" sz="2400" i="1" dirty="0" err="1"/>
              <a:t>iordanein</a:t>
            </a:r>
            <a:endParaRPr lang="en-US" sz="2400" i="1" dirty="0"/>
          </a:p>
          <a:p>
            <a:endParaRPr lang="en-US" sz="2400" dirty="0"/>
          </a:p>
          <a:p>
            <a:r>
              <a:rPr lang="en-US" sz="2400" dirty="0" smtClean="0"/>
              <a:t>Step (4) Cleanup (removal of redundant tuples) and final result: Bracketed Structure</a:t>
            </a:r>
          </a:p>
          <a:p>
            <a:endParaRPr lang="en-US" sz="2400" dirty="0"/>
          </a:p>
          <a:p>
            <a:r>
              <a:rPr lang="en-US" sz="2400" dirty="0"/>
              <a:t>[ [IP-MAT [ID ChronHib.0050.046] [</a:t>
            </a:r>
            <a:r>
              <a:rPr lang="en-US" sz="2400" dirty="0" err="1"/>
              <a:t>main_negative</a:t>
            </a:r>
            <a:r>
              <a:rPr lang="en-US" sz="2400" dirty="0"/>
              <a:t> </a:t>
            </a:r>
            <a:r>
              <a:rPr lang="en-US" sz="2400" dirty="0" err="1"/>
              <a:t>nicon_nicon</a:t>
            </a:r>
            <a:r>
              <a:rPr lang="en-US" sz="2400" dirty="0"/>
              <a:t>] </a:t>
            </a:r>
            <a:r>
              <a:rPr lang="en-US" sz="2400" dirty="0" smtClean="0"/>
              <a:t>[</a:t>
            </a:r>
            <a:r>
              <a:rPr lang="en-US" sz="2400" dirty="0"/>
              <a:t>augm.3sg.pret._verb </a:t>
            </a:r>
            <a:r>
              <a:rPr lang="en-US" sz="2400" dirty="0" err="1"/>
              <a:t>imruldatar_imm·tét</a:t>
            </a:r>
            <a:r>
              <a:rPr lang="en-US" sz="2400" dirty="0"/>
              <a:t>] [NP-SBJ [</a:t>
            </a:r>
            <a:r>
              <a:rPr lang="en-US" sz="2400" dirty="0" err="1"/>
              <a:t>nom.pl._noun</a:t>
            </a:r>
            <a:r>
              <a:rPr lang="en-US" sz="2400" dirty="0"/>
              <a:t> </a:t>
            </a:r>
            <a:r>
              <a:rPr lang="en-US" sz="2400" dirty="0" err="1"/>
              <a:t>cosa_coss</a:t>
            </a:r>
            <a:r>
              <a:rPr lang="en-US" sz="2400" dirty="0"/>
              <a:t>] [NP-POS [</a:t>
            </a:r>
            <a:r>
              <a:rPr lang="en-US" sz="2400" dirty="0" err="1"/>
              <a:t>gen.pl._noun</a:t>
            </a:r>
            <a:r>
              <a:rPr lang="en-US" sz="2400" dirty="0"/>
              <a:t> </a:t>
            </a:r>
            <a:r>
              <a:rPr lang="en-US" sz="2400" dirty="0" err="1"/>
              <a:t>doine_duine</a:t>
            </a:r>
            <a:r>
              <a:rPr lang="en-US" sz="2400" dirty="0"/>
              <a:t>]]] [PP [3sg.neut._preposition </a:t>
            </a:r>
            <a:r>
              <a:rPr lang="en-US" sz="2400" dirty="0" err="1"/>
              <a:t>riam_ré</a:t>
            </a:r>
            <a:r>
              <a:rPr lang="en-US" sz="2400" dirty="0"/>
              <a:t>]] [NP-OBJ [</a:t>
            </a:r>
            <a:r>
              <a:rPr lang="en-US" sz="2400" dirty="0" err="1"/>
              <a:t>acc.sg._noun</a:t>
            </a:r>
            <a:r>
              <a:rPr lang="en-US" sz="2400" dirty="0"/>
              <a:t> </a:t>
            </a:r>
            <a:r>
              <a:rPr lang="en-US" sz="2400" dirty="0" err="1"/>
              <a:t>lar_lár</a:t>
            </a:r>
            <a:r>
              <a:rPr lang="en-US" sz="2400" dirty="0"/>
              <a:t>] [NP-COM [</a:t>
            </a:r>
            <a:r>
              <a:rPr lang="en-US" sz="2400" dirty="0" err="1"/>
              <a:t>gen.sg._noun</a:t>
            </a:r>
            <a:r>
              <a:rPr lang="en-US" sz="2400" dirty="0"/>
              <a:t> </a:t>
            </a:r>
            <a:r>
              <a:rPr lang="en-US" sz="2400" dirty="0" err="1"/>
              <a:t>srotha_sruth</a:t>
            </a:r>
            <a:r>
              <a:rPr lang="en-US" sz="2400" dirty="0"/>
              <a:t>] [NP-COM [gen.sg._</a:t>
            </a:r>
            <a:r>
              <a:rPr lang="en-US" sz="2400" dirty="0" err="1"/>
              <a:t>proper.noun</a:t>
            </a:r>
            <a:r>
              <a:rPr lang="en-US" sz="2400" dirty="0"/>
              <a:t> </a:t>
            </a:r>
            <a:r>
              <a:rPr lang="en-US" sz="2400" dirty="0" err="1"/>
              <a:t>iordanein_Iordanén</a:t>
            </a:r>
            <a:r>
              <a:rPr lang="en-US" sz="2400" dirty="0"/>
              <a:t>]]]]]]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168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Deriving a </a:t>
            </a:r>
            <a:r>
              <a:rPr lang="en-US" sz="2800" dirty="0" err="1" smtClean="0">
                <a:solidFill>
                  <a:srgbClr val="FFFFFF"/>
                </a:solidFill>
              </a:rPr>
              <a:t>treebank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from the </a:t>
            </a:r>
            <a:r>
              <a:rPr lang="en-US" sz="2800" dirty="0" err="1">
                <a:solidFill>
                  <a:srgbClr val="FFFFFF"/>
                </a:solidFill>
              </a:rPr>
              <a:t>ChronHib</a:t>
            </a:r>
            <a:r>
              <a:rPr lang="en-US" sz="2800" dirty="0">
                <a:solidFill>
                  <a:srgbClr val="FFFFFF"/>
                </a:solidFill>
              </a:rPr>
              <a:t> corpus   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Elliott Lash	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      Maynooth University 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32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251520" y="836712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nicon</a:t>
            </a:r>
            <a:r>
              <a:rPr lang="en-US" sz="2400" dirty="0"/>
              <a:t> </a:t>
            </a:r>
            <a:r>
              <a:rPr lang="en-US" sz="2400" i="1" dirty="0" err="1"/>
              <a:t>imruldatar</a:t>
            </a:r>
            <a:r>
              <a:rPr lang="en-US" sz="2400" i="1" dirty="0"/>
              <a:t> cosa </a:t>
            </a:r>
            <a:r>
              <a:rPr lang="en-US" sz="2400" i="1" dirty="0" err="1"/>
              <a:t>doine</a:t>
            </a:r>
            <a:r>
              <a:rPr lang="en-US" sz="2400" i="1" dirty="0"/>
              <a:t> </a:t>
            </a:r>
            <a:r>
              <a:rPr lang="en-US" sz="2400" i="1" dirty="0" err="1"/>
              <a:t>riam</a:t>
            </a:r>
            <a:r>
              <a:rPr lang="en-US" sz="2400" i="1" dirty="0"/>
              <a:t> </a:t>
            </a:r>
            <a:r>
              <a:rPr lang="en-US" sz="2400" i="1" dirty="0" err="1"/>
              <a:t>lar</a:t>
            </a:r>
            <a:r>
              <a:rPr lang="en-US" sz="2400" i="1" dirty="0"/>
              <a:t> </a:t>
            </a:r>
            <a:r>
              <a:rPr lang="en-US" sz="2400" i="1" dirty="0" err="1"/>
              <a:t>srotha</a:t>
            </a:r>
            <a:r>
              <a:rPr lang="en-US" sz="2400" i="1" dirty="0"/>
              <a:t> </a:t>
            </a:r>
            <a:r>
              <a:rPr lang="en-US" sz="2400" i="1" dirty="0" err="1"/>
              <a:t>iordanein</a:t>
            </a:r>
            <a:endParaRPr lang="en-US" sz="2400" i="1" dirty="0"/>
          </a:p>
          <a:p>
            <a:endParaRPr lang="en-US" sz="2400" dirty="0"/>
          </a:p>
          <a:p>
            <a:r>
              <a:rPr lang="en-US" sz="2400" dirty="0" smtClean="0"/>
              <a:t>Step (4) Final result: Tree Diagram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3" name="Picture 2" descr="syntax_tree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700"/>
            <a:ext cx="9144000" cy="370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07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Limitations in the use parsed data for dating texts </a:t>
            </a:r>
            <a:r>
              <a:rPr lang="en-US" sz="2800" dirty="0">
                <a:solidFill>
                  <a:srgbClr val="FFFFFF"/>
                </a:solidFill>
              </a:rPr>
              <a:t>  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smtClean="0">
                <a:solidFill>
                  <a:schemeClr val="bg1"/>
                </a:solidFill>
              </a:rPr>
              <a:t>	Elliott Lash</a:t>
            </a:r>
            <a:r>
              <a:rPr lang="en-IE" sz="2800" dirty="0" smtClean="0">
                <a:solidFill>
                  <a:schemeClr val="bg1"/>
                </a:solidFill>
              </a:rPr>
              <a:t>	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      Maynooth University 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33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251520" y="836712"/>
            <a:ext cx="8424936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-  Stability of major structural patterns over long periods of time: e.g. VSO word order.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- Interesting constructions are often extremely rare even in the more extensive </a:t>
            </a:r>
            <a:r>
              <a:rPr lang="en-US" sz="2400" i="1" dirty="0" err="1" smtClean="0"/>
              <a:t>ChronHib</a:t>
            </a:r>
            <a:r>
              <a:rPr lang="en-US" sz="2400" dirty="0" smtClean="0"/>
              <a:t> corpus. Tracing incipient reanalysis of these structure is therefore difficult: e.g. salient </a:t>
            </a:r>
            <a:r>
              <a:rPr lang="en-US" sz="2400" dirty="0" err="1" smtClean="0"/>
              <a:t>unaccusatives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Accidental gaps in attestation: e.g. paucity of large 10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c. texts.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4909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1124744"/>
            <a:ext cx="7488832" cy="441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800" i="1" dirty="0" smtClean="0">
                <a:solidFill>
                  <a:schemeClr val="bg1">
                    <a:lumMod val="65000"/>
                  </a:schemeClr>
                </a:solidFill>
              </a:rPr>
              <a:t>Chronologicon Hibernicum </a:t>
            </a:r>
            <a:br>
              <a:rPr lang="en-IE" sz="2800" i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IE" sz="28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IE" sz="2800" i="1" dirty="0" err="1" smtClean="0">
                <a:solidFill>
                  <a:schemeClr val="bg1">
                    <a:lumMod val="65000"/>
                  </a:schemeClr>
                </a:solidFill>
              </a:rPr>
              <a:t>ChronHib</a:t>
            </a:r>
            <a:r>
              <a:rPr lang="en-IE" sz="28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IE" sz="2800" dirty="0" smtClean="0"/>
              <a:t/>
            </a:r>
            <a:br>
              <a:rPr lang="en-IE" sz="2800" dirty="0" smtClean="0"/>
            </a:br>
            <a:endParaRPr lang="en-IE" sz="2800" dirty="0" smtClean="0"/>
          </a:p>
          <a:p>
            <a:endParaRPr lang="en-IE" sz="3200" b="1" dirty="0"/>
          </a:p>
          <a:p>
            <a:endParaRPr lang="en-IE" sz="1100" b="1" dirty="0" smtClean="0"/>
          </a:p>
          <a:p>
            <a:pPr algn="ctr"/>
            <a:r>
              <a:rPr lang="de-DE" sz="3200" b="1" dirty="0" err="1" smtClean="0"/>
              <a:t>Thank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you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very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much</a:t>
            </a:r>
            <a:r>
              <a:rPr lang="de-DE" sz="3200" b="1" dirty="0" smtClean="0"/>
              <a:t> </a:t>
            </a:r>
            <a:br>
              <a:rPr lang="de-DE" sz="3200" b="1" dirty="0" smtClean="0"/>
            </a:br>
            <a:r>
              <a:rPr lang="de-DE" sz="3200" b="1" dirty="0" smtClean="0"/>
              <a:t>for </a:t>
            </a:r>
            <a:r>
              <a:rPr lang="de-DE" sz="3200" b="1" dirty="0" err="1" smtClean="0"/>
              <a:t>your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attention</a:t>
            </a:r>
            <a:endParaRPr lang="de-DE" sz="1600" b="1" dirty="0" smtClean="0"/>
          </a:p>
          <a:p>
            <a:endParaRPr lang="de-DE" dirty="0" smtClean="0">
              <a:solidFill>
                <a:srgbClr val="585858"/>
              </a:solidFill>
            </a:endParaRPr>
          </a:p>
          <a:p>
            <a:endParaRPr lang="de-DE" dirty="0" smtClean="0">
              <a:solidFill>
                <a:srgbClr val="585858"/>
              </a:solidFill>
            </a:endParaRPr>
          </a:p>
          <a:p>
            <a:endParaRPr lang="de-DE" dirty="0" smtClean="0">
              <a:solidFill>
                <a:srgbClr val="585858"/>
              </a:solidFill>
            </a:endParaRPr>
          </a:p>
          <a:p>
            <a:endParaRPr lang="de-DE" dirty="0" smtClean="0">
              <a:solidFill>
                <a:srgbClr val="585858"/>
              </a:solidFill>
            </a:endParaRPr>
          </a:p>
          <a:p>
            <a:r>
              <a:rPr lang="de-DE" dirty="0" smtClean="0">
                <a:solidFill>
                  <a:srgbClr val="585858"/>
                </a:solidFill>
              </a:rPr>
              <a:t>ERC Consolidator Grant 2015, H2020 #647351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519063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David Stifter</a:t>
            </a:r>
            <a:endParaRPr lang="en-IE" sz="2400" b="1" dirty="0" smtClean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751733"/>
            <a:ext cx="1853282" cy="77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5751733"/>
            <a:ext cx="974058" cy="9320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5751733"/>
            <a:ext cx="1151540" cy="769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638" y="548680"/>
            <a:ext cx="1532903" cy="15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2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Methodology of ChronHib</a:t>
            </a:r>
            <a:endParaRPr lang="en-IE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836712"/>
            <a:ext cx="8424936" cy="424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800" b="1" dirty="0" err="1" smtClean="0"/>
              <a:t>Subject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of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study</a:t>
            </a:r>
            <a:r>
              <a:rPr lang="de-DE" sz="2800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	</a:t>
            </a:r>
            <a:r>
              <a:rPr lang="de-DE" sz="2800" dirty="0" err="1" smtClean="0"/>
              <a:t>Linguistic</a:t>
            </a:r>
            <a:r>
              <a:rPr lang="de-DE" sz="2800" dirty="0" smtClean="0"/>
              <a:t> </a:t>
            </a:r>
            <a:r>
              <a:rPr lang="de-DE" sz="2800" dirty="0" err="1"/>
              <a:t>v</a:t>
            </a:r>
            <a:r>
              <a:rPr lang="de-DE" sz="2800" dirty="0" err="1" smtClean="0"/>
              <a:t>ariations</a:t>
            </a:r>
            <a:endParaRPr lang="de-DE" sz="2800" dirty="0" smtClean="0"/>
          </a:p>
          <a:p>
            <a:pPr>
              <a:lnSpc>
                <a:spcPct val="150000"/>
              </a:lnSpc>
            </a:pPr>
            <a:r>
              <a:rPr lang="de-DE" sz="2800" dirty="0"/>
              <a:t>	</a:t>
            </a:r>
            <a:r>
              <a:rPr lang="de-DE" sz="2800" dirty="0" err="1"/>
              <a:t>T</a:t>
            </a:r>
            <a:r>
              <a:rPr lang="de-DE" sz="2800" dirty="0" err="1" smtClean="0"/>
              <a:t>heir</a:t>
            </a:r>
            <a:r>
              <a:rPr lang="de-DE" sz="2800" dirty="0" smtClean="0"/>
              <a:t> </a:t>
            </a:r>
            <a:r>
              <a:rPr lang="de-DE" sz="2800" dirty="0" err="1" smtClean="0"/>
              <a:t>relation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time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800" dirty="0" smtClean="0"/>
              <a:t>Source </a:t>
            </a:r>
            <a:r>
              <a:rPr lang="de-DE" sz="2800" dirty="0" err="1" smtClean="0"/>
              <a:t>of</a:t>
            </a:r>
            <a:r>
              <a:rPr lang="de-DE" sz="2800" dirty="0" smtClean="0"/>
              <a:t> Data: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800" dirty="0"/>
              <a:t>surface forms as recorded in the </a:t>
            </a:r>
            <a:r>
              <a:rPr lang="en-GB" sz="2800" dirty="0" smtClean="0"/>
              <a:t>manuscripts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800" dirty="0" smtClean="0"/>
              <a:t>No modern </a:t>
            </a:r>
            <a:r>
              <a:rPr lang="en-GB" sz="2800" dirty="0"/>
              <a:t>editorial revision or normalisation </a:t>
            </a:r>
            <a:endParaRPr lang="de-DE" sz="2800" dirty="0" smtClean="0"/>
          </a:p>
          <a:p>
            <a:endParaRPr lang="en-IE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Fangzhe Qiu 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Maynooth University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004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Methodology of ChronHib</a:t>
            </a:r>
            <a:endParaRPr lang="en-IE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1052736"/>
            <a:ext cx="885698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800" dirty="0" smtClean="0"/>
              <a:t>Source </a:t>
            </a:r>
            <a:r>
              <a:rPr lang="de-DE" sz="2800" dirty="0" err="1" smtClean="0"/>
              <a:t>of</a:t>
            </a:r>
            <a:r>
              <a:rPr lang="de-DE" sz="2800" dirty="0" smtClean="0"/>
              <a:t> Data: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de-DE" sz="2800" dirty="0" smtClean="0"/>
              <a:t>     Texts </a:t>
            </a:r>
            <a:r>
              <a:rPr lang="de-DE" sz="2800" dirty="0" err="1"/>
              <a:t>from</a:t>
            </a:r>
            <a:r>
              <a:rPr lang="de-DE" sz="2800" dirty="0"/>
              <a:t> Contemporary </a:t>
            </a:r>
            <a:r>
              <a:rPr lang="de-DE" sz="2800" dirty="0" err="1" smtClean="0"/>
              <a:t>Manuscripts</a:t>
            </a:r>
            <a:r>
              <a:rPr lang="de-DE" sz="2800" dirty="0" smtClean="0"/>
              <a:t> (</a:t>
            </a:r>
            <a:r>
              <a:rPr lang="de-DE" sz="2800" dirty="0" err="1" smtClean="0"/>
              <a:t>before</a:t>
            </a:r>
            <a:r>
              <a:rPr lang="de-DE" sz="2800" dirty="0" smtClean="0"/>
              <a:t> 950)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de-DE" sz="2800" dirty="0" smtClean="0"/>
              <a:t>     Texts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non</a:t>
            </a:r>
            <a:r>
              <a:rPr lang="de-DE" sz="2800" dirty="0"/>
              <a:t>-</a:t>
            </a:r>
            <a:r>
              <a:rPr lang="de-DE" sz="2800" dirty="0" err="1"/>
              <a:t>linguistically</a:t>
            </a:r>
            <a:r>
              <a:rPr lang="de-DE" sz="2800" dirty="0"/>
              <a:t> </a:t>
            </a:r>
            <a:r>
              <a:rPr lang="de-DE" sz="2800" dirty="0" err="1" smtClean="0"/>
              <a:t>dated</a:t>
            </a:r>
            <a:r>
              <a:rPr lang="de-DE" sz="2800" dirty="0" smtClean="0"/>
              <a:t> </a:t>
            </a:r>
            <a:r>
              <a:rPr lang="de-DE" sz="2800" dirty="0"/>
              <a:t>but </a:t>
            </a:r>
            <a:r>
              <a:rPr lang="de-DE" sz="2800" dirty="0" err="1"/>
              <a:t>from</a:t>
            </a:r>
            <a:r>
              <a:rPr lang="de-DE" sz="2800" dirty="0"/>
              <a:t> </a:t>
            </a:r>
            <a:r>
              <a:rPr lang="de-DE" sz="2800" dirty="0" err="1" smtClean="0"/>
              <a:t>later</a:t>
            </a:r>
            <a:r>
              <a:rPr lang="de-DE" sz="2800" dirty="0" smtClean="0"/>
              <a:t> </a:t>
            </a:r>
            <a:r>
              <a:rPr lang="de-DE" sz="2800" dirty="0" err="1" smtClean="0"/>
              <a:t>manuscripts</a:t>
            </a:r>
            <a:r>
              <a:rPr lang="de-DE" sz="2800" dirty="0" smtClean="0"/>
              <a:t> 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de-DE" sz="2800" dirty="0" smtClean="0"/>
              <a:t>     Texts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cannot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dated</a:t>
            </a:r>
            <a:r>
              <a:rPr lang="de-DE" sz="2800" dirty="0" smtClean="0"/>
              <a:t> non</a:t>
            </a:r>
            <a:r>
              <a:rPr lang="de-DE" sz="2800" dirty="0"/>
              <a:t>-</a:t>
            </a:r>
            <a:r>
              <a:rPr lang="de-DE" sz="2800" dirty="0" err="1"/>
              <a:t>linguistically</a:t>
            </a:r>
            <a:r>
              <a:rPr lang="de-DE" sz="2800" dirty="0"/>
              <a:t> </a:t>
            </a:r>
            <a:endParaRPr lang="de-DE" sz="2800" dirty="0" smtClean="0"/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endParaRPr lang="de-DE" sz="2400" dirty="0" smtClean="0"/>
          </a:p>
          <a:p>
            <a:endParaRPr lang="en-IE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Fangzhe Qiu 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Maynooth University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5</a:t>
            </a:fld>
            <a:endParaRPr lang="en-IE"/>
          </a:p>
        </p:txBody>
      </p:sp>
      <p:pic>
        <p:nvPicPr>
          <p:cNvPr id="3" name="Picture 2" descr="checked-checkbox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16832"/>
            <a:ext cx="504056" cy="504056"/>
          </a:xfrm>
          <a:prstGeom prst="rect">
            <a:avLst/>
          </a:prstGeom>
        </p:spPr>
      </p:pic>
      <p:pic>
        <p:nvPicPr>
          <p:cNvPr id="7" name="Picture 6" descr="images (1)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89040"/>
            <a:ext cx="497105" cy="494804"/>
          </a:xfrm>
          <a:prstGeom prst="rect">
            <a:avLst/>
          </a:prstGeom>
        </p:spPr>
      </p:pic>
      <p:pic>
        <p:nvPicPr>
          <p:cNvPr id="10" name="Picture 9" descr="download.jpe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6490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55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Methodology of ChronHib</a:t>
            </a:r>
            <a:endParaRPr lang="en-IE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1052736"/>
            <a:ext cx="8856984" cy="445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800" b="1" dirty="0" err="1"/>
              <a:t>Pre-processing</a:t>
            </a:r>
            <a:r>
              <a:rPr lang="de-DE" sz="2800" b="1" dirty="0"/>
              <a:t> </a:t>
            </a:r>
            <a:r>
              <a:rPr lang="de-DE" sz="2800" b="1" dirty="0" err="1"/>
              <a:t>of</a:t>
            </a:r>
            <a:r>
              <a:rPr lang="de-DE" sz="2800" b="1" dirty="0"/>
              <a:t> </a:t>
            </a:r>
            <a:r>
              <a:rPr lang="de-DE" sz="2800" b="1" dirty="0" err="1"/>
              <a:t>data</a:t>
            </a:r>
            <a:endParaRPr lang="de-DE" sz="2800" b="1" dirty="0"/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/>
              <a:t>66 texts </a:t>
            </a:r>
            <a:r>
              <a:rPr lang="en-GB" sz="2400" dirty="0" smtClean="0"/>
              <a:t>digitalised </a:t>
            </a:r>
            <a:r>
              <a:rPr lang="en-GB" sz="2400" dirty="0"/>
              <a:t>and </a:t>
            </a:r>
            <a:r>
              <a:rPr lang="en-GB" sz="2400" dirty="0" smtClean="0"/>
              <a:t>tokenised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de-DE" sz="2400" dirty="0" smtClean="0">
                <a:hlinkClick r:id="rId3"/>
              </a:rPr>
              <a:t>http://chronhib.maynoothuniversity.ie</a:t>
            </a:r>
            <a:endParaRPr lang="de-DE" sz="2400" dirty="0" smtClean="0"/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de-DE" sz="2400" dirty="0" err="1" smtClean="0"/>
              <a:t>Incorporating</a:t>
            </a:r>
            <a:r>
              <a:rPr lang="de-DE" sz="2400" dirty="0" smtClean="0"/>
              <a:t> </a:t>
            </a:r>
            <a:r>
              <a:rPr lang="de-DE" sz="2400" dirty="0" err="1" smtClean="0"/>
              <a:t>some</a:t>
            </a:r>
            <a:r>
              <a:rPr lang="de-DE" sz="2400" dirty="0" smtClean="0"/>
              <a:t> </a:t>
            </a:r>
            <a:r>
              <a:rPr lang="de-DE" sz="2400" dirty="0" err="1" smtClean="0"/>
              <a:t>published</a:t>
            </a:r>
            <a:r>
              <a:rPr lang="de-DE" sz="2400" dirty="0" smtClean="0"/>
              <a:t> electronic </a:t>
            </a:r>
            <a:r>
              <a:rPr lang="de-DE" sz="2400" dirty="0" err="1" smtClean="0"/>
              <a:t>databases</a:t>
            </a:r>
            <a:r>
              <a:rPr lang="de-DE" sz="2400" dirty="0" smtClean="0"/>
              <a:t>:</a:t>
            </a:r>
          </a:p>
          <a:p>
            <a:pPr marL="1257300" lvl="2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Milan </a:t>
            </a:r>
            <a:r>
              <a:rPr lang="en-GB" sz="2400" dirty="0"/>
              <a:t>Glosses Database </a:t>
            </a:r>
            <a:r>
              <a:rPr lang="en-GB" sz="2400" dirty="0" smtClean="0"/>
              <a:t>(Griffith and Stifter 2013)</a:t>
            </a:r>
          </a:p>
          <a:p>
            <a:pPr marL="1257300" lvl="2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/>
              <a:t>Priscian Glosses Database </a:t>
            </a:r>
            <a:r>
              <a:rPr lang="en-GB" sz="2400" dirty="0" smtClean="0"/>
              <a:t>(Bauer 2014)</a:t>
            </a:r>
          </a:p>
          <a:p>
            <a:pPr marL="1257300" lvl="2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The Parsed Old- and Middle-Irish </a:t>
            </a:r>
            <a:r>
              <a:rPr lang="en-US" sz="2400" dirty="0" smtClean="0"/>
              <a:t>Corpus (Lash 2014)</a:t>
            </a:r>
            <a:endParaRPr lang="de-DE" sz="2400" dirty="0" smtClean="0"/>
          </a:p>
          <a:p>
            <a:endParaRPr lang="en-IE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Fangzhe Qiu 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Maynooth University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012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Methodology of ChronHib</a:t>
            </a:r>
            <a:endParaRPr lang="en-IE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20688"/>
            <a:ext cx="928903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800" b="1" dirty="0" err="1"/>
              <a:t>Pre-processing</a:t>
            </a:r>
            <a:r>
              <a:rPr lang="de-DE" sz="2800" b="1" dirty="0"/>
              <a:t> </a:t>
            </a:r>
            <a:r>
              <a:rPr lang="de-DE" sz="2800" b="1" dirty="0" err="1"/>
              <a:t>of</a:t>
            </a:r>
            <a:r>
              <a:rPr lang="de-DE" sz="2800" b="1" dirty="0"/>
              <a:t> </a:t>
            </a:r>
            <a:r>
              <a:rPr lang="de-DE" sz="2800" b="1" dirty="0" err="1" smtClean="0"/>
              <a:t>data</a:t>
            </a:r>
            <a:endParaRPr lang="de-DE" sz="2800" b="1" dirty="0" smtClean="0"/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de-DE" sz="2800" b="1" dirty="0" smtClean="0"/>
              <a:t>T</a:t>
            </a:r>
            <a:r>
              <a:rPr lang="en-GB" sz="2800" b="1" dirty="0" err="1" smtClean="0"/>
              <a:t>okenisation</a:t>
            </a:r>
            <a:endParaRPr lang="en-GB" sz="2800" b="1" dirty="0" smtClean="0"/>
          </a:p>
          <a:p>
            <a:pPr marL="1257300" lvl="2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/>
              <a:t>a token </a:t>
            </a:r>
            <a:r>
              <a:rPr lang="en-GB" sz="2400" dirty="0" smtClean="0"/>
              <a:t>is </a:t>
            </a:r>
            <a:r>
              <a:rPr lang="en-GB" sz="2400" dirty="0"/>
              <a:t>a minimally analysable lexical unit called ‘morph’, including lexical </a:t>
            </a:r>
            <a:r>
              <a:rPr lang="en-GB" sz="2400" dirty="0" err="1" smtClean="0"/>
              <a:t>preverbs</a:t>
            </a:r>
            <a:endParaRPr lang="en-GB" sz="2400" dirty="0" smtClean="0"/>
          </a:p>
          <a:p>
            <a:pPr marL="1257300" lvl="2" indent="-342900">
              <a:lnSpc>
                <a:spcPct val="150000"/>
              </a:lnSpc>
              <a:buFont typeface="Arial"/>
              <a:buChar char="•"/>
            </a:pPr>
            <a:r>
              <a:rPr lang="en-GB" sz="2400" i="1" dirty="0" err="1"/>
              <a:t>arnacha·toirsitis</a:t>
            </a:r>
            <a:r>
              <a:rPr lang="en-GB" sz="2400" i="1" dirty="0"/>
              <a:t> </a:t>
            </a:r>
            <a:r>
              <a:rPr lang="en-GB" sz="2400" dirty="0"/>
              <a:t>‘so that they might not take her’ (Ml. 48d27) </a:t>
            </a:r>
            <a:endParaRPr lang="en-GB" sz="2400" dirty="0" smtClean="0"/>
          </a:p>
          <a:p>
            <a:pPr marL="1257300" lvl="2" indent="-342900">
              <a:lnSpc>
                <a:spcPct val="150000"/>
              </a:lnSpc>
              <a:buFont typeface="Arial"/>
              <a:buChar char="•"/>
            </a:pPr>
            <a:endParaRPr lang="de-DE" sz="2400" dirty="0"/>
          </a:p>
          <a:p>
            <a:endParaRPr lang="en-IE" sz="1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Fangzhe Qiu 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Maynooth University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7</a:t>
            </a:fld>
            <a:endParaRPr lang="en-I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26915"/>
              </p:ext>
            </p:extLst>
          </p:nvPr>
        </p:nvGraphicFramePr>
        <p:xfrm>
          <a:off x="2987824" y="3645024"/>
          <a:ext cx="3024336" cy="2658096"/>
        </p:xfrm>
        <a:graphic>
          <a:graphicData uri="http://schemas.openxmlformats.org/drawingml/2006/table">
            <a:tbl>
              <a:tblPr/>
              <a:tblGrid>
                <a:gridCol w="1269128">
                  <a:extLst>
                    <a:ext uri="{9D8B030D-6E8A-4147-A177-3AD203B41FA5}">
                      <a16:colId xmlns:a16="http://schemas.microsoft.com/office/drawing/2014/main" xmlns="" val="2286925284"/>
                    </a:ext>
                  </a:extLst>
                </a:gridCol>
                <a:gridCol w="1755208">
                  <a:extLst>
                    <a:ext uri="{9D8B030D-6E8A-4147-A177-3AD203B41FA5}">
                      <a16:colId xmlns:a16="http://schemas.microsoft.com/office/drawing/2014/main" xmlns="" val="4294107603"/>
                    </a:ext>
                  </a:extLst>
                </a:gridCol>
              </a:tblGrid>
              <a:tr h="345956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Morph</a:t>
                      </a:r>
                      <a:endParaRPr lang="en-IE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Lemma</a:t>
                      </a:r>
                      <a:endParaRPr lang="en-IE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3232055"/>
                  </a:ext>
                </a:extLst>
              </a:tr>
              <a:tr h="518934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ara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1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9163765"/>
                  </a:ext>
                </a:extLst>
              </a:tr>
              <a:tr h="204691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nach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nád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1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5489623"/>
                  </a:ext>
                </a:extLst>
              </a:tr>
              <a:tr h="345956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3sg.fem.inf.pron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81269576"/>
                  </a:ext>
                </a:extLst>
              </a:tr>
              <a:tr h="204691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do·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8336175"/>
                  </a:ext>
                </a:extLst>
              </a:tr>
              <a:tr h="691912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 1</a:t>
                      </a:r>
                      <a:endParaRPr lang="en-I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9970468"/>
                  </a:ext>
                </a:extLst>
              </a:tr>
              <a:tr h="345956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·</a:t>
                      </a:r>
                      <a:r>
                        <a:rPr lang="en-US" sz="14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toirsitis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do·fich</a:t>
                      </a:r>
                      <a:endParaRPr lang="en-I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09640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04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Methodology of ChronHib</a:t>
            </a:r>
            <a:endParaRPr lang="en-IE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20688"/>
            <a:ext cx="9289032" cy="615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800" b="1" dirty="0" err="1"/>
              <a:t>Pre-processing</a:t>
            </a:r>
            <a:r>
              <a:rPr lang="de-DE" sz="2800" b="1" dirty="0"/>
              <a:t> </a:t>
            </a:r>
            <a:r>
              <a:rPr lang="de-DE" sz="2800" b="1" dirty="0" err="1"/>
              <a:t>of</a:t>
            </a:r>
            <a:r>
              <a:rPr lang="de-DE" sz="2800" b="1" dirty="0"/>
              <a:t> </a:t>
            </a:r>
            <a:r>
              <a:rPr lang="de-DE" sz="2800" b="1" dirty="0" err="1" smtClean="0"/>
              <a:t>data</a:t>
            </a:r>
            <a:endParaRPr lang="de-DE" sz="2800" b="1" dirty="0" smtClean="0"/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de-DE" sz="2800" b="1" dirty="0" smtClean="0"/>
              <a:t>T</a:t>
            </a:r>
            <a:r>
              <a:rPr lang="en-GB" sz="2800" b="1" dirty="0" err="1" smtClean="0"/>
              <a:t>okenisation</a:t>
            </a:r>
            <a:endParaRPr lang="en-GB" sz="2800" b="1" dirty="0" smtClean="0"/>
          </a:p>
          <a:p>
            <a:pPr marL="1257300" lvl="2" indent="-342900">
              <a:lnSpc>
                <a:spcPct val="150000"/>
              </a:lnSpc>
              <a:buFont typeface="Arial"/>
              <a:buChar char="•"/>
            </a:pPr>
            <a:r>
              <a:rPr lang="en-GB" sz="2800" dirty="0"/>
              <a:t>We also recognise tokens that may not be shown in the surface </a:t>
            </a:r>
            <a:r>
              <a:rPr lang="en-GB" sz="2800" dirty="0" smtClean="0"/>
              <a:t>form, e.g.</a:t>
            </a:r>
          </a:p>
          <a:p>
            <a:pPr marL="1714500" lvl="3" indent="-342900">
              <a:lnSpc>
                <a:spcPct val="150000"/>
              </a:lnSpc>
              <a:buFont typeface="Arial"/>
              <a:buChar char="•"/>
            </a:pPr>
            <a:r>
              <a:rPr lang="en-GB" sz="2400" i="1" dirty="0" err="1"/>
              <a:t>i·cumtacht</a:t>
            </a:r>
            <a:r>
              <a:rPr lang="en-GB" sz="2400" i="1" dirty="0"/>
              <a:t> </a:t>
            </a:r>
            <a:r>
              <a:rPr lang="en-GB" sz="2400" dirty="0"/>
              <a:t>‘in which it was built’ </a:t>
            </a:r>
            <a:endParaRPr lang="en-GB" sz="2400" dirty="0" smtClean="0"/>
          </a:p>
          <a:p>
            <a:pPr marL="2286000" lvl="4" indent="-457200">
              <a:lnSpc>
                <a:spcPct val="150000"/>
              </a:lnSpc>
              <a:buFont typeface="Wingdings" charset="2"/>
              <a:buChar char="Ø"/>
            </a:pPr>
            <a:r>
              <a:rPr lang="mr-IN" sz="2400" dirty="0" smtClean="0"/>
              <a:t>∅</a:t>
            </a:r>
            <a:r>
              <a:rPr lang="mr-IN" sz="2400" i="1" dirty="0" smtClean="0"/>
              <a:t> </a:t>
            </a:r>
            <a:r>
              <a:rPr lang="ga-IE" sz="2400" i="1" dirty="0" smtClean="0"/>
              <a:t>= </a:t>
            </a:r>
            <a:r>
              <a:rPr lang="en-GB" sz="2400" i="1" dirty="0" smtClean="0"/>
              <a:t>-</a:t>
            </a:r>
            <a:r>
              <a:rPr lang="en-GB" sz="2400" i="1" dirty="0"/>
              <a:t>(s)a</a:t>
            </a:r>
            <a:r>
              <a:rPr lang="en-GB" sz="2400" dirty="0"/>
              <a:t> ‘that which’ </a:t>
            </a:r>
            <a:endParaRPr lang="en-GB" sz="2400" dirty="0" smtClean="0"/>
          </a:p>
          <a:p>
            <a:pPr marL="2286000" lvl="4" indent="-457200">
              <a:lnSpc>
                <a:spcPct val="150000"/>
              </a:lnSpc>
              <a:buFont typeface="Wingdings" charset="2"/>
              <a:buChar char="Ø"/>
            </a:pPr>
            <a:r>
              <a:rPr lang="mr-IN" sz="2400" dirty="0"/>
              <a:t>∅</a:t>
            </a:r>
            <a:r>
              <a:rPr lang="en-GB" sz="2400" dirty="0" smtClean="0"/>
              <a:t> = *</a:t>
            </a:r>
            <a:r>
              <a:rPr lang="en-GB" sz="2400" i="1" dirty="0" err="1" smtClean="0"/>
              <a:t>uss</a:t>
            </a:r>
            <a:r>
              <a:rPr lang="en-GB" sz="2400" dirty="0" smtClean="0"/>
              <a:t> (</a:t>
            </a:r>
            <a:r>
              <a:rPr lang="en-GB" sz="2400" dirty="0" err="1" smtClean="0"/>
              <a:t>preverb</a:t>
            </a:r>
            <a:r>
              <a:rPr lang="en-GB" sz="2400" dirty="0" smtClean="0"/>
              <a:t>)</a:t>
            </a:r>
          </a:p>
          <a:p>
            <a:pPr marL="1714500" lvl="3" indent="-342900">
              <a:lnSpc>
                <a:spcPct val="150000"/>
              </a:lnSpc>
              <a:buFont typeface="Arial"/>
              <a:buChar char="•"/>
            </a:pPr>
            <a:r>
              <a:rPr lang="en-GB" sz="2400" i="1" dirty="0" err="1" smtClean="0"/>
              <a:t>do·beir</a:t>
            </a:r>
            <a:r>
              <a:rPr lang="en-GB" sz="2400" i="1" dirty="0" smtClean="0"/>
              <a:t> </a:t>
            </a:r>
            <a:r>
              <a:rPr lang="en-GB" sz="2400" dirty="0" smtClean="0"/>
              <a:t>‘who gives’</a:t>
            </a:r>
          </a:p>
          <a:p>
            <a:pPr marL="2286000" lvl="4" indent="-457200">
              <a:lnSpc>
                <a:spcPct val="150000"/>
              </a:lnSpc>
              <a:buFont typeface="Wingdings" charset="2"/>
              <a:buChar char="Ø"/>
            </a:pPr>
            <a:r>
              <a:rPr lang="mr-IN" sz="2400" dirty="0"/>
              <a:t>∅</a:t>
            </a:r>
            <a:r>
              <a:rPr lang="mr-IN" sz="2400" i="1" dirty="0"/>
              <a:t> </a:t>
            </a:r>
            <a:r>
              <a:rPr lang="ga-IE" sz="2400" i="1" dirty="0"/>
              <a:t>= </a:t>
            </a:r>
            <a:r>
              <a:rPr lang="en-GB" sz="2400" i="1" dirty="0" err="1" smtClean="0"/>
              <a:t>leniting</a:t>
            </a:r>
            <a:r>
              <a:rPr lang="en-GB" sz="2400" i="1" dirty="0" smtClean="0"/>
              <a:t> relative particle</a:t>
            </a:r>
            <a:r>
              <a:rPr lang="en-GB" sz="2400" dirty="0" smtClean="0"/>
              <a:t> </a:t>
            </a:r>
            <a:endParaRPr lang="en-GB" sz="2400" dirty="0"/>
          </a:p>
          <a:p>
            <a:pPr marL="1714500" lvl="3" indent="-342900">
              <a:lnSpc>
                <a:spcPct val="150000"/>
              </a:lnSpc>
              <a:buFont typeface="Arial"/>
              <a:buChar char="•"/>
            </a:pPr>
            <a:endParaRPr lang="en-GB" sz="2800" b="1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Fangzhe Qiu 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Maynooth University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4845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Methodology of ChronHib</a:t>
            </a:r>
            <a:endParaRPr lang="en-IE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867" cy="571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64704"/>
            <a:ext cx="9289032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800" b="1" dirty="0" err="1"/>
              <a:t>Pre-processing</a:t>
            </a:r>
            <a:r>
              <a:rPr lang="de-DE" sz="2800" b="1" dirty="0"/>
              <a:t> </a:t>
            </a:r>
            <a:r>
              <a:rPr lang="de-DE" sz="2800" b="1" dirty="0" err="1"/>
              <a:t>of</a:t>
            </a:r>
            <a:r>
              <a:rPr lang="de-DE" sz="2800" b="1" dirty="0"/>
              <a:t> </a:t>
            </a:r>
            <a:r>
              <a:rPr lang="de-DE" sz="2800" b="1" dirty="0" err="1" smtClean="0"/>
              <a:t>data</a:t>
            </a:r>
            <a:endParaRPr lang="de-DE" sz="2800" b="1" dirty="0" smtClean="0"/>
          </a:p>
          <a:p>
            <a:pPr marL="1257300" lvl="2" indent="-342900">
              <a:lnSpc>
                <a:spcPct val="150000"/>
              </a:lnSpc>
              <a:buFont typeface="Arial"/>
              <a:buChar char="•"/>
            </a:pPr>
            <a:r>
              <a:rPr lang="en-GB" sz="2800" dirty="0"/>
              <a:t>111,272 tokens </a:t>
            </a:r>
            <a:r>
              <a:rPr lang="en-GB" sz="2800" dirty="0" smtClean="0"/>
              <a:t>(and growing!)</a:t>
            </a:r>
            <a:endParaRPr lang="en-GB" sz="2800" b="1" dirty="0"/>
          </a:p>
          <a:p>
            <a:pPr marL="1257300" lvl="2" indent="-342900">
              <a:lnSpc>
                <a:spcPct val="150000"/>
              </a:lnSpc>
              <a:buFont typeface="Arial"/>
              <a:buChar char="•"/>
            </a:pPr>
            <a:r>
              <a:rPr lang="en-GB" sz="2800" dirty="0" smtClean="0"/>
              <a:t>Linguistic annotation</a:t>
            </a: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/>
              <a:t>lemmatisation </a:t>
            </a:r>
            <a:endParaRPr lang="en-GB" sz="2800" dirty="0" smtClean="0"/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/>
              <a:t>POS- and morphological tagging </a:t>
            </a:r>
            <a:endParaRPr lang="en-GB" sz="2800" dirty="0" smtClean="0"/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/>
              <a:t>syntactic parsing </a:t>
            </a:r>
            <a:endParaRPr lang="en-GB" sz="2800" dirty="0" smtClean="0"/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 smtClean="0"/>
              <a:t>Variation tagging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583660"/>
            <a:ext cx="9144000" cy="2743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r>
              <a:rPr lang="en-IE" sz="2800" dirty="0" smtClean="0">
                <a:solidFill>
                  <a:schemeClr val="bg1"/>
                </a:solidFill>
              </a:rPr>
              <a:t>	Fangzhe Qiu 	</a:t>
            </a:r>
            <a:r>
              <a:rPr lang="en-IE" sz="2800" i="1" dirty="0" smtClean="0">
                <a:solidFill>
                  <a:schemeClr val="bg1"/>
                </a:solidFill>
              </a:rPr>
              <a:t>Chronologicon Hibernicum</a:t>
            </a:r>
            <a:r>
              <a:rPr lang="en-IE" sz="2800" dirty="0" smtClean="0">
                <a:solidFill>
                  <a:schemeClr val="bg1"/>
                </a:solidFill>
              </a:rPr>
              <a:t>	           	 Maynooth University</a:t>
            </a:r>
            <a:endParaRPr lang="en-IE" sz="2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643B-BC8A-49A8-9527-9EEF8F12A0A2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797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ronHi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hronHib Template.potx" id="{0E871459-D0E7-454D-ACF5-997079A67CF4}" vid="{25C805DD-5F2B-45AB-A7B5-AF5746856D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D6A3425AEFD64FB3C3228B85E1B3BC" ma:contentTypeVersion="8" ma:contentTypeDescription="Create a new document." ma:contentTypeScope="" ma:versionID="dbe058f699fb079908269a239346a1fb">
  <xsd:schema xmlns:xsd="http://www.w3.org/2001/XMLSchema" xmlns:xs="http://www.w3.org/2001/XMLSchema" xmlns:p="http://schemas.microsoft.com/office/2006/metadata/properties" xmlns:ns2="7ca74483-d6b7-46e0-b5a9-65a88aabba72" xmlns:ns3="aabe719f-b47b-460c-9bdc-51f90179400a" targetNamespace="http://schemas.microsoft.com/office/2006/metadata/properties" ma:root="true" ma:fieldsID="ce5bd2181b8b85e412b9de6e3b921313" ns2:_="" ns3:_="">
    <xsd:import namespace="7ca74483-d6b7-46e0-b5a9-65a88aabba72"/>
    <xsd:import namespace="aabe719f-b47b-460c-9bdc-51f9017940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a74483-d6b7-46e0-b5a9-65a88aabba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e719f-b47b-460c-9bdc-51f90179400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35AFA6-8B87-45D1-8C30-34287D87DBE7}"/>
</file>

<file path=customXml/itemProps2.xml><?xml version="1.0" encoding="utf-8"?>
<ds:datastoreItem xmlns:ds="http://schemas.openxmlformats.org/officeDocument/2006/customXml" ds:itemID="{AAB418F3-8883-4B74-8AAA-0BC9047568F6}"/>
</file>

<file path=customXml/itemProps3.xml><?xml version="1.0" encoding="utf-8"?>
<ds:datastoreItem xmlns:ds="http://schemas.openxmlformats.org/officeDocument/2006/customXml" ds:itemID="{18811954-1440-4B42-B1A0-7E339C377B24}"/>
</file>

<file path=docProps/app.xml><?xml version="1.0" encoding="utf-8"?>
<Properties xmlns="http://schemas.openxmlformats.org/officeDocument/2006/extended-properties" xmlns:vt="http://schemas.openxmlformats.org/officeDocument/2006/docPropsVTypes">
  <Template>ChronHib Template.potx</Template>
  <TotalTime>121</TotalTime>
  <Words>1941</Words>
  <Application>Microsoft Macintosh PowerPoint</Application>
  <PresentationFormat>On-screen Show (4:3)</PresentationFormat>
  <Paragraphs>503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ChronHib Template</vt:lpstr>
      <vt:lpstr>Document</vt:lpstr>
      <vt:lpstr>PowerPoint Presentation</vt:lpstr>
      <vt:lpstr> Chronologicon Hibernicum (ERC H2020 #647351)</vt:lpstr>
      <vt:lpstr> Current Challenges</vt:lpstr>
      <vt:lpstr> Methodology of ChronHib</vt:lpstr>
      <vt:lpstr> Methodology of ChronHib</vt:lpstr>
      <vt:lpstr> Methodology of ChronHib</vt:lpstr>
      <vt:lpstr> Methodology of ChronHib</vt:lpstr>
      <vt:lpstr> Methodology of ChronHib</vt:lpstr>
      <vt:lpstr> Methodology of ChronHib</vt:lpstr>
      <vt:lpstr> Methodology of ChronHib</vt:lpstr>
      <vt:lpstr> Methodology of ChronHib</vt:lpstr>
      <vt:lpstr> Methodology of ChronHib</vt:lpstr>
      <vt:lpstr> Methodology of ChronHib</vt:lpstr>
      <vt:lpstr> Methodology of ChronHib</vt:lpstr>
      <vt:lpstr> Methodology of ChronHib</vt:lpstr>
      <vt:lpstr> Methodology of ChronHib</vt:lpstr>
      <vt:lpstr>PowerPoint Presentation</vt:lpstr>
      <vt:lpstr> POMIC: A pilot study for syntactic parsing of ChronHib</vt:lpstr>
      <vt:lpstr> POMIC citations: The scope of possibilities of a parsed corpus </vt:lpstr>
      <vt:lpstr> POMIC v. ChronHib</vt:lpstr>
      <vt:lpstr> POMIC v. ChronHib</vt:lpstr>
      <vt:lpstr> POMIC v. ChronHib</vt:lpstr>
      <vt:lpstr>Quick overview of the Syntactic Parsing System   </vt:lpstr>
      <vt:lpstr>Quick overview of the Syntactic Parsing System   </vt:lpstr>
      <vt:lpstr>Quick overview of the Syntactic Parsing System   </vt:lpstr>
      <vt:lpstr>Quick overview of the Syntactic Parsing System   </vt:lpstr>
      <vt:lpstr>Deriving a treebank from the ChronHib corpus    </vt:lpstr>
      <vt:lpstr>Deriving a treebank from the ChronHib corpus    </vt:lpstr>
      <vt:lpstr>Deriving a treebank from the ChronHib corpus    </vt:lpstr>
      <vt:lpstr>Deriving a treebank from the ChronHib corpus    </vt:lpstr>
      <vt:lpstr>Deriving a treebank from the ChronHib corpus    </vt:lpstr>
      <vt:lpstr>Deriving a treebank from the ChronHib corpus    </vt:lpstr>
      <vt:lpstr>Limitations in the use parsed data for dating texts    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Stifter</dc:creator>
  <cp:lastModifiedBy>Foinse Ó Caoimh</cp:lastModifiedBy>
  <cp:revision>32</cp:revision>
  <dcterms:created xsi:type="dcterms:W3CDTF">2016-01-20T20:41:14Z</dcterms:created>
  <dcterms:modified xsi:type="dcterms:W3CDTF">2018-09-03T21:58:50Z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0x01010043D6A3425AEFD64FB3C3228B85E1B3BC</vt:lpwstr>
  </property>
</Properties>
</file>