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147481605" r:id="rId2"/>
    <p:sldId id="2147481606" r:id="rId3"/>
    <p:sldId id="2147481607" r:id="rId4"/>
    <p:sldId id="258" r:id="rId5"/>
    <p:sldId id="2147481608" r:id="rId6"/>
    <p:sldId id="214748160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92" d="100"/>
          <a:sy n="92" d="100"/>
        </p:scale>
        <p:origin x="859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F0EB-4E0E-42FF-81C4-AFB7699B3A6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CB93-3CE1-4EC9-9E7B-7FDA84F72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5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F0EB-4E0E-42FF-81C4-AFB7699B3A6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CB93-3CE1-4EC9-9E7B-7FDA84F72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3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F0EB-4E0E-42FF-81C4-AFB7699B3A6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CB93-3CE1-4EC9-9E7B-7FDA84F72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12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-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9">
            <a:extLst>
              <a:ext uri="{FF2B5EF4-FFF2-40B4-BE49-F238E27FC236}">
                <a16:creationId xmlns:a16="http://schemas.microsoft.com/office/drawing/2014/main" id="{4695A265-36E9-A656-E35E-9D8166AD0F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55" b="55"/>
          <a:stretch/>
        </p:blipFill>
        <p:spPr>
          <a:xfrm>
            <a:off x="4921450" y="352422"/>
            <a:ext cx="5562600" cy="555650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E9ED29CA-6A60-490D-9D54-EA7CC7AF832C}"/>
              </a:ext>
            </a:extLst>
          </p:cNvPr>
          <p:cNvGrpSpPr>
            <a:grpSpLocks noChangeAspect="1"/>
          </p:cNvGrpSpPr>
          <p:nvPr/>
        </p:nvGrpSpPr>
        <p:grpSpPr>
          <a:xfrm>
            <a:off x="475325" y="457200"/>
            <a:ext cx="1998000" cy="374400"/>
            <a:chOff x="398463" y="404813"/>
            <a:chExt cx="1627187" cy="307976"/>
          </a:xfrm>
          <a:solidFill>
            <a:schemeClr val="bg1"/>
          </a:solidFill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119E2360-A688-44DF-A6BB-76D18177C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338" y="625476"/>
              <a:ext cx="87312" cy="8731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accent1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4265C3C7-34A9-47F1-AB5F-2771E18789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8463" y="406401"/>
              <a:ext cx="247650" cy="301625"/>
            </a:xfrm>
            <a:custGeom>
              <a:avLst/>
              <a:gdLst>
                <a:gd name="T0" fmla="*/ 287 w 287"/>
                <a:gd name="T1" fmla="*/ 166 h 347"/>
                <a:gd name="T2" fmla="*/ 240 w 287"/>
                <a:gd name="T3" fmla="*/ 300 h 347"/>
                <a:gd name="T4" fmla="*/ 109 w 287"/>
                <a:gd name="T5" fmla="*/ 347 h 347"/>
                <a:gd name="T6" fmla="*/ 0 w 287"/>
                <a:gd name="T7" fmla="*/ 347 h 347"/>
                <a:gd name="T8" fmla="*/ 0 w 287"/>
                <a:gd name="T9" fmla="*/ 0 h 347"/>
                <a:gd name="T10" fmla="*/ 117 w 287"/>
                <a:gd name="T11" fmla="*/ 0 h 347"/>
                <a:gd name="T12" fmla="*/ 243 w 287"/>
                <a:gd name="T13" fmla="*/ 43 h 347"/>
                <a:gd name="T14" fmla="*/ 287 w 287"/>
                <a:gd name="T15" fmla="*/ 166 h 347"/>
                <a:gd name="T16" fmla="*/ 192 w 287"/>
                <a:gd name="T17" fmla="*/ 170 h 347"/>
                <a:gd name="T18" fmla="*/ 174 w 287"/>
                <a:gd name="T19" fmla="*/ 99 h 347"/>
                <a:gd name="T20" fmla="*/ 118 w 287"/>
                <a:gd name="T21" fmla="*/ 76 h 347"/>
                <a:gd name="T22" fmla="*/ 91 w 287"/>
                <a:gd name="T23" fmla="*/ 76 h 347"/>
                <a:gd name="T24" fmla="*/ 91 w 287"/>
                <a:gd name="T25" fmla="*/ 270 h 347"/>
                <a:gd name="T26" fmla="*/ 111 w 287"/>
                <a:gd name="T27" fmla="*/ 270 h 347"/>
                <a:gd name="T28" fmla="*/ 173 w 287"/>
                <a:gd name="T29" fmla="*/ 245 h 347"/>
                <a:gd name="T30" fmla="*/ 192 w 287"/>
                <a:gd name="T31" fmla="*/ 17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7" h="347">
                  <a:moveTo>
                    <a:pt x="287" y="166"/>
                  </a:moveTo>
                  <a:cubicBezTo>
                    <a:pt x="287" y="224"/>
                    <a:pt x="271" y="269"/>
                    <a:pt x="240" y="300"/>
                  </a:cubicBezTo>
                  <a:cubicBezTo>
                    <a:pt x="209" y="331"/>
                    <a:pt x="165" y="347"/>
                    <a:pt x="109" y="347"/>
                  </a:cubicBezTo>
                  <a:cubicBezTo>
                    <a:pt x="0" y="347"/>
                    <a:pt x="0" y="347"/>
                    <a:pt x="0" y="3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71" y="0"/>
                    <a:pt x="213" y="15"/>
                    <a:pt x="243" y="43"/>
                  </a:cubicBezTo>
                  <a:cubicBezTo>
                    <a:pt x="272" y="72"/>
                    <a:pt x="287" y="113"/>
                    <a:pt x="287" y="166"/>
                  </a:cubicBezTo>
                  <a:moveTo>
                    <a:pt x="192" y="170"/>
                  </a:moveTo>
                  <a:cubicBezTo>
                    <a:pt x="192" y="138"/>
                    <a:pt x="186" y="114"/>
                    <a:pt x="174" y="99"/>
                  </a:cubicBezTo>
                  <a:cubicBezTo>
                    <a:pt x="161" y="84"/>
                    <a:pt x="143" y="76"/>
                    <a:pt x="118" y="76"/>
                  </a:cubicBezTo>
                  <a:cubicBezTo>
                    <a:pt x="91" y="76"/>
                    <a:pt x="91" y="76"/>
                    <a:pt x="91" y="76"/>
                  </a:cubicBezTo>
                  <a:cubicBezTo>
                    <a:pt x="91" y="270"/>
                    <a:pt x="91" y="270"/>
                    <a:pt x="91" y="270"/>
                  </a:cubicBezTo>
                  <a:cubicBezTo>
                    <a:pt x="111" y="270"/>
                    <a:pt x="111" y="270"/>
                    <a:pt x="111" y="270"/>
                  </a:cubicBezTo>
                  <a:cubicBezTo>
                    <a:pt x="139" y="270"/>
                    <a:pt x="160" y="262"/>
                    <a:pt x="173" y="245"/>
                  </a:cubicBezTo>
                  <a:cubicBezTo>
                    <a:pt x="186" y="229"/>
                    <a:pt x="192" y="204"/>
                    <a:pt x="192" y="17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 7">
              <a:extLst>
                <a:ext uri="{FF2B5EF4-FFF2-40B4-BE49-F238E27FC236}">
                  <a16:creationId xmlns:a16="http://schemas.microsoft.com/office/drawing/2014/main" id="{A9400861-EDC5-4A80-9569-C20320CE0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404813"/>
              <a:ext cx="74612" cy="303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64DC9296-DBBC-4C4E-ACB4-7DA2607D52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1238" y="479426"/>
              <a:ext cx="215900" cy="231775"/>
            </a:xfrm>
            <a:custGeom>
              <a:avLst/>
              <a:gdLst>
                <a:gd name="T0" fmla="*/ 252 w 252"/>
                <a:gd name="T1" fmla="*/ 133 h 267"/>
                <a:gd name="T2" fmla="*/ 218 w 252"/>
                <a:gd name="T3" fmla="*/ 232 h 267"/>
                <a:gd name="T4" fmla="*/ 125 w 252"/>
                <a:gd name="T5" fmla="*/ 267 h 267"/>
                <a:gd name="T6" fmla="*/ 34 w 252"/>
                <a:gd name="T7" fmla="*/ 231 h 267"/>
                <a:gd name="T8" fmla="*/ 0 w 252"/>
                <a:gd name="T9" fmla="*/ 133 h 267"/>
                <a:gd name="T10" fmla="*/ 33 w 252"/>
                <a:gd name="T11" fmla="*/ 35 h 267"/>
                <a:gd name="T12" fmla="*/ 127 w 252"/>
                <a:gd name="T13" fmla="*/ 0 h 267"/>
                <a:gd name="T14" fmla="*/ 192 w 252"/>
                <a:gd name="T15" fmla="*/ 16 h 267"/>
                <a:gd name="T16" fmla="*/ 236 w 252"/>
                <a:gd name="T17" fmla="*/ 63 h 267"/>
                <a:gd name="T18" fmla="*/ 252 w 252"/>
                <a:gd name="T19" fmla="*/ 133 h 267"/>
                <a:gd name="T20" fmla="*/ 88 w 252"/>
                <a:gd name="T21" fmla="*/ 133 h 267"/>
                <a:gd name="T22" fmla="*/ 97 w 252"/>
                <a:gd name="T23" fmla="*/ 184 h 267"/>
                <a:gd name="T24" fmla="*/ 126 w 252"/>
                <a:gd name="T25" fmla="*/ 201 h 267"/>
                <a:gd name="T26" fmla="*/ 155 w 252"/>
                <a:gd name="T27" fmla="*/ 184 h 267"/>
                <a:gd name="T28" fmla="*/ 163 w 252"/>
                <a:gd name="T29" fmla="*/ 133 h 267"/>
                <a:gd name="T30" fmla="*/ 155 w 252"/>
                <a:gd name="T31" fmla="*/ 83 h 267"/>
                <a:gd name="T32" fmla="*/ 126 w 252"/>
                <a:gd name="T33" fmla="*/ 66 h 267"/>
                <a:gd name="T34" fmla="*/ 97 w 252"/>
                <a:gd name="T35" fmla="*/ 83 h 267"/>
                <a:gd name="T36" fmla="*/ 88 w 252"/>
                <a:gd name="T37" fmla="*/ 133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267">
                  <a:moveTo>
                    <a:pt x="252" y="133"/>
                  </a:moveTo>
                  <a:cubicBezTo>
                    <a:pt x="252" y="175"/>
                    <a:pt x="241" y="208"/>
                    <a:pt x="218" y="232"/>
                  </a:cubicBezTo>
                  <a:cubicBezTo>
                    <a:pt x="196" y="256"/>
                    <a:pt x="165" y="267"/>
                    <a:pt x="125" y="267"/>
                  </a:cubicBezTo>
                  <a:cubicBezTo>
                    <a:pt x="87" y="267"/>
                    <a:pt x="56" y="255"/>
                    <a:pt x="34" y="231"/>
                  </a:cubicBezTo>
                  <a:cubicBezTo>
                    <a:pt x="11" y="207"/>
                    <a:pt x="0" y="174"/>
                    <a:pt x="0" y="133"/>
                  </a:cubicBezTo>
                  <a:cubicBezTo>
                    <a:pt x="0" y="91"/>
                    <a:pt x="11" y="58"/>
                    <a:pt x="33" y="35"/>
                  </a:cubicBezTo>
                  <a:cubicBezTo>
                    <a:pt x="55" y="12"/>
                    <a:pt x="86" y="0"/>
                    <a:pt x="127" y="0"/>
                  </a:cubicBezTo>
                  <a:cubicBezTo>
                    <a:pt x="151" y="0"/>
                    <a:pt x="173" y="5"/>
                    <a:pt x="192" y="16"/>
                  </a:cubicBezTo>
                  <a:cubicBezTo>
                    <a:pt x="211" y="27"/>
                    <a:pt x="226" y="42"/>
                    <a:pt x="236" y="63"/>
                  </a:cubicBezTo>
                  <a:cubicBezTo>
                    <a:pt x="247" y="83"/>
                    <a:pt x="252" y="106"/>
                    <a:pt x="252" y="133"/>
                  </a:cubicBezTo>
                  <a:moveTo>
                    <a:pt x="88" y="133"/>
                  </a:moveTo>
                  <a:cubicBezTo>
                    <a:pt x="88" y="155"/>
                    <a:pt x="91" y="172"/>
                    <a:pt x="97" y="184"/>
                  </a:cubicBezTo>
                  <a:cubicBezTo>
                    <a:pt x="103" y="195"/>
                    <a:pt x="112" y="201"/>
                    <a:pt x="126" y="201"/>
                  </a:cubicBezTo>
                  <a:cubicBezTo>
                    <a:pt x="140" y="201"/>
                    <a:pt x="149" y="195"/>
                    <a:pt x="155" y="184"/>
                  </a:cubicBezTo>
                  <a:cubicBezTo>
                    <a:pt x="160" y="172"/>
                    <a:pt x="163" y="155"/>
                    <a:pt x="163" y="133"/>
                  </a:cubicBezTo>
                  <a:cubicBezTo>
                    <a:pt x="163" y="111"/>
                    <a:pt x="160" y="94"/>
                    <a:pt x="155" y="83"/>
                  </a:cubicBezTo>
                  <a:cubicBezTo>
                    <a:pt x="149" y="72"/>
                    <a:pt x="139" y="66"/>
                    <a:pt x="126" y="66"/>
                  </a:cubicBezTo>
                  <a:cubicBezTo>
                    <a:pt x="112" y="66"/>
                    <a:pt x="103" y="72"/>
                    <a:pt x="97" y="83"/>
                  </a:cubicBezTo>
                  <a:cubicBezTo>
                    <a:pt x="91" y="94"/>
                    <a:pt x="88" y="111"/>
                    <a:pt x="88" y="1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9">
              <a:extLst>
                <a:ext uri="{FF2B5EF4-FFF2-40B4-BE49-F238E27FC236}">
                  <a16:creationId xmlns:a16="http://schemas.microsoft.com/office/drawing/2014/main" id="{3E26591B-8E9F-4856-8284-BF3F8DB6A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82601"/>
              <a:ext cx="74612" cy="2254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10">
              <a:extLst>
                <a:ext uri="{FF2B5EF4-FFF2-40B4-BE49-F238E27FC236}">
                  <a16:creationId xmlns:a16="http://schemas.microsoft.com/office/drawing/2014/main" id="{43F42271-5510-4D15-B07B-133237928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300" y="404813"/>
              <a:ext cx="74612" cy="508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00E9FD99-54D9-422B-9717-D0DD3442A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2075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0 w 184"/>
                <a:gd name="T7" fmla="*/ 341 h 344"/>
                <a:gd name="T8" fmla="*/ 113 w 184"/>
                <a:gd name="T9" fmla="*/ 344 h 344"/>
                <a:gd name="T10" fmla="*/ 50 w 184"/>
                <a:gd name="T11" fmla="*/ 322 h 344"/>
                <a:gd name="T12" fmla="*/ 30 w 184"/>
                <a:gd name="T13" fmla="*/ 255 h 344"/>
                <a:gd name="T14" fmla="*/ 30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0 w 184"/>
                <a:gd name="T21" fmla="*/ 81 h 344"/>
                <a:gd name="T22" fmla="*/ 30 w 184"/>
                <a:gd name="T23" fmla="*/ 16 h 344"/>
                <a:gd name="T24" fmla="*/ 118 w 184"/>
                <a:gd name="T25" fmla="*/ 0 h 344"/>
                <a:gd name="T26" fmla="*/ 118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8 w 184"/>
                <a:gd name="T33" fmla="*/ 148 h 344"/>
                <a:gd name="T34" fmla="*/ 118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3" y="274"/>
                    <a:pt x="167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2" y="335"/>
                    <a:pt x="161" y="339"/>
                    <a:pt x="150" y="341"/>
                  </a:cubicBezTo>
                  <a:cubicBezTo>
                    <a:pt x="140" y="343"/>
                    <a:pt x="127" y="344"/>
                    <a:pt x="113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0" y="285"/>
                    <a:pt x="30" y="255"/>
                  </a:cubicBezTo>
                  <a:cubicBezTo>
                    <a:pt x="30" y="148"/>
                    <a:pt x="30" y="148"/>
                    <a:pt x="30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0" y="81"/>
                    <a:pt x="30" y="81"/>
                    <a:pt x="30" y="8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81"/>
                    <a:pt x="118" y="81"/>
                    <a:pt x="118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8" y="148"/>
                    <a:pt x="118" y="148"/>
                    <a:pt x="118" y="148"/>
                  </a:cubicBezTo>
                  <a:cubicBezTo>
                    <a:pt x="118" y="249"/>
                    <a:pt x="118" y="249"/>
                    <a:pt x="118" y="249"/>
                  </a:cubicBezTo>
                  <a:cubicBezTo>
                    <a:pt x="118" y="266"/>
                    <a:pt x="126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:a16="http://schemas.microsoft.com/office/drawing/2014/main" id="{BAF30821-90D3-436A-8DDF-D130E6644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5113" y="411163"/>
              <a:ext cx="158750" cy="300038"/>
            </a:xfrm>
            <a:custGeom>
              <a:avLst/>
              <a:gdLst>
                <a:gd name="T0" fmla="*/ 142 w 184"/>
                <a:gd name="T1" fmla="*/ 274 h 344"/>
                <a:gd name="T2" fmla="*/ 184 w 184"/>
                <a:gd name="T3" fmla="*/ 265 h 344"/>
                <a:gd name="T4" fmla="*/ 184 w 184"/>
                <a:gd name="T5" fmla="*/ 330 h 344"/>
                <a:gd name="T6" fmla="*/ 151 w 184"/>
                <a:gd name="T7" fmla="*/ 341 h 344"/>
                <a:gd name="T8" fmla="*/ 114 w 184"/>
                <a:gd name="T9" fmla="*/ 344 h 344"/>
                <a:gd name="T10" fmla="*/ 50 w 184"/>
                <a:gd name="T11" fmla="*/ 322 h 344"/>
                <a:gd name="T12" fmla="*/ 31 w 184"/>
                <a:gd name="T13" fmla="*/ 255 h 344"/>
                <a:gd name="T14" fmla="*/ 31 w 184"/>
                <a:gd name="T15" fmla="*/ 148 h 344"/>
                <a:gd name="T16" fmla="*/ 0 w 184"/>
                <a:gd name="T17" fmla="*/ 148 h 344"/>
                <a:gd name="T18" fmla="*/ 0 w 184"/>
                <a:gd name="T19" fmla="*/ 81 h 344"/>
                <a:gd name="T20" fmla="*/ 31 w 184"/>
                <a:gd name="T21" fmla="*/ 81 h 344"/>
                <a:gd name="T22" fmla="*/ 31 w 184"/>
                <a:gd name="T23" fmla="*/ 15 h 344"/>
                <a:gd name="T24" fmla="*/ 119 w 184"/>
                <a:gd name="T25" fmla="*/ 0 h 344"/>
                <a:gd name="T26" fmla="*/ 119 w 184"/>
                <a:gd name="T27" fmla="*/ 81 h 344"/>
                <a:gd name="T28" fmla="*/ 174 w 184"/>
                <a:gd name="T29" fmla="*/ 81 h 344"/>
                <a:gd name="T30" fmla="*/ 174 w 184"/>
                <a:gd name="T31" fmla="*/ 148 h 344"/>
                <a:gd name="T32" fmla="*/ 119 w 184"/>
                <a:gd name="T33" fmla="*/ 148 h 344"/>
                <a:gd name="T34" fmla="*/ 119 w 184"/>
                <a:gd name="T35" fmla="*/ 249 h 344"/>
                <a:gd name="T36" fmla="*/ 142 w 184"/>
                <a:gd name="T37" fmla="*/ 27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4" h="344">
                  <a:moveTo>
                    <a:pt x="142" y="274"/>
                  </a:moveTo>
                  <a:cubicBezTo>
                    <a:pt x="154" y="274"/>
                    <a:pt x="168" y="271"/>
                    <a:pt x="184" y="265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73" y="335"/>
                    <a:pt x="161" y="339"/>
                    <a:pt x="151" y="341"/>
                  </a:cubicBezTo>
                  <a:cubicBezTo>
                    <a:pt x="140" y="343"/>
                    <a:pt x="128" y="344"/>
                    <a:pt x="114" y="344"/>
                  </a:cubicBezTo>
                  <a:cubicBezTo>
                    <a:pt x="84" y="344"/>
                    <a:pt x="63" y="337"/>
                    <a:pt x="50" y="322"/>
                  </a:cubicBezTo>
                  <a:cubicBezTo>
                    <a:pt x="37" y="308"/>
                    <a:pt x="31" y="285"/>
                    <a:pt x="31" y="255"/>
                  </a:cubicBezTo>
                  <a:cubicBezTo>
                    <a:pt x="31" y="148"/>
                    <a:pt x="31" y="148"/>
                    <a:pt x="31" y="148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1" y="81"/>
                    <a:pt x="31" y="81"/>
                    <a:pt x="31" y="81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81"/>
                    <a:pt x="119" y="81"/>
                    <a:pt x="119" y="81"/>
                  </a:cubicBezTo>
                  <a:cubicBezTo>
                    <a:pt x="174" y="81"/>
                    <a:pt x="174" y="81"/>
                    <a:pt x="174" y="81"/>
                  </a:cubicBezTo>
                  <a:cubicBezTo>
                    <a:pt x="174" y="148"/>
                    <a:pt x="174" y="148"/>
                    <a:pt x="174" y="148"/>
                  </a:cubicBezTo>
                  <a:cubicBezTo>
                    <a:pt x="119" y="148"/>
                    <a:pt x="119" y="148"/>
                    <a:pt x="119" y="148"/>
                  </a:cubicBezTo>
                  <a:cubicBezTo>
                    <a:pt x="119" y="249"/>
                    <a:pt x="119" y="249"/>
                    <a:pt x="119" y="249"/>
                  </a:cubicBezTo>
                  <a:cubicBezTo>
                    <a:pt x="119" y="266"/>
                    <a:pt x="127" y="274"/>
                    <a:pt x="142" y="27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5C1A565D-B22B-4EE2-ACC9-C993D581F0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9738" y="479426"/>
              <a:ext cx="211137" cy="231775"/>
            </a:xfrm>
            <a:custGeom>
              <a:avLst/>
              <a:gdLst>
                <a:gd name="T0" fmla="*/ 213 w 244"/>
                <a:gd name="T1" fmla="*/ 30 h 267"/>
                <a:gd name="T2" fmla="*/ 125 w 244"/>
                <a:gd name="T3" fmla="*/ 0 h 267"/>
                <a:gd name="T4" fmla="*/ 33 w 244"/>
                <a:gd name="T5" fmla="*/ 35 h 267"/>
                <a:gd name="T6" fmla="*/ 0 w 244"/>
                <a:gd name="T7" fmla="*/ 135 h 267"/>
                <a:gd name="T8" fmla="*/ 35 w 244"/>
                <a:gd name="T9" fmla="*/ 233 h 267"/>
                <a:gd name="T10" fmla="*/ 133 w 244"/>
                <a:gd name="T11" fmla="*/ 267 h 267"/>
                <a:gd name="T12" fmla="*/ 185 w 244"/>
                <a:gd name="T13" fmla="*/ 263 h 267"/>
                <a:gd name="T14" fmla="*/ 227 w 244"/>
                <a:gd name="T15" fmla="*/ 249 h 267"/>
                <a:gd name="T16" fmla="*/ 214 w 244"/>
                <a:gd name="T17" fmla="*/ 190 h 267"/>
                <a:gd name="T18" fmla="*/ 186 w 244"/>
                <a:gd name="T19" fmla="*/ 200 h 267"/>
                <a:gd name="T20" fmla="*/ 144 w 244"/>
                <a:gd name="T21" fmla="*/ 204 h 267"/>
                <a:gd name="T22" fmla="*/ 104 w 244"/>
                <a:gd name="T23" fmla="*/ 192 h 267"/>
                <a:gd name="T24" fmla="*/ 88 w 244"/>
                <a:gd name="T25" fmla="*/ 158 h 267"/>
                <a:gd name="T26" fmla="*/ 244 w 244"/>
                <a:gd name="T27" fmla="*/ 158 h 267"/>
                <a:gd name="T28" fmla="*/ 244 w 244"/>
                <a:gd name="T29" fmla="*/ 118 h 267"/>
                <a:gd name="T30" fmla="*/ 213 w 244"/>
                <a:gd name="T31" fmla="*/ 30 h 267"/>
                <a:gd name="T32" fmla="*/ 90 w 244"/>
                <a:gd name="T33" fmla="*/ 102 h 267"/>
                <a:gd name="T34" fmla="*/ 102 w 244"/>
                <a:gd name="T35" fmla="*/ 70 h 267"/>
                <a:gd name="T36" fmla="*/ 128 w 244"/>
                <a:gd name="T37" fmla="*/ 61 h 267"/>
                <a:gd name="T38" fmla="*/ 155 w 244"/>
                <a:gd name="T39" fmla="*/ 72 h 267"/>
                <a:gd name="T40" fmla="*/ 165 w 244"/>
                <a:gd name="T41" fmla="*/ 102 h 267"/>
                <a:gd name="T42" fmla="*/ 90 w 244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4" h="267">
                  <a:moveTo>
                    <a:pt x="213" y="30"/>
                  </a:moveTo>
                  <a:cubicBezTo>
                    <a:pt x="192" y="10"/>
                    <a:pt x="163" y="0"/>
                    <a:pt x="125" y="0"/>
                  </a:cubicBezTo>
                  <a:cubicBezTo>
                    <a:pt x="85" y="0"/>
                    <a:pt x="54" y="12"/>
                    <a:pt x="33" y="35"/>
                  </a:cubicBezTo>
                  <a:cubicBezTo>
                    <a:pt x="11" y="58"/>
                    <a:pt x="0" y="92"/>
                    <a:pt x="0" y="135"/>
                  </a:cubicBezTo>
                  <a:cubicBezTo>
                    <a:pt x="0" y="178"/>
                    <a:pt x="12" y="210"/>
                    <a:pt x="35" y="233"/>
                  </a:cubicBezTo>
                  <a:cubicBezTo>
                    <a:pt x="59" y="256"/>
                    <a:pt x="91" y="267"/>
                    <a:pt x="133" y="267"/>
                  </a:cubicBezTo>
                  <a:cubicBezTo>
                    <a:pt x="153" y="267"/>
                    <a:pt x="171" y="266"/>
                    <a:pt x="185" y="263"/>
                  </a:cubicBezTo>
                  <a:cubicBezTo>
                    <a:pt x="200" y="261"/>
                    <a:pt x="214" y="256"/>
                    <a:pt x="227" y="249"/>
                  </a:cubicBezTo>
                  <a:cubicBezTo>
                    <a:pt x="214" y="190"/>
                    <a:pt x="214" y="190"/>
                    <a:pt x="214" y="190"/>
                  </a:cubicBezTo>
                  <a:cubicBezTo>
                    <a:pt x="204" y="194"/>
                    <a:pt x="195" y="197"/>
                    <a:pt x="186" y="200"/>
                  </a:cubicBezTo>
                  <a:cubicBezTo>
                    <a:pt x="173" y="202"/>
                    <a:pt x="159" y="204"/>
                    <a:pt x="144" y="204"/>
                  </a:cubicBezTo>
                  <a:cubicBezTo>
                    <a:pt x="127" y="204"/>
                    <a:pt x="114" y="200"/>
                    <a:pt x="104" y="192"/>
                  </a:cubicBezTo>
                  <a:cubicBezTo>
                    <a:pt x="94" y="183"/>
                    <a:pt x="89" y="172"/>
                    <a:pt x="88" y="158"/>
                  </a:cubicBezTo>
                  <a:cubicBezTo>
                    <a:pt x="244" y="158"/>
                    <a:pt x="244" y="158"/>
                    <a:pt x="244" y="158"/>
                  </a:cubicBezTo>
                  <a:cubicBezTo>
                    <a:pt x="244" y="118"/>
                    <a:pt x="244" y="118"/>
                    <a:pt x="244" y="118"/>
                  </a:cubicBezTo>
                  <a:cubicBezTo>
                    <a:pt x="244" y="80"/>
                    <a:pt x="234" y="51"/>
                    <a:pt x="213" y="30"/>
                  </a:cubicBezTo>
                  <a:moveTo>
                    <a:pt x="90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9" y="64"/>
                    <a:pt x="118" y="61"/>
                    <a:pt x="128" y="61"/>
                  </a:cubicBezTo>
                  <a:cubicBezTo>
                    <a:pt x="139" y="61"/>
                    <a:pt x="148" y="64"/>
                    <a:pt x="155" y="72"/>
                  </a:cubicBezTo>
                  <a:cubicBezTo>
                    <a:pt x="161" y="79"/>
                    <a:pt x="165" y="89"/>
                    <a:pt x="165" y="102"/>
                  </a:cubicBezTo>
                  <a:lnTo>
                    <a:pt x="9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:a16="http://schemas.microsoft.com/office/drawing/2014/main" id="{666738FD-9737-43F5-8E36-896FD725FE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338" y="479426"/>
              <a:ext cx="209550" cy="231775"/>
            </a:xfrm>
            <a:custGeom>
              <a:avLst/>
              <a:gdLst>
                <a:gd name="T0" fmla="*/ 212 w 243"/>
                <a:gd name="T1" fmla="*/ 30 h 267"/>
                <a:gd name="T2" fmla="*/ 124 w 243"/>
                <a:gd name="T3" fmla="*/ 0 h 267"/>
                <a:gd name="T4" fmla="*/ 32 w 243"/>
                <a:gd name="T5" fmla="*/ 35 h 267"/>
                <a:gd name="T6" fmla="*/ 0 w 243"/>
                <a:gd name="T7" fmla="*/ 135 h 267"/>
                <a:gd name="T8" fmla="*/ 35 w 243"/>
                <a:gd name="T9" fmla="*/ 233 h 267"/>
                <a:gd name="T10" fmla="*/ 132 w 243"/>
                <a:gd name="T11" fmla="*/ 267 h 267"/>
                <a:gd name="T12" fmla="*/ 184 w 243"/>
                <a:gd name="T13" fmla="*/ 263 h 267"/>
                <a:gd name="T14" fmla="*/ 227 w 243"/>
                <a:gd name="T15" fmla="*/ 249 h 267"/>
                <a:gd name="T16" fmla="*/ 213 w 243"/>
                <a:gd name="T17" fmla="*/ 190 h 267"/>
                <a:gd name="T18" fmla="*/ 185 w 243"/>
                <a:gd name="T19" fmla="*/ 200 h 267"/>
                <a:gd name="T20" fmla="*/ 143 w 243"/>
                <a:gd name="T21" fmla="*/ 204 h 267"/>
                <a:gd name="T22" fmla="*/ 103 w 243"/>
                <a:gd name="T23" fmla="*/ 192 h 267"/>
                <a:gd name="T24" fmla="*/ 88 w 243"/>
                <a:gd name="T25" fmla="*/ 158 h 267"/>
                <a:gd name="T26" fmla="*/ 243 w 243"/>
                <a:gd name="T27" fmla="*/ 158 h 267"/>
                <a:gd name="T28" fmla="*/ 243 w 243"/>
                <a:gd name="T29" fmla="*/ 118 h 267"/>
                <a:gd name="T30" fmla="*/ 212 w 243"/>
                <a:gd name="T31" fmla="*/ 30 h 267"/>
                <a:gd name="T32" fmla="*/ 89 w 243"/>
                <a:gd name="T33" fmla="*/ 102 h 267"/>
                <a:gd name="T34" fmla="*/ 102 w 243"/>
                <a:gd name="T35" fmla="*/ 70 h 267"/>
                <a:gd name="T36" fmla="*/ 127 w 243"/>
                <a:gd name="T37" fmla="*/ 61 h 267"/>
                <a:gd name="T38" fmla="*/ 154 w 243"/>
                <a:gd name="T39" fmla="*/ 72 h 267"/>
                <a:gd name="T40" fmla="*/ 164 w 243"/>
                <a:gd name="T41" fmla="*/ 102 h 267"/>
                <a:gd name="T42" fmla="*/ 89 w 243"/>
                <a:gd name="T43" fmla="*/ 10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43" h="267">
                  <a:moveTo>
                    <a:pt x="212" y="30"/>
                  </a:moveTo>
                  <a:cubicBezTo>
                    <a:pt x="191" y="10"/>
                    <a:pt x="162" y="0"/>
                    <a:pt x="124" y="0"/>
                  </a:cubicBezTo>
                  <a:cubicBezTo>
                    <a:pt x="84" y="0"/>
                    <a:pt x="53" y="12"/>
                    <a:pt x="32" y="35"/>
                  </a:cubicBezTo>
                  <a:cubicBezTo>
                    <a:pt x="10" y="58"/>
                    <a:pt x="0" y="92"/>
                    <a:pt x="0" y="135"/>
                  </a:cubicBezTo>
                  <a:cubicBezTo>
                    <a:pt x="0" y="178"/>
                    <a:pt x="11" y="210"/>
                    <a:pt x="35" y="233"/>
                  </a:cubicBezTo>
                  <a:cubicBezTo>
                    <a:pt x="58" y="256"/>
                    <a:pt x="90" y="267"/>
                    <a:pt x="132" y="267"/>
                  </a:cubicBezTo>
                  <a:cubicBezTo>
                    <a:pt x="153" y="267"/>
                    <a:pt x="170" y="266"/>
                    <a:pt x="184" y="263"/>
                  </a:cubicBezTo>
                  <a:cubicBezTo>
                    <a:pt x="199" y="261"/>
                    <a:pt x="213" y="256"/>
                    <a:pt x="227" y="249"/>
                  </a:cubicBezTo>
                  <a:cubicBezTo>
                    <a:pt x="213" y="190"/>
                    <a:pt x="213" y="190"/>
                    <a:pt x="213" y="190"/>
                  </a:cubicBezTo>
                  <a:cubicBezTo>
                    <a:pt x="203" y="194"/>
                    <a:pt x="194" y="197"/>
                    <a:pt x="185" y="200"/>
                  </a:cubicBezTo>
                  <a:cubicBezTo>
                    <a:pt x="172" y="202"/>
                    <a:pt x="158" y="204"/>
                    <a:pt x="143" y="204"/>
                  </a:cubicBezTo>
                  <a:cubicBezTo>
                    <a:pt x="126" y="204"/>
                    <a:pt x="113" y="200"/>
                    <a:pt x="103" y="192"/>
                  </a:cubicBezTo>
                  <a:cubicBezTo>
                    <a:pt x="93" y="183"/>
                    <a:pt x="88" y="172"/>
                    <a:pt x="88" y="158"/>
                  </a:cubicBezTo>
                  <a:cubicBezTo>
                    <a:pt x="243" y="158"/>
                    <a:pt x="243" y="158"/>
                    <a:pt x="243" y="158"/>
                  </a:cubicBezTo>
                  <a:cubicBezTo>
                    <a:pt x="243" y="118"/>
                    <a:pt x="243" y="118"/>
                    <a:pt x="243" y="118"/>
                  </a:cubicBezTo>
                  <a:cubicBezTo>
                    <a:pt x="243" y="80"/>
                    <a:pt x="233" y="51"/>
                    <a:pt x="212" y="30"/>
                  </a:cubicBezTo>
                  <a:moveTo>
                    <a:pt x="89" y="102"/>
                  </a:moveTo>
                  <a:cubicBezTo>
                    <a:pt x="91" y="87"/>
                    <a:pt x="95" y="77"/>
                    <a:pt x="102" y="70"/>
                  </a:cubicBezTo>
                  <a:cubicBezTo>
                    <a:pt x="108" y="64"/>
                    <a:pt x="117" y="61"/>
                    <a:pt x="127" y="61"/>
                  </a:cubicBezTo>
                  <a:cubicBezTo>
                    <a:pt x="138" y="61"/>
                    <a:pt x="147" y="64"/>
                    <a:pt x="154" y="72"/>
                  </a:cubicBezTo>
                  <a:cubicBezTo>
                    <a:pt x="160" y="79"/>
                    <a:pt x="164" y="89"/>
                    <a:pt x="164" y="102"/>
                  </a:cubicBezTo>
                  <a:lnTo>
                    <a:pt x="89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600" dirty="0">
                <a:solidFill>
                  <a:schemeClr val="bg1"/>
                </a:solidFill>
              </a:endParaRPr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509379" y="4573737"/>
            <a:ext cx="4303262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1" y="6245352"/>
            <a:ext cx="4446269" cy="27305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Aft>
                <a:spcPts val="0"/>
              </a:spcAft>
              <a:buNone/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212386"/>
      </p:ext>
    </p:extLst>
  </p:cSld>
  <p:clrMapOvr>
    <a:masterClrMapping/>
  </p:clrMapOvr>
  <p:transition>
    <p:fade/>
  </p:transition>
  <p:hf hdr="0" dt="0"/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- Blac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0E29CD-E3FA-7D91-D387-3FED747CEF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22744" y="986360"/>
            <a:ext cx="4505960" cy="450596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B18CA0-CD64-B06D-3EDE-E08ADB7CB8D6}"/>
              </a:ext>
            </a:extLst>
          </p:cNvPr>
          <p:cNvCxnSpPr>
            <a:cxnSpLocks/>
          </p:cNvCxnSpPr>
          <p:nvPr userDrawn="1"/>
        </p:nvCxnSpPr>
        <p:spPr>
          <a:xfrm>
            <a:off x="192505" y="3320620"/>
            <a:ext cx="7651015" cy="0"/>
          </a:xfrm>
          <a:prstGeom prst="line">
            <a:avLst/>
          </a:prstGeom>
          <a:ln w="25400">
            <a:gradFill flip="none" rotWithShape="1">
              <a:gsLst>
                <a:gs pos="100000">
                  <a:schemeClr val="bg1"/>
                </a:gs>
                <a:gs pos="79000">
                  <a:schemeClr val="tx2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63296" y="1636777"/>
            <a:ext cx="6882384" cy="1592403"/>
          </a:xfrm>
          <a:prstGeom prst="rect">
            <a:avLst/>
          </a:prstGeom>
        </p:spPr>
        <p:txBody>
          <a:bodyPr anchor="b"/>
          <a:lstStyle>
            <a:lvl1pPr>
              <a:lnSpc>
                <a:spcPct val="95000"/>
              </a:lnSpc>
              <a:defRPr sz="3600" b="1">
                <a:solidFill>
                  <a:schemeClr val="tx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A717BC7-D39B-7741-4F7E-1D8A9BF685A8}"/>
              </a:ext>
            </a:extLst>
          </p:cNvPr>
          <p:cNvSpPr/>
          <p:nvPr userDrawn="1"/>
        </p:nvSpPr>
        <p:spPr bwMode="gray">
          <a:xfrm>
            <a:off x="7758430" y="3245260"/>
            <a:ext cx="144780" cy="144780"/>
          </a:xfrm>
          <a:prstGeom prst="ellipse">
            <a:avLst/>
          </a:prstGeom>
          <a:solidFill>
            <a:srgbClr val="00ABAB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544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F0EB-4E0E-42FF-81C4-AFB7699B3A6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CB93-3CE1-4EC9-9E7B-7FDA84F72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4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F0EB-4E0E-42FF-81C4-AFB7699B3A6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CB93-3CE1-4EC9-9E7B-7FDA84F72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7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F0EB-4E0E-42FF-81C4-AFB7699B3A6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CB93-3CE1-4EC9-9E7B-7FDA84F72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6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F0EB-4E0E-42FF-81C4-AFB7699B3A6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CB93-3CE1-4EC9-9E7B-7FDA84F72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53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F0EB-4E0E-42FF-81C4-AFB7699B3A6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CB93-3CE1-4EC9-9E7B-7FDA84F72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64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F0EB-4E0E-42FF-81C4-AFB7699B3A6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CB93-3CE1-4EC9-9E7B-7FDA84F72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0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F0EB-4E0E-42FF-81C4-AFB7699B3A6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CB93-3CE1-4EC9-9E7B-7FDA84F72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7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F0EB-4E0E-42FF-81C4-AFB7699B3A6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0CB93-3CE1-4EC9-9E7B-7FDA84F72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1CF0EB-4E0E-42FF-81C4-AFB7699B3A6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20CB93-3CE1-4EC9-9E7B-7FDA84F72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8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solidFill>
                  <a:srgbClr val="92D050"/>
                </a:solidFill>
              </a:rPr>
              <a:t>Advancing Proactive Spatial Planning in U.S. Ports and Warehouses with Agent-Based AI and 3D Simulation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AI Catalysts</a:t>
            </a:r>
            <a:endParaRPr sz="2000" dirty="0"/>
          </a:p>
          <a:p>
            <a:r>
              <a:rPr dirty="0"/>
              <a:t>Sep 1</a:t>
            </a:r>
            <a:r>
              <a:rPr lang="en-US" dirty="0"/>
              <a:t>5</a:t>
            </a:r>
            <a:r>
              <a:rPr dirty="0"/>
              <a:t>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ACF6245-5192-AEEC-CEA5-F9049B684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1" y="214297"/>
            <a:ext cx="2150097" cy="181630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Problem Statement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6568D34-5455-8C99-E082-EB86BE5929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9777" y="498001"/>
            <a:ext cx="11507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We lack the capability to predict and simulate process or construction changes within 3D models, resulting in a reactive approach to spatial and equipment planning. By applying AI techniques, we can shift to proactive spatial planning and simulation.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7220DB8-1EFF-EF55-2DC4-E708B9791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012674"/>
              </p:ext>
            </p:extLst>
          </p:nvPr>
        </p:nvGraphicFramePr>
        <p:xfrm>
          <a:off x="234719" y="1644247"/>
          <a:ext cx="9419700" cy="2170288"/>
        </p:xfrm>
        <a:graphic>
          <a:graphicData uri="http://schemas.openxmlformats.org/drawingml/2006/table">
            <a:tbl>
              <a:tblPr/>
              <a:tblGrid>
                <a:gridCol w="2503380">
                  <a:extLst>
                    <a:ext uri="{9D8B030D-6E8A-4147-A177-3AD203B41FA5}">
                      <a16:colId xmlns:a16="http://schemas.microsoft.com/office/drawing/2014/main" val="3155346362"/>
                    </a:ext>
                  </a:extLst>
                </a:gridCol>
                <a:gridCol w="3189582">
                  <a:extLst>
                    <a:ext uri="{9D8B030D-6E8A-4147-A177-3AD203B41FA5}">
                      <a16:colId xmlns:a16="http://schemas.microsoft.com/office/drawing/2014/main" val="1425854094"/>
                    </a:ext>
                  </a:extLst>
                </a:gridCol>
                <a:gridCol w="3726738">
                  <a:extLst>
                    <a:ext uri="{9D8B030D-6E8A-4147-A177-3AD203B41FA5}">
                      <a16:colId xmlns:a16="http://schemas.microsoft.com/office/drawing/2014/main" val="1247938469"/>
                    </a:ext>
                  </a:extLst>
                </a:gridCol>
              </a:tblGrid>
              <a:tr h="19717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Limitation Category</a:t>
                      </a:r>
                    </a:p>
                  </a:txBody>
                  <a:tcPr marL="57538" marR="57538" marT="57538" marB="5753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Legacy WMS/ERP &amp; Static 3D Simulation</a:t>
                      </a:r>
                    </a:p>
                  </a:txBody>
                  <a:tcPr marL="57538" marR="57538" marT="57538" marB="5753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Agent-Based AI &amp; 3D Simulation Platform</a:t>
                      </a:r>
                    </a:p>
                  </a:txBody>
                  <a:tcPr marL="57538" marR="57538" marT="57538" marB="5753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750089"/>
                  </a:ext>
                </a:extLst>
              </a:tr>
              <a:tr h="17838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Scenario Evaluation</a:t>
                      </a:r>
                    </a:p>
                  </a:txBody>
                  <a:tcPr marL="57538" marR="57538" marT="57538" marB="5753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Limited, pre-defined, manual</a:t>
                      </a:r>
                    </a:p>
                  </a:txBody>
                  <a:tcPr marL="57538" marR="57538" marT="57538" marB="5753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Automated, real-time, dynamic</a:t>
                      </a:r>
                    </a:p>
                  </a:txBody>
                  <a:tcPr marL="57538" marR="57538" marT="57538" marB="5753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516285"/>
                  </a:ext>
                </a:extLst>
              </a:tr>
              <a:tr h="19717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Data Integration</a:t>
                      </a:r>
                    </a:p>
                  </a:txBody>
                  <a:tcPr marL="57538" marR="57538" marT="57538" marB="5753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Siloed, batch updates</a:t>
                      </a:r>
                    </a:p>
                  </a:txBody>
                  <a:tcPr marL="57538" marR="57538" marT="57538" marB="5753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Unified, ingesting real-time and manual data</a:t>
                      </a:r>
                    </a:p>
                  </a:txBody>
                  <a:tcPr marL="57538" marR="57538" marT="57538" marB="5753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2157529"/>
                  </a:ext>
                </a:extLst>
              </a:tr>
              <a:tr h="19717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Manual Parameter Use</a:t>
                      </a:r>
                    </a:p>
                  </a:txBody>
                  <a:tcPr marL="57538" marR="57538" marT="57538" marB="5753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Error-prone, low transparency</a:t>
                      </a:r>
                    </a:p>
                  </a:txBody>
                  <a:tcPr marL="57538" marR="57538" marT="57538" marB="5753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Structured, auditable, context-rich</a:t>
                      </a:r>
                    </a:p>
                  </a:txBody>
                  <a:tcPr marL="57538" marR="57538" marT="57538" marB="5753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776088"/>
                  </a:ext>
                </a:extLst>
              </a:tr>
              <a:tr h="19717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Constraint Management</a:t>
                      </a:r>
                    </a:p>
                  </a:txBody>
                  <a:tcPr marL="57538" marR="57538" marT="57538" marB="5753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Rudimentary, fixed</a:t>
                      </a:r>
                    </a:p>
                  </a:txBody>
                  <a:tcPr marL="57538" marR="57538" marT="57538" marB="5753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Advanced, dynamic, multi-objective optimization</a:t>
                      </a:r>
                    </a:p>
                  </a:txBody>
                  <a:tcPr marL="57538" marR="57538" marT="57538" marB="5753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412596"/>
                  </a:ext>
                </a:extLst>
              </a:tr>
              <a:tr h="19717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Proactive/Reactive Orientation</a:t>
                      </a:r>
                    </a:p>
                  </a:txBody>
                  <a:tcPr marL="57538" marR="57538" marT="57538" marB="5753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Reactive—respond after disruptions</a:t>
                      </a:r>
                    </a:p>
                  </a:txBody>
                  <a:tcPr marL="57538" marR="57538" marT="57538" marB="5753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Proactive—anticipate and resolve in advance</a:t>
                      </a:r>
                    </a:p>
                  </a:txBody>
                  <a:tcPr marL="57538" marR="57538" marT="57538" marB="5753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789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Visualization &amp; Collaboration</a:t>
                      </a:r>
                    </a:p>
                  </a:txBody>
                  <a:tcPr marL="57538" marR="57538" marT="57538" marB="5753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Basic visual tools</a:t>
                      </a:r>
                    </a:p>
                  </a:txBody>
                  <a:tcPr marL="57538" marR="57538" marT="57538" marB="5753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Immersive 3D, collaborative, scenario-comparative</a:t>
                      </a:r>
                    </a:p>
                  </a:txBody>
                  <a:tcPr marL="57538" marR="57538" marT="57538" marB="5753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14047"/>
                  </a:ext>
                </a:extLst>
              </a:tr>
              <a:tr h="19717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Scalability &amp; Adaptability</a:t>
                      </a:r>
                    </a:p>
                  </a:txBody>
                  <a:tcPr marL="57538" marR="57538" marT="57538" marB="5753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Difficult, requires heavy customization</a:t>
                      </a:r>
                    </a:p>
                  </a:txBody>
                  <a:tcPr marL="57538" marR="57538" marT="57538" marB="5753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Open Sans Semibold" panose="020B0706030804020204" pitchFamily="34" charset="0"/>
                          <a:ea typeface="Open Sans Semibold" panose="020B0706030804020204" pitchFamily="34" charset="0"/>
                          <a:cs typeface="Open Sans Semibold" panose="020B0706030804020204" pitchFamily="34" charset="0"/>
                        </a:rPr>
                        <a:t>Modular, cloud-based, enterprise-wide scaling</a:t>
                      </a:r>
                    </a:p>
                  </a:txBody>
                  <a:tcPr marL="57538" marR="57538" marT="57538" marB="5753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133207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882FE4E0-D85B-16E0-E94D-9C9E2F1F73C4}"/>
              </a:ext>
            </a:extLst>
          </p:cNvPr>
          <p:cNvSpPr txBox="1">
            <a:spLocks/>
          </p:cNvSpPr>
          <p:nvPr/>
        </p:nvSpPr>
        <p:spPr>
          <a:xfrm>
            <a:off x="234674" y="1147062"/>
            <a:ext cx="4327689" cy="4086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Current Challenges in Spatial Planning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AD91374B-9957-0DE3-E1DD-43667F15E4F3}"/>
              </a:ext>
            </a:extLst>
          </p:cNvPr>
          <p:cNvSpPr txBox="1">
            <a:spLocks/>
          </p:cNvSpPr>
          <p:nvPr/>
        </p:nvSpPr>
        <p:spPr>
          <a:xfrm>
            <a:off x="189321" y="4143924"/>
            <a:ext cx="3309594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Solution Capabilities Overview</a:t>
            </a:r>
          </a:p>
        </p:txBody>
      </p:sp>
      <p:pic>
        <p:nvPicPr>
          <p:cNvPr id="24" name="Picture 23" descr="image.wmf">
            <a:extLst>
              <a:ext uri="{FF2B5EF4-FFF2-40B4-BE49-F238E27FC236}">
                <a16:creationId xmlns:a16="http://schemas.microsoft.com/office/drawing/2014/main" id="{E77CA282-22DE-77D0-865D-7006CBF09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8145" y="4660938"/>
            <a:ext cx="764411" cy="764411"/>
          </a:xfrm>
          <a:prstGeom prst="rect">
            <a:avLst/>
          </a:prstGeom>
        </p:spPr>
      </p:pic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C8985E10-A83F-9B0B-BDF8-320D268FB1E3}"/>
              </a:ext>
            </a:extLst>
          </p:cNvPr>
          <p:cNvSpPr txBox="1">
            <a:spLocks/>
          </p:cNvSpPr>
          <p:nvPr/>
        </p:nvSpPr>
        <p:spPr>
          <a:xfrm>
            <a:off x="9096702" y="5695124"/>
            <a:ext cx="2468880" cy="8816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Scalable and reusable across industries, with rich 3D visualization for real-time insights into operational bottlenecks and optimization opportunities.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AF5FFF2-18F8-9D7E-0F21-F00BCA3A9D65}"/>
              </a:ext>
            </a:extLst>
          </p:cNvPr>
          <p:cNvSpPr txBox="1">
            <a:spLocks/>
          </p:cNvSpPr>
          <p:nvPr/>
        </p:nvSpPr>
        <p:spPr>
          <a:xfrm>
            <a:off x="9127664" y="5463057"/>
            <a:ext cx="2468880" cy="347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>
                <a:solidFill>
                  <a:schemeClr val="bg2">
                    <a:lumMod val="2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Visualization</a:t>
            </a:r>
          </a:p>
        </p:txBody>
      </p:sp>
      <p:pic>
        <p:nvPicPr>
          <p:cNvPr id="27" name="Picture 26" descr="image.wmf">
            <a:extLst>
              <a:ext uri="{FF2B5EF4-FFF2-40B4-BE49-F238E27FC236}">
                <a16:creationId xmlns:a16="http://schemas.microsoft.com/office/drawing/2014/main" id="{84CB9F32-696A-9650-1B1B-C9CD5F69A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834" y="4661266"/>
            <a:ext cx="764411" cy="764411"/>
          </a:xfrm>
          <a:prstGeom prst="rect">
            <a:avLst/>
          </a:prstGeom>
        </p:spPr>
      </p:pic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F0CE35F7-F6C1-5E71-A1D1-F1489960B59C}"/>
              </a:ext>
            </a:extLst>
          </p:cNvPr>
          <p:cNvSpPr txBox="1">
            <a:spLocks/>
          </p:cNvSpPr>
          <p:nvPr/>
        </p:nvSpPr>
        <p:spPr>
          <a:xfrm>
            <a:off x="6238090" y="5692860"/>
            <a:ext cx="2468880" cy="8538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Agentic AI simulation and optimization analysis unlocks new intelligence for users, setting this solution apart from traditional tools like WMS and ERP.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C8AD526D-5104-C59B-64E8-2378C9458A05}"/>
              </a:ext>
            </a:extLst>
          </p:cNvPr>
          <p:cNvSpPr txBox="1">
            <a:spLocks/>
          </p:cNvSpPr>
          <p:nvPr/>
        </p:nvSpPr>
        <p:spPr>
          <a:xfrm>
            <a:off x="6207599" y="5453134"/>
            <a:ext cx="2468880" cy="347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>
                <a:solidFill>
                  <a:schemeClr val="bg2">
                    <a:lumMod val="2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AI Agents</a:t>
            </a:r>
          </a:p>
        </p:txBody>
      </p:sp>
      <p:pic>
        <p:nvPicPr>
          <p:cNvPr id="30" name="Picture 29" descr="image.wmf">
            <a:extLst>
              <a:ext uri="{FF2B5EF4-FFF2-40B4-BE49-F238E27FC236}">
                <a16:creationId xmlns:a16="http://schemas.microsoft.com/office/drawing/2014/main" id="{4C32049F-9947-E803-44A6-B07A10A1C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158" y="4660938"/>
            <a:ext cx="764411" cy="764411"/>
          </a:xfrm>
          <a:prstGeom prst="rect">
            <a:avLst/>
          </a:prstGeom>
        </p:spPr>
      </p:pic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E57FA277-075D-399C-5F90-CAB3A2FB9EBE}"/>
              </a:ext>
            </a:extLst>
          </p:cNvPr>
          <p:cNvSpPr txBox="1">
            <a:spLocks/>
          </p:cNvSpPr>
          <p:nvPr/>
        </p:nvSpPr>
        <p:spPr>
          <a:xfrm>
            <a:off x="3339097" y="5695124"/>
            <a:ext cx="2468880" cy="8816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Dynamic constraint management allows the system to recommend revised parameters when operational limits are exceeded, supporting proactive planning and risk mitigation.</a:t>
            </a:r>
          </a:p>
        </p:txBody>
      </p:sp>
      <p:sp>
        <p:nvSpPr>
          <p:cNvPr id="32" name="Text Placeholder 11">
            <a:extLst>
              <a:ext uri="{FF2B5EF4-FFF2-40B4-BE49-F238E27FC236}">
                <a16:creationId xmlns:a16="http://schemas.microsoft.com/office/drawing/2014/main" id="{36F6AA4B-A112-C6D0-2ECE-8A74FA5CFB44}"/>
              </a:ext>
            </a:extLst>
          </p:cNvPr>
          <p:cNvSpPr txBox="1">
            <a:spLocks/>
          </p:cNvSpPr>
          <p:nvPr/>
        </p:nvSpPr>
        <p:spPr>
          <a:xfrm>
            <a:off x="3308606" y="5443708"/>
            <a:ext cx="2468880" cy="347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Constraint Solving</a:t>
            </a:r>
          </a:p>
        </p:txBody>
      </p:sp>
      <p:pic>
        <p:nvPicPr>
          <p:cNvPr id="33" name="Picture 32" descr="image.wmf">
            <a:extLst>
              <a:ext uri="{FF2B5EF4-FFF2-40B4-BE49-F238E27FC236}">
                <a16:creationId xmlns:a16="http://schemas.microsoft.com/office/drawing/2014/main" id="{E6E249F1-1BDD-4F1A-73D5-F2ACB245E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913" y="4664107"/>
            <a:ext cx="764411" cy="764411"/>
          </a:xfrm>
          <a:prstGeom prst="rect">
            <a:avLst/>
          </a:prstGeom>
        </p:spPr>
      </p:pic>
      <p:sp>
        <p:nvSpPr>
          <p:cNvPr id="34" name="Text Placeholder 13">
            <a:extLst>
              <a:ext uri="{FF2B5EF4-FFF2-40B4-BE49-F238E27FC236}">
                <a16:creationId xmlns:a16="http://schemas.microsoft.com/office/drawing/2014/main" id="{0A3A9134-9311-AF2A-AC4D-9B7079C3B3C6}"/>
              </a:ext>
            </a:extLst>
          </p:cNvPr>
          <p:cNvSpPr txBox="1">
            <a:spLocks/>
          </p:cNvSpPr>
          <p:nvPr/>
        </p:nvSpPr>
        <p:spPr>
          <a:xfrm>
            <a:off x="609678" y="5696458"/>
            <a:ext cx="2468880" cy="8789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dirty="0">
                <a:solidFill>
                  <a:schemeClr val="bg2">
                    <a:lumMod val="50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Manual parameters (container count, asset availability, constraints) are structured for simulation, enabling flexible scenario design and model input.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4972D255-BE6D-AEB7-77B5-0C068973B19C}"/>
              </a:ext>
            </a:extLst>
          </p:cNvPr>
          <p:cNvSpPr txBox="1">
            <a:spLocks/>
          </p:cNvSpPr>
          <p:nvPr/>
        </p:nvSpPr>
        <p:spPr>
          <a:xfrm>
            <a:off x="996263" y="5441114"/>
            <a:ext cx="1695712" cy="347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solidFill>
                  <a:schemeClr val="bg2">
                    <a:lumMod val="25000"/>
                  </a:schemeClr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Configurable Inputs</a:t>
            </a:r>
          </a:p>
        </p:txBody>
      </p:sp>
    </p:spTree>
    <p:extLst>
      <p:ext uri="{BB962C8B-B14F-4D97-AF65-F5344CB8AC3E}">
        <p14:creationId xmlns:p14="http://schemas.microsoft.com/office/powerpoint/2010/main" val="251400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EBDBC6-01BF-6328-264B-08C1BA542564}"/>
              </a:ext>
            </a:extLst>
          </p:cNvPr>
          <p:cNvSpPr/>
          <p:nvPr/>
        </p:nvSpPr>
        <p:spPr>
          <a:xfrm>
            <a:off x="4616547" y="1480009"/>
            <a:ext cx="7327211" cy="5137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Simulation feedback system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CC8715-C6D5-3F64-C3F0-BADDD4400930}"/>
              </a:ext>
            </a:extLst>
          </p:cNvPr>
          <p:cNvSpPr/>
          <p:nvPr/>
        </p:nvSpPr>
        <p:spPr>
          <a:xfrm>
            <a:off x="4707114" y="1748669"/>
            <a:ext cx="2610818" cy="137234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Agentic AI Management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373A63-F5CA-E2D3-F47F-3CF7803CB69E}"/>
              </a:ext>
            </a:extLst>
          </p:cNvPr>
          <p:cNvSpPr/>
          <p:nvPr/>
        </p:nvSpPr>
        <p:spPr>
          <a:xfrm>
            <a:off x="452485" y="3271103"/>
            <a:ext cx="1677971" cy="288814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External Data Sources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7EE5C3-C93E-954D-257D-9D2BD50603F5}"/>
              </a:ext>
            </a:extLst>
          </p:cNvPr>
          <p:cNvSpPr/>
          <p:nvPr/>
        </p:nvSpPr>
        <p:spPr>
          <a:xfrm>
            <a:off x="2593857" y="3827284"/>
            <a:ext cx="1827313" cy="227185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External Sources Transformer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D80FEDE-4C97-BFA1-823B-11D39B944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71" y="263724"/>
            <a:ext cx="9692640" cy="60659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Technical Flow architecture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0333FB-6B52-6AAB-4A26-AF08E29254C4}"/>
              </a:ext>
            </a:extLst>
          </p:cNvPr>
          <p:cNvSpPr/>
          <p:nvPr/>
        </p:nvSpPr>
        <p:spPr>
          <a:xfrm>
            <a:off x="273375" y="914398"/>
            <a:ext cx="11670383" cy="4524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 Warehouse Operations Management System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64B4C8-826F-E86B-2559-B08D0A45B4BD}"/>
              </a:ext>
            </a:extLst>
          </p:cNvPr>
          <p:cNvSpPr/>
          <p:nvPr/>
        </p:nvSpPr>
        <p:spPr>
          <a:xfrm>
            <a:off x="273375" y="1767525"/>
            <a:ext cx="2017336" cy="476996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Data Sources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57E5EC-2CCF-310D-AA25-052A62FC6CA5}"/>
              </a:ext>
            </a:extLst>
          </p:cNvPr>
          <p:cNvSpPr/>
          <p:nvPr/>
        </p:nvSpPr>
        <p:spPr>
          <a:xfrm>
            <a:off x="532612" y="2547996"/>
            <a:ext cx="1522430" cy="4807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</a:rPr>
              <a:t>Queries with Parameters</a:t>
            </a:r>
          </a:p>
        </p:txBody>
      </p:sp>
      <p:pic>
        <p:nvPicPr>
          <p:cNvPr id="12" name="Graphic 11" descr="Help with solid fill">
            <a:extLst>
              <a:ext uri="{FF2B5EF4-FFF2-40B4-BE49-F238E27FC236}">
                <a16:creationId xmlns:a16="http://schemas.microsoft.com/office/drawing/2014/main" id="{54E4E68B-BBE9-BEA1-E79A-07E565BE6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751" y="2573915"/>
            <a:ext cx="435990" cy="43599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FE7E36-70CF-8F59-D95C-5C366B2F07AD}"/>
              </a:ext>
            </a:extLst>
          </p:cNvPr>
          <p:cNvSpPr/>
          <p:nvPr/>
        </p:nvSpPr>
        <p:spPr>
          <a:xfrm>
            <a:off x="532612" y="3678028"/>
            <a:ext cx="1522429" cy="4807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FlexSim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03FACBE-13D4-4AD5-7EAA-4634A38199C1}"/>
              </a:ext>
            </a:extLst>
          </p:cNvPr>
          <p:cNvSpPr/>
          <p:nvPr/>
        </p:nvSpPr>
        <p:spPr>
          <a:xfrm>
            <a:off x="543607" y="4264063"/>
            <a:ext cx="1522429" cy="4807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Oracle SCM/ERP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6814BCA-949D-4C65-BEB0-4F36D0C95B30}"/>
              </a:ext>
            </a:extLst>
          </p:cNvPr>
          <p:cNvSpPr/>
          <p:nvPr/>
        </p:nvSpPr>
        <p:spPr>
          <a:xfrm>
            <a:off x="532612" y="4850098"/>
            <a:ext cx="1522429" cy="4807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SAP EWM/TM</a:t>
            </a:r>
          </a:p>
        </p:txBody>
      </p:sp>
      <p:pic>
        <p:nvPicPr>
          <p:cNvPr id="16" name="Graphic 15" descr="Loading with solid fill">
            <a:extLst>
              <a:ext uri="{FF2B5EF4-FFF2-40B4-BE49-F238E27FC236}">
                <a16:creationId xmlns:a16="http://schemas.microsoft.com/office/drawing/2014/main" id="{8EC6F221-F41A-E747-A23C-F2FB4039A3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779084" y="5458321"/>
            <a:ext cx="914400" cy="4685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35CB54F-0253-FD86-F305-FF5181EB9379}"/>
              </a:ext>
            </a:extLst>
          </p:cNvPr>
          <p:cNvSpPr/>
          <p:nvPr/>
        </p:nvSpPr>
        <p:spPr>
          <a:xfrm>
            <a:off x="2490245" y="1759668"/>
            <a:ext cx="2017336" cy="476996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Interpret, Ingest, Transform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A1772F5-B8C1-B3F7-D71D-D2DAEBEBA9A4}"/>
              </a:ext>
            </a:extLst>
          </p:cNvPr>
          <p:cNvSpPr/>
          <p:nvPr/>
        </p:nvSpPr>
        <p:spPr>
          <a:xfrm>
            <a:off x="2659927" y="2410910"/>
            <a:ext cx="1677971" cy="74789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Intent Classifier for Routing to different Agent types and maintain topic focus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C42388-6716-4A6C-1203-A4C06DC93F7F}"/>
              </a:ext>
            </a:extLst>
          </p:cNvPr>
          <p:cNvSpPr/>
          <p:nvPr/>
        </p:nvSpPr>
        <p:spPr>
          <a:xfrm>
            <a:off x="2659927" y="4292345"/>
            <a:ext cx="1677971" cy="48076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 mapper based on the source type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0F16436-C82C-008C-A818-4FFF0BB9CD2E}"/>
              </a:ext>
            </a:extLst>
          </p:cNvPr>
          <p:cNvSpPr/>
          <p:nvPr/>
        </p:nvSpPr>
        <p:spPr>
          <a:xfrm>
            <a:off x="2659926" y="5057484"/>
            <a:ext cx="1677971" cy="92853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Convert to the custom simulation machine readable format</a:t>
            </a:r>
          </a:p>
        </p:txBody>
      </p:sp>
      <p:pic>
        <p:nvPicPr>
          <p:cNvPr id="21" name="Graphic 20" descr="Artificial Intelligence outline">
            <a:extLst>
              <a:ext uri="{FF2B5EF4-FFF2-40B4-BE49-F238E27FC236}">
                <a16:creationId xmlns:a16="http://schemas.microsoft.com/office/drawing/2014/main" id="{C38ECC18-6EB8-C898-53C9-A79F9B633D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64924" y="2111603"/>
            <a:ext cx="457200" cy="457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7380DF3-F0B4-4E4C-D3CD-8D56E3C4BF79}"/>
              </a:ext>
            </a:extLst>
          </p:cNvPr>
          <p:cNvSpPr txBox="1"/>
          <p:nvPr/>
        </p:nvSpPr>
        <p:spPr>
          <a:xfrm>
            <a:off x="4869819" y="2551465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LLM</a:t>
            </a:r>
          </a:p>
        </p:txBody>
      </p:sp>
      <p:pic>
        <p:nvPicPr>
          <p:cNvPr id="23" name="Graphic 22" descr="Circles with arrows outline">
            <a:extLst>
              <a:ext uri="{FF2B5EF4-FFF2-40B4-BE49-F238E27FC236}">
                <a16:creationId xmlns:a16="http://schemas.microsoft.com/office/drawing/2014/main" id="{0C4C2F2E-4AD9-5FC2-0282-7BE7A50A75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78021" y="2033051"/>
            <a:ext cx="585247" cy="58524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CA6F2D5-42A8-A62B-B3C2-E2440D85E6F2}"/>
              </a:ext>
            </a:extLst>
          </p:cNvPr>
          <p:cNvSpPr txBox="1"/>
          <p:nvPr/>
        </p:nvSpPr>
        <p:spPr>
          <a:xfrm>
            <a:off x="5362119" y="2534182"/>
            <a:ext cx="2047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Multi-Agent Routing Classifier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E32524-6FE8-DBD9-A6EF-CF0D73A7B7C4}"/>
              </a:ext>
            </a:extLst>
          </p:cNvPr>
          <p:cNvSpPr/>
          <p:nvPr/>
        </p:nvSpPr>
        <p:spPr>
          <a:xfrm>
            <a:off x="461204" y="2079240"/>
            <a:ext cx="1677971" cy="107956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User defined Parameters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E38853-4D9C-3D66-1119-EC3A89260F01}"/>
              </a:ext>
            </a:extLst>
          </p:cNvPr>
          <p:cNvSpPr/>
          <p:nvPr/>
        </p:nvSpPr>
        <p:spPr>
          <a:xfrm>
            <a:off x="4707112" y="3766715"/>
            <a:ext cx="7161231" cy="276291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700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accent1"/>
                </a:solidFill>
              </a:rPr>
              <a:t>Simulation Business Logic Agent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043315F-B7A8-47B4-DA04-D36B55602C35}"/>
              </a:ext>
            </a:extLst>
          </p:cNvPr>
          <p:cNvSpPr/>
          <p:nvPr/>
        </p:nvSpPr>
        <p:spPr>
          <a:xfrm>
            <a:off x="4937114" y="4156573"/>
            <a:ext cx="1576803" cy="6790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Initiate Parameter Processor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65791FC-E69D-CB60-9F61-43D78CC4F55C}"/>
              </a:ext>
            </a:extLst>
          </p:cNvPr>
          <p:cNvSpPr/>
          <p:nvPr/>
        </p:nvSpPr>
        <p:spPr>
          <a:xfrm>
            <a:off x="4924759" y="5027663"/>
            <a:ext cx="1598585" cy="13650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Establish the warehouse structure in line with constraints concerning storage blocks, containers, roads, and space.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0435EFE-6D68-C3F4-C8E2-0481C2D4F557}"/>
              </a:ext>
            </a:extLst>
          </p:cNvPr>
          <p:cNvSpPr/>
          <p:nvPr/>
        </p:nvSpPr>
        <p:spPr>
          <a:xfrm>
            <a:off x="7004874" y="5392453"/>
            <a:ext cx="2953766" cy="10002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Begin container inventory control by generating outbound container orders at deterministic time intervals, using inter-arrival times to simulate real-world truck arrivals.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ACCD040-5C8E-5364-507D-947AF3329741}"/>
              </a:ext>
            </a:extLst>
          </p:cNvPr>
          <p:cNvSpPr/>
          <p:nvPr/>
        </p:nvSpPr>
        <p:spPr>
          <a:xfrm>
            <a:off x="6846491" y="4178545"/>
            <a:ext cx="3259888" cy="10002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Set up optimized schedules for trucks, cranes, and workers factoring in time, 3D space, material, and equipment restrictions, by considering equipment-level quality control checks after specified durations.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C300540-6009-DF0D-53AA-DB782558FB86}"/>
              </a:ext>
            </a:extLst>
          </p:cNvPr>
          <p:cNvSpPr/>
          <p:nvPr/>
        </p:nvSpPr>
        <p:spPr>
          <a:xfrm>
            <a:off x="10449598" y="4156683"/>
            <a:ext cx="1321320" cy="22360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Run simulations and preserve the analysis outputs as videos in 3D warehouse layout formats for better interpretability.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1E77F43-7110-37C2-4C12-FC9F4DE32EE6}"/>
              </a:ext>
            </a:extLst>
          </p:cNvPr>
          <p:cNvSpPr/>
          <p:nvPr/>
        </p:nvSpPr>
        <p:spPr>
          <a:xfrm>
            <a:off x="8839044" y="1748668"/>
            <a:ext cx="3032440" cy="137234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accent1"/>
                </a:solidFill>
              </a:rPr>
              <a:t>Operational Introspection Agent</a:t>
            </a:r>
          </a:p>
        </p:txBody>
      </p:sp>
      <p:pic>
        <p:nvPicPr>
          <p:cNvPr id="33" name="Graphic 32" descr="Presentation with media with solid fill">
            <a:extLst>
              <a:ext uri="{FF2B5EF4-FFF2-40B4-BE49-F238E27FC236}">
                <a16:creationId xmlns:a16="http://schemas.microsoft.com/office/drawing/2014/main" id="{E2F37561-95BE-FD5A-482E-2AE124C049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062797" y="2209917"/>
            <a:ext cx="533684" cy="533684"/>
          </a:xfrm>
          <a:prstGeom prst="rect">
            <a:avLst/>
          </a:prstGeom>
        </p:spPr>
      </p:pic>
      <p:pic>
        <p:nvPicPr>
          <p:cNvPr id="34" name="Graphic 33" descr="Supply And Demand with solid fill">
            <a:extLst>
              <a:ext uri="{FF2B5EF4-FFF2-40B4-BE49-F238E27FC236}">
                <a16:creationId xmlns:a16="http://schemas.microsoft.com/office/drawing/2014/main" id="{08929C38-3EA2-C62F-1FAD-78ECE3DA891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91907" y="2215875"/>
            <a:ext cx="439230" cy="439230"/>
          </a:xfrm>
          <a:prstGeom prst="rect">
            <a:avLst/>
          </a:prstGeom>
        </p:spPr>
      </p:pic>
      <p:pic>
        <p:nvPicPr>
          <p:cNvPr id="35" name="Graphic 34" descr="Circles with arrows with solid fill">
            <a:extLst>
              <a:ext uri="{FF2B5EF4-FFF2-40B4-BE49-F238E27FC236}">
                <a16:creationId xmlns:a16="http://schemas.microsoft.com/office/drawing/2014/main" id="{B037A4B8-380D-3323-D08E-B1F9769296A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17136" y="2210320"/>
            <a:ext cx="533684" cy="53368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3833EB5-B02C-AA89-F2AF-D03DA5B5042A}"/>
              </a:ext>
            </a:extLst>
          </p:cNvPr>
          <p:cNvSpPr txBox="1"/>
          <p:nvPr/>
        </p:nvSpPr>
        <p:spPr>
          <a:xfrm>
            <a:off x="8839044" y="2669175"/>
            <a:ext cx="985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Simulation media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DEDFA8-5E49-CCBD-6887-B243B3BE9655}"/>
              </a:ext>
            </a:extLst>
          </p:cNvPr>
          <p:cNvSpPr txBox="1"/>
          <p:nvPr/>
        </p:nvSpPr>
        <p:spPr>
          <a:xfrm>
            <a:off x="10806378" y="2662962"/>
            <a:ext cx="985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Operational Metrics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58519C-96F1-EF02-250F-D7EF04979C21}"/>
              </a:ext>
            </a:extLst>
          </p:cNvPr>
          <p:cNvSpPr txBox="1"/>
          <p:nvPr/>
        </p:nvSpPr>
        <p:spPr>
          <a:xfrm>
            <a:off x="9796408" y="2662962"/>
            <a:ext cx="1066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Optimization Metrics</a:t>
            </a:r>
          </a:p>
        </p:txBody>
      </p:sp>
      <p:pic>
        <p:nvPicPr>
          <p:cNvPr id="39" name="Graphic 38" descr="Continuous Improvement with solid fill">
            <a:extLst>
              <a:ext uri="{FF2B5EF4-FFF2-40B4-BE49-F238E27FC236}">
                <a16:creationId xmlns:a16="http://schemas.microsoft.com/office/drawing/2014/main" id="{8F98356B-C75E-64A3-D917-DC4B71DB7FC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223576" y="3108310"/>
            <a:ext cx="679094" cy="679094"/>
          </a:xfrm>
          <a:prstGeom prst="rect">
            <a:avLst/>
          </a:prstGeom>
        </p:spPr>
      </p:pic>
      <p:sp>
        <p:nvSpPr>
          <p:cNvPr id="40" name="Arrow: Right 39">
            <a:extLst>
              <a:ext uri="{FF2B5EF4-FFF2-40B4-BE49-F238E27FC236}">
                <a16:creationId xmlns:a16="http://schemas.microsoft.com/office/drawing/2014/main" id="{88C79988-B95A-EE10-0EEC-29DAF290233F}"/>
              </a:ext>
            </a:extLst>
          </p:cNvPr>
          <p:cNvSpPr/>
          <p:nvPr/>
        </p:nvSpPr>
        <p:spPr>
          <a:xfrm>
            <a:off x="2098507" y="2656351"/>
            <a:ext cx="546646" cy="21924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9CA4DCB6-A4D7-7B5E-E99A-D3455BC4E138}"/>
              </a:ext>
            </a:extLst>
          </p:cNvPr>
          <p:cNvSpPr/>
          <p:nvPr/>
        </p:nvSpPr>
        <p:spPr>
          <a:xfrm>
            <a:off x="4421815" y="2677921"/>
            <a:ext cx="429856" cy="21924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DDD9E117-FF4D-0187-0D87-F09F51799AC1}"/>
              </a:ext>
            </a:extLst>
          </p:cNvPr>
          <p:cNvSpPr/>
          <p:nvPr/>
        </p:nvSpPr>
        <p:spPr>
          <a:xfrm rot="16200000">
            <a:off x="10247599" y="3338023"/>
            <a:ext cx="679094" cy="22436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CD462EAE-99D4-52F0-D62E-F5429F4F0E23}"/>
              </a:ext>
            </a:extLst>
          </p:cNvPr>
          <p:cNvSpPr/>
          <p:nvPr/>
        </p:nvSpPr>
        <p:spPr>
          <a:xfrm>
            <a:off x="2091495" y="4734027"/>
            <a:ext cx="553658" cy="21924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6D2BE0B1-33C2-4F51-EF45-6217DE27A7E0}"/>
              </a:ext>
            </a:extLst>
          </p:cNvPr>
          <p:cNvSpPr/>
          <p:nvPr/>
        </p:nvSpPr>
        <p:spPr>
          <a:xfrm rot="16200000">
            <a:off x="3133055" y="3382723"/>
            <a:ext cx="747896" cy="22448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0976250-E2BB-5F88-2CBC-1701F081507E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3498912" y="4773112"/>
            <a:ext cx="1" cy="2843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A0DBFB3-B123-C6BE-54A9-9CED2E0D3555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5724052" y="4835667"/>
            <a:ext cx="1464" cy="1919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1F4285-6C60-C758-794A-3FFF493F945E}"/>
              </a:ext>
            </a:extLst>
          </p:cNvPr>
          <p:cNvCxnSpPr>
            <a:cxnSpLocks/>
            <a:stCxn id="29" idx="0"/>
            <a:endCxn id="30" idx="2"/>
          </p:cNvCxnSpPr>
          <p:nvPr/>
        </p:nvCxnSpPr>
        <p:spPr>
          <a:xfrm flipH="1" flipV="1">
            <a:off x="8476435" y="5178821"/>
            <a:ext cx="5322" cy="2136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6085C98-A858-EC6D-EE26-F7494B5184C6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>
            <a:off x="6523344" y="5710196"/>
            <a:ext cx="481530" cy="18239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CE97534-1FF9-3ABA-4ACC-D7FFCC84DC0A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10106379" y="4678683"/>
            <a:ext cx="343219" cy="5960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BA46B20-0B7F-D4A8-D4B2-C16366362809}"/>
              </a:ext>
            </a:extLst>
          </p:cNvPr>
          <p:cNvSpPr/>
          <p:nvPr/>
        </p:nvSpPr>
        <p:spPr>
          <a:xfrm>
            <a:off x="7357986" y="1748668"/>
            <a:ext cx="1433706" cy="13686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Simulator data persistence</a:t>
            </a:r>
          </a:p>
        </p:txBody>
      </p:sp>
      <p:pic>
        <p:nvPicPr>
          <p:cNvPr id="51" name="Graphic 50" descr="Database outline">
            <a:extLst>
              <a:ext uri="{FF2B5EF4-FFF2-40B4-BE49-F238E27FC236}">
                <a16:creationId xmlns:a16="http://schemas.microsoft.com/office/drawing/2014/main" id="{0A4A5BF6-DADD-8D11-DF09-DB1A722C964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818765" y="2135306"/>
            <a:ext cx="535419" cy="53541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1B8BD0C-DF1C-3122-2418-80851183293E}"/>
              </a:ext>
            </a:extLst>
          </p:cNvPr>
          <p:cNvSpPr txBox="1"/>
          <p:nvPr/>
        </p:nvSpPr>
        <p:spPr>
          <a:xfrm>
            <a:off x="7286544" y="2630140"/>
            <a:ext cx="158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Media and Result Storage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A3CB055-DB24-262A-EFB3-C83AF47DA8EF}"/>
              </a:ext>
            </a:extLst>
          </p:cNvPr>
          <p:cNvSpPr txBox="1"/>
          <p:nvPr/>
        </p:nvSpPr>
        <p:spPr>
          <a:xfrm>
            <a:off x="6338387" y="3216465"/>
            <a:ext cx="303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The process ends once the user approves the simulation and its constraints.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258400CA-BB1D-8468-D3CA-739D3BC75E78}"/>
              </a:ext>
            </a:extLst>
          </p:cNvPr>
          <p:cNvSpPr/>
          <p:nvPr/>
        </p:nvSpPr>
        <p:spPr>
          <a:xfrm rot="5400000">
            <a:off x="5675690" y="3328314"/>
            <a:ext cx="679094" cy="224368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C0129A-BF4B-8D0C-E805-CC64CB639A67}"/>
              </a:ext>
            </a:extLst>
          </p:cNvPr>
          <p:cNvCxnSpPr/>
          <p:nvPr/>
        </p:nvCxnSpPr>
        <p:spPr>
          <a:xfrm>
            <a:off x="5213023" y="2300140"/>
            <a:ext cx="9898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740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Demo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wmf">
            <a:extLst>
              <a:ext uri="{FF2B5EF4-FFF2-40B4-BE49-F238E27FC236}">
                <a16:creationId xmlns:a16="http://schemas.microsoft.com/office/drawing/2014/main" id="{EE2B5B92-265E-F9C8-4ACB-018BE544D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505" y="656142"/>
            <a:ext cx="764411" cy="76441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1CBA0-81E2-7F5E-1051-0412A098422E}"/>
              </a:ext>
            </a:extLst>
          </p:cNvPr>
          <p:cNvSpPr txBox="1">
            <a:spLocks/>
          </p:cNvSpPr>
          <p:nvPr/>
        </p:nvSpPr>
        <p:spPr>
          <a:xfrm>
            <a:off x="9158270" y="1574273"/>
            <a:ext cx="2468880" cy="8369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dirty="0"/>
              <a:t>Reusable optimization logic for scheduling, equipment allocation, and spatial planning accelerates deployment and solution development for future clients and industries.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0B551E-6FBB-99BF-FE76-D1C3B280F353}"/>
              </a:ext>
            </a:extLst>
          </p:cNvPr>
          <p:cNvSpPr txBox="1">
            <a:spLocks/>
          </p:cNvSpPr>
          <p:nvPr/>
        </p:nvSpPr>
        <p:spPr>
          <a:xfrm>
            <a:off x="9158270" y="1378441"/>
            <a:ext cx="2468880" cy="347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/>
              <a:t>Industry Impact</a:t>
            </a:r>
          </a:p>
        </p:txBody>
      </p:sp>
      <p:pic>
        <p:nvPicPr>
          <p:cNvPr id="7" name="Picture 6" descr="image.wmf">
            <a:extLst>
              <a:ext uri="{FF2B5EF4-FFF2-40B4-BE49-F238E27FC236}">
                <a16:creationId xmlns:a16="http://schemas.microsoft.com/office/drawing/2014/main" id="{28174CFD-FC57-3A82-A331-55C8267A0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526" y="693170"/>
            <a:ext cx="764411" cy="764411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02E00E-CAC1-5509-C258-B5367918D062}"/>
              </a:ext>
            </a:extLst>
          </p:cNvPr>
          <p:cNvSpPr txBox="1">
            <a:spLocks/>
          </p:cNvSpPr>
          <p:nvPr/>
        </p:nvSpPr>
        <p:spPr>
          <a:xfrm>
            <a:off x="6274944" y="1574273"/>
            <a:ext cx="2468880" cy="8369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dirty="0"/>
              <a:t>analytics 2d bar graph showing growth and industry impact trends, plus automation icon for scalability and plug-and-play features, gear or </a:t>
            </a:r>
            <a:r>
              <a:rPr lang="en-US" sz="1000" dirty="0" err="1"/>
              <a:t>puzzlepiece</a:t>
            </a:r>
            <a:r>
              <a:rPr lang="en-US" sz="1000" dirty="0"/>
              <a:t> for reusability.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AB85B7-9431-F287-3039-6F92F5F23BC8}"/>
              </a:ext>
            </a:extLst>
          </p:cNvPr>
          <p:cNvSpPr txBox="1">
            <a:spLocks/>
          </p:cNvSpPr>
          <p:nvPr/>
        </p:nvSpPr>
        <p:spPr>
          <a:xfrm>
            <a:off x="6271292" y="1378769"/>
            <a:ext cx="2468880" cy="347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/>
              <a:t>Cross-industry reach</a:t>
            </a:r>
          </a:p>
        </p:txBody>
      </p:sp>
      <p:pic>
        <p:nvPicPr>
          <p:cNvPr id="10" name="Picture 9" descr="image.wmf">
            <a:extLst>
              <a:ext uri="{FF2B5EF4-FFF2-40B4-BE49-F238E27FC236}">
                <a16:creationId xmlns:a16="http://schemas.microsoft.com/office/drawing/2014/main" id="{684A8D8A-EC72-987A-872D-E918BC041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850" y="693171"/>
            <a:ext cx="764411" cy="764411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3DE5C9D-523A-2333-03B9-D0AB9931E8E6}"/>
              </a:ext>
            </a:extLst>
          </p:cNvPr>
          <p:cNvSpPr txBox="1">
            <a:spLocks/>
          </p:cNvSpPr>
          <p:nvPr/>
        </p:nvSpPr>
        <p:spPr>
          <a:xfrm>
            <a:off x="3391618" y="1574274"/>
            <a:ext cx="2468880" cy="8369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dirty="0"/>
              <a:t>Plug-and-play simulation modules allow rapid reconfiguration for various layouts, equipment, and operational constraints, supporting quick customization for new client needs.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5797768-159F-80AA-84EB-886D2F4B39CB}"/>
              </a:ext>
            </a:extLst>
          </p:cNvPr>
          <p:cNvSpPr txBox="1">
            <a:spLocks/>
          </p:cNvSpPr>
          <p:nvPr/>
        </p:nvSpPr>
        <p:spPr>
          <a:xfrm>
            <a:off x="3391616" y="1378441"/>
            <a:ext cx="2468880" cy="347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/>
              <a:t>Reusability</a:t>
            </a:r>
          </a:p>
        </p:txBody>
      </p:sp>
      <p:pic>
        <p:nvPicPr>
          <p:cNvPr id="13" name="Picture 12" descr="image.wmf">
            <a:extLst>
              <a:ext uri="{FF2B5EF4-FFF2-40B4-BE49-F238E27FC236}">
                <a16:creationId xmlns:a16="http://schemas.microsoft.com/office/drawing/2014/main" id="{A2942682-9613-4027-F582-5F805F1B7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526" y="646715"/>
            <a:ext cx="764411" cy="764411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E3ECC15-FFF0-BEB9-7D3C-3533F6D1291C}"/>
              </a:ext>
            </a:extLst>
          </p:cNvPr>
          <p:cNvSpPr txBox="1">
            <a:spLocks/>
          </p:cNvSpPr>
          <p:nvPr/>
        </p:nvSpPr>
        <p:spPr>
          <a:xfrm>
            <a:off x="508292" y="1574273"/>
            <a:ext cx="2468880" cy="10653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/>
              <a:t>Built on a serverless, modular, and agentic AI architecture, our solution is highly scalable and easily configurable. This enables broad deployment across diverse sectors such as maritime logistics, air cargo hubs, defense logistics, and industrial/3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8CABDF9-4D45-1661-0DAA-2FF46153B085}"/>
              </a:ext>
            </a:extLst>
          </p:cNvPr>
          <p:cNvSpPr txBox="1">
            <a:spLocks/>
          </p:cNvSpPr>
          <p:nvPr/>
        </p:nvSpPr>
        <p:spPr>
          <a:xfrm>
            <a:off x="508292" y="1378441"/>
            <a:ext cx="2468880" cy="347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/>
              <a:t>Scalable Design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F8ACE79-16B7-3E38-CE19-ADE163BC9797}"/>
              </a:ext>
            </a:extLst>
          </p:cNvPr>
          <p:cNvSpPr txBox="1">
            <a:spLocks/>
          </p:cNvSpPr>
          <p:nvPr/>
        </p:nvSpPr>
        <p:spPr>
          <a:xfrm>
            <a:off x="206636" y="42832"/>
            <a:ext cx="11118858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Scalable Architecture and Industry Impact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E821B8E-7A7C-0F7A-6D37-A66DC68B690E}"/>
              </a:ext>
            </a:extLst>
          </p:cNvPr>
          <p:cNvSpPr txBox="1">
            <a:spLocks/>
          </p:cNvSpPr>
          <p:nvPr/>
        </p:nvSpPr>
        <p:spPr>
          <a:xfrm>
            <a:off x="206636" y="429766"/>
            <a:ext cx="11118858" cy="2402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Scalable, reusable, and impactful—our solution enables rapid digital transformation and delivers measurable ROI across logistics and warehousing.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C5B3FC4F-4685-3F05-F371-347BAC475378}"/>
              </a:ext>
            </a:extLst>
          </p:cNvPr>
          <p:cNvSpPr txBox="1">
            <a:spLocks/>
          </p:cNvSpPr>
          <p:nvPr/>
        </p:nvSpPr>
        <p:spPr>
          <a:xfrm>
            <a:off x="206636" y="2958058"/>
            <a:ext cx="3912877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Enterprise Integration &amp; Future Scope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99481B65-A713-138D-7766-4234255EE4E6}"/>
              </a:ext>
            </a:extLst>
          </p:cNvPr>
          <p:cNvSpPr txBox="1">
            <a:spLocks/>
          </p:cNvSpPr>
          <p:nvPr/>
        </p:nvSpPr>
        <p:spPr>
          <a:xfrm>
            <a:off x="206632" y="3333607"/>
            <a:ext cx="5392890" cy="2402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Designed for future scalability and interoperability across enterprise systems.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F48A339-6537-1EDA-01FA-4460D029A1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49" y="3695807"/>
            <a:ext cx="6876688" cy="24515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B8D4565-E1B8-1C4F-A17C-D8F98E6D98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3526" y="3613712"/>
            <a:ext cx="4773616" cy="2374377"/>
          </a:xfrm>
          <a:prstGeom prst="rect">
            <a:avLst/>
          </a:prstGeom>
        </p:spPr>
      </p:pic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C72141A8-2D35-9DD0-AA50-DF0BCAD4ACE0}"/>
              </a:ext>
            </a:extLst>
          </p:cNvPr>
          <p:cNvSpPr txBox="1">
            <a:spLocks/>
          </p:cNvSpPr>
          <p:nvPr/>
        </p:nvSpPr>
        <p:spPr>
          <a:xfrm>
            <a:off x="7123526" y="2953591"/>
            <a:ext cx="4201964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Evaluating Two Strategic Business Plans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5E5FF489-FD33-49C8-9DE5-18DDE0DC6C0B}"/>
              </a:ext>
            </a:extLst>
          </p:cNvPr>
          <p:cNvSpPr txBox="1">
            <a:spLocks/>
          </p:cNvSpPr>
          <p:nvPr/>
        </p:nvSpPr>
        <p:spPr>
          <a:xfrm>
            <a:off x="7130655" y="3333607"/>
            <a:ext cx="5232633" cy="2677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This comparison highlights key business considerations for each plan.</a:t>
            </a:r>
          </a:p>
        </p:txBody>
      </p:sp>
    </p:spTree>
    <p:extLst>
      <p:ext uri="{BB962C8B-B14F-4D97-AF65-F5344CB8AC3E}">
        <p14:creationId xmlns:p14="http://schemas.microsoft.com/office/powerpoint/2010/main" val="2573238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5ACB0-C179-58DC-412C-063407DB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7466F-B796-24E6-D263-2F7FDDD69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Burnt cost till date :50k USD</a:t>
            </a:r>
            <a:br>
              <a:rPr lang="en-US" dirty="0"/>
            </a:br>
            <a:r>
              <a:rPr lang="en-US" dirty="0"/>
              <a:t>Expected monthly Burn Cost : 50-55k USD ( full fledged team thought so far)</a:t>
            </a:r>
            <a:br>
              <a:rPr lang="en-US" dirty="0"/>
            </a:br>
            <a:r>
              <a:rPr lang="en-US" dirty="0"/>
              <a:t>Resources Expenses:3-10k USD monthly</a:t>
            </a:r>
          </a:p>
          <a:p>
            <a:r>
              <a:rPr lang="en-US" dirty="0"/>
              <a:t> Team structure we planned for now is towards </a:t>
            </a:r>
            <a:br>
              <a:rPr lang="en-US" dirty="0"/>
            </a:br>
            <a:r>
              <a:rPr lang="en-US" dirty="0"/>
              <a:t>2 developers</a:t>
            </a:r>
            <a:br>
              <a:rPr lang="en-US" dirty="0"/>
            </a:br>
            <a:r>
              <a:rPr lang="en-US" dirty="0"/>
              <a:t>1 sr. Dev / architect / manager</a:t>
            </a:r>
            <a:br>
              <a:rPr lang="en-US" dirty="0"/>
            </a:br>
            <a:r>
              <a:rPr lang="en-US" dirty="0"/>
              <a:t>1 QA lead / automation / scrum master</a:t>
            </a:r>
            <a:br>
              <a:rPr lang="en-US" dirty="0"/>
            </a:br>
            <a:r>
              <a:rPr lang="en-US" dirty="0"/>
              <a:t>1 junior QA</a:t>
            </a:r>
            <a:br>
              <a:rPr lang="en-US" dirty="0"/>
            </a:br>
            <a:r>
              <a:rPr lang="en-US" dirty="0"/>
              <a:t>1 Product/ BA (optional for now)</a:t>
            </a:r>
          </a:p>
          <a:p>
            <a:r>
              <a:rPr lang="en-US" dirty="0"/>
              <a:t> 1 DevOps ( as per requirements) </a:t>
            </a:r>
          </a:p>
        </p:txBody>
      </p:sp>
    </p:spTree>
    <p:extLst>
      <p:ext uri="{BB962C8B-B14F-4D97-AF65-F5344CB8AC3E}">
        <p14:creationId xmlns:p14="http://schemas.microsoft.com/office/powerpoint/2010/main" val="591678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a60d57e-af5b-4752-ac57-3e4f28ca11dc}" enabled="1" method="Standard" siteId="{36da45f1-dd2c-4d1f-af13-5abe46b9992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3021</TotalTime>
  <Words>749</Words>
  <Application>Microsoft Office PowerPoint</Application>
  <PresentationFormat>Widescreen</PresentationFormat>
  <Paragraphs>89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Calibri Light</vt:lpstr>
      <vt:lpstr>Open Sans</vt:lpstr>
      <vt:lpstr>Open Sans Semibold</vt:lpstr>
      <vt:lpstr>Wingdings 2</vt:lpstr>
      <vt:lpstr>Office Theme</vt:lpstr>
      <vt:lpstr>Advancing Proactive Spatial Planning in U.S. Ports and Warehouses with Agent-Based AI and 3D Simulation</vt:lpstr>
      <vt:lpstr>Problem Statement</vt:lpstr>
      <vt:lpstr>Technical Flow architecture</vt:lpstr>
      <vt:lpstr>Application Demo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Dixit, Yash</dc:creator>
  <cp:lastModifiedBy>Dixit, Yash</cp:lastModifiedBy>
  <cp:revision>1</cp:revision>
  <dcterms:created xsi:type="dcterms:W3CDTF">2025-09-12T07:39:14Z</dcterms:created>
  <dcterms:modified xsi:type="dcterms:W3CDTF">2025-09-14T10:00:33Z</dcterms:modified>
</cp:coreProperties>
</file>