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sldIdLst>
    <p:sldId id="256" r:id="rId5"/>
    <p:sldId id="2147481600" r:id="rId6"/>
    <p:sldId id="2147481597" r:id="rId7"/>
    <p:sldId id="2147481601" r:id="rId8"/>
    <p:sldId id="2147481603" r:id="rId9"/>
    <p:sldId id="2147481604" r:id="rId10"/>
    <p:sldId id="2147481599" r:id="rId11"/>
    <p:sldId id="2147481595" r:id="rId12"/>
    <p:sldId id="2147481598" r:id="rId13"/>
    <p:sldId id="2147481596" r:id="rId14"/>
    <p:sldId id="214748160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097FEA4-4FD0-A683-35AF-AA318D6878FB}" name="Rani, Divya" initials="" userId="S::divrani@deloitte.com::cf3aa563-8d8a-4f36-b480-4ab7bce8f789" providerId="AD"/>
  <p188:author id="{DC0177C6-396E-5594-CA83-8974D67954EA}" name="Chatterjee, Anirban" initials="AC" userId="S::anirbanchatterjee@deloitte.com::61a1dc4b-715d-4d59-bb4b-31990afb9d29"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3BA7D8-7780-1FC0-623E-1347962976BE}" v="12" dt="2025-04-28T13:09:56.192"/>
    <p1510:client id="{9F67169D-EBC1-433F-8909-6FDC1B081CA1}" v="1053" dt="2025-04-28T14:10:51.697"/>
    <p1510:client id="{A57367AE-8511-4B80-A4D9-A886C6E85FF6}" v="41" dt="2025-04-28T18:54:57.005"/>
    <p1510:client id="{CC2293A1-F323-440A-B612-DE83B78DFCCB}" v="174" dt="2025-04-29T11:35:16.0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99"/>
    <p:restoredTop sz="94618"/>
  </p:normalViewPr>
  <p:slideViewPr>
    <p:cSldViewPr snapToGrid="0">
      <p:cViewPr varScale="1">
        <p:scale>
          <a:sx n="196" d="100"/>
          <a:sy n="196" d="100"/>
        </p:scale>
        <p:origin x="1704" y="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B7CF85-C581-4B12-ADE3-FC333C0BD82E}" type="datetimeFigureOut">
              <a:rPr lang="en-US" smtClean="0"/>
              <a:t>9/12/25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6750D4-7869-4EFE-843E-6502C06702C9}" type="slidenum">
              <a:rPr lang="en-US" smtClean="0"/>
              <a:t>‹#›</a:t>
            </a:fld>
            <a:endParaRPr lang="en-US"/>
          </a:p>
        </p:txBody>
      </p:sp>
    </p:spTree>
    <p:extLst>
      <p:ext uri="{BB962C8B-B14F-4D97-AF65-F5344CB8AC3E}">
        <p14:creationId xmlns:p14="http://schemas.microsoft.com/office/powerpoint/2010/main" val="681683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106653-B516-2C7D-B5EA-6D17B98705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8064CA2-339E-D9DB-7696-BD81E2B2D8D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B459262-62A3-A35C-C48D-965F97260E2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501C10C-3239-0A8B-4EA0-F39CDF447F28}"/>
              </a:ext>
            </a:extLst>
          </p:cNvPr>
          <p:cNvSpPr>
            <a:spLocks noGrp="1"/>
          </p:cNvSpPr>
          <p:nvPr>
            <p:ph type="sldNum" sz="quarter" idx="5"/>
          </p:nvPr>
        </p:nvSpPr>
        <p:spPr/>
        <p:txBody>
          <a:bodyPr/>
          <a:lstStyle/>
          <a:p>
            <a:fld id="{4E5D93D9-DB1D-41A7-82B9-5EDFE554919B}" type="slidenum">
              <a:rPr lang="en-US" smtClean="0"/>
              <a:t>4</a:t>
            </a:fld>
            <a:endParaRPr lang="en-US"/>
          </a:p>
        </p:txBody>
      </p:sp>
    </p:spTree>
    <p:extLst>
      <p:ext uri="{BB962C8B-B14F-4D97-AF65-F5344CB8AC3E}">
        <p14:creationId xmlns:p14="http://schemas.microsoft.com/office/powerpoint/2010/main" val="1328677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FACE3D-5317-2FB4-3DF5-2DAFB3241B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0226F2-857C-CD1A-DF82-5204CEC72294}"/>
              </a:ext>
            </a:extLst>
          </p:cNvPr>
          <p:cNvSpPr>
            <a:spLocks noGrp="1" noRot="1" noChangeAspect="1"/>
          </p:cNvSpPr>
          <p:nvPr>
            <p:ph type="sldImg"/>
          </p:nvPr>
        </p:nvSpPr>
        <p:spPr>
          <a:xfrm>
            <a:off x="458788" y="720725"/>
            <a:ext cx="6397625" cy="3598863"/>
          </a:xfrm>
        </p:spPr>
      </p:sp>
      <p:sp>
        <p:nvSpPr>
          <p:cNvPr id="3" name="Notes Placeholder 2">
            <a:extLst>
              <a:ext uri="{FF2B5EF4-FFF2-40B4-BE49-F238E27FC236}">
                <a16:creationId xmlns:a16="http://schemas.microsoft.com/office/drawing/2014/main" id="{3708445B-1E63-4512-792B-0EAA4171A1E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1E4ADF1-B051-334E-E2D1-4F745C07A555}"/>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19E439-0A36-4389-B1D4-036D35E9F4E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9758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5F7A16-5880-9E66-5929-8E8B7C1D95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2FC428-B434-ED62-E896-1E07C74D8985}"/>
              </a:ext>
            </a:extLst>
          </p:cNvPr>
          <p:cNvSpPr>
            <a:spLocks noGrp="1" noRot="1" noChangeAspect="1"/>
          </p:cNvSpPr>
          <p:nvPr>
            <p:ph type="sldImg"/>
          </p:nvPr>
        </p:nvSpPr>
        <p:spPr>
          <a:xfrm>
            <a:off x="458788" y="720725"/>
            <a:ext cx="6397625" cy="3598863"/>
          </a:xfrm>
        </p:spPr>
      </p:sp>
      <p:sp>
        <p:nvSpPr>
          <p:cNvPr id="3" name="Notes Placeholder 2">
            <a:extLst>
              <a:ext uri="{FF2B5EF4-FFF2-40B4-BE49-F238E27FC236}">
                <a16:creationId xmlns:a16="http://schemas.microsoft.com/office/drawing/2014/main" id="{721135DD-3F9E-E3B4-7A1B-7891E602E62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9130CBB0-3FA3-4075-BAFE-F82CE0859B03}"/>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19E439-0A36-4389-B1D4-036D35E9F4E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9099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73D99-1985-0189-152E-028356F225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2C546D-17F2-87A6-CF8F-3367067538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CCEE54E-0704-C314-F294-E7413CCE25F3}"/>
              </a:ext>
            </a:extLst>
          </p:cNvPr>
          <p:cNvSpPr>
            <a:spLocks noGrp="1"/>
          </p:cNvSpPr>
          <p:nvPr>
            <p:ph type="dt" sz="half" idx="10"/>
          </p:nvPr>
        </p:nvSpPr>
        <p:spPr/>
        <p:txBody>
          <a:bodyPr/>
          <a:lstStyle/>
          <a:p>
            <a:fld id="{377BCC0B-7028-47F2-8F26-BBEDE2EC7631}" type="datetimeFigureOut">
              <a:rPr lang="en-US" smtClean="0"/>
              <a:t>9/12/25</a:t>
            </a:fld>
            <a:endParaRPr lang="en-US"/>
          </a:p>
        </p:txBody>
      </p:sp>
      <p:sp>
        <p:nvSpPr>
          <p:cNvPr id="5" name="Footer Placeholder 4">
            <a:extLst>
              <a:ext uri="{FF2B5EF4-FFF2-40B4-BE49-F238E27FC236}">
                <a16:creationId xmlns:a16="http://schemas.microsoft.com/office/drawing/2014/main" id="{00C98514-F8F0-E1AA-DAB3-5DCA427169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7C7868-A47F-6809-41B1-AAC7E447C82D}"/>
              </a:ext>
            </a:extLst>
          </p:cNvPr>
          <p:cNvSpPr>
            <a:spLocks noGrp="1"/>
          </p:cNvSpPr>
          <p:nvPr>
            <p:ph type="sldNum" sz="quarter" idx="12"/>
          </p:nvPr>
        </p:nvSpPr>
        <p:spPr/>
        <p:txBody>
          <a:bodyPr/>
          <a:lstStyle/>
          <a:p>
            <a:fld id="{82729D13-1C3A-44DC-9EA8-22DDE015EEA4}" type="slidenum">
              <a:rPr lang="en-US" smtClean="0"/>
              <a:t>‹#›</a:t>
            </a:fld>
            <a:endParaRPr lang="en-US"/>
          </a:p>
        </p:txBody>
      </p:sp>
    </p:spTree>
    <p:extLst>
      <p:ext uri="{BB962C8B-B14F-4D97-AF65-F5344CB8AC3E}">
        <p14:creationId xmlns:p14="http://schemas.microsoft.com/office/powerpoint/2010/main" val="2831955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54F8-92B5-8AA7-1EE0-A8190810309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F6150A-E9AF-7BA4-FAE5-89CCE2093A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BE156E-519A-BD5A-EC99-624491204CD1}"/>
              </a:ext>
            </a:extLst>
          </p:cNvPr>
          <p:cNvSpPr>
            <a:spLocks noGrp="1"/>
          </p:cNvSpPr>
          <p:nvPr>
            <p:ph type="dt" sz="half" idx="10"/>
          </p:nvPr>
        </p:nvSpPr>
        <p:spPr/>
        <p:txBody>
          <a:bodyPr/>
          <a:lstStyle/>
          <a:p>
            <a:fld id="{377BCC0B-7028-47F2-8F26-BBEDE2EC7631}" type="datetimeFigureOut">
              <a:rPr lang="en-US" smtClean="0"/>
              <a:t>9/12/25</a:t>
            </a:fld>
            <a:endParaRPr lang="en-US"/>
          </a:p>
        </p:txBody>
      </p:sp>
      <p:sp>
        <p:nvSpPr>
          <p:cNvPr id="5" name="Footer Placeholder 4">
            <a:extLst>
              <a:ext uri="{FF2B5EF4-FFF2-40B4-BE49-F238E27FC236}">
                <a16:creationId xmlns:a16="http://schemas.microsoft.com/office/drawing/2014/main" id="{6951FBA1-6098-9BD3-4C3B-4D3D32A804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59CBF5-2D2A-4C36-6DBE-DDA8A91EFCFD}"/>
              </a:ext>
            </a:extLst>
          </p:cNvPr>
          <p:cNvSpPr>
            <a:spLocks noGrp="1"/>
          </p:cNvSpPr>
          <p:nvPr>
            <p:ph type="sldNum" sz="quarter" idx="12"/>
          </p:nvPr>
        </p:nvSpPr>
        <p:spPr/>
        <p:txBody>
          <a:bodyPr/>
          <a:lstStyle/>
          <a:p>
            <a:fld id="{82729D13-1C3A-44DC-9EA8-22DDE015EEA4}" type="slidenum">
              <a:rPr lang="en-US" smtClean="0"/>
              <a:t>‹#›</a:t>
            </a:fld>
            <a:endParaRPr lang="en-US"/>
          </a:p>
        </p:txBody>
      </p:sp>
    </p:spTree>
    <p:extLst>
      <p:ext uri="{BB962C8B-B14F-4D97-AF65-F5344CB8AC3E}">
        <p14:creationId xmlns:p14="http://schemas.microsoft.com/office/powerpoint/2010/main" val="2241881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040ADE-B129-A527-F65F-AB1DF1B26A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8642A7D-C1B0-8B23-415F-233BEA7359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B39F14-B728-6105-261E-31BBB6B46AFA}"/>
              </a:ext>
            </a:extLst>
          </p:cNvPr>
          <p:cNvSpPr>
            <a:spLocks noGrp="1"/>
          </p:cNvSpPr>
          <p:nvPr>
            <p:ph type="dt" sz="half" idx="10"/>
          </p:nvPr>
        </p:nvSpPr>
        <p:spPr/>
        <p:txBody>
          <a:bodyPr/>
          <a:lstStyle/>
          <a:p>
            <a:fld id="{377BCC0B-7028-47F2-8F26-BBEDE2EC7631}" type="datetimeFigureOut">
              <a:rPr lang="en-US" smtClean="0"/>
              <a:t>9/12/25</a:t>
            </a:fld>
            <a:endParaRPr lang="en-US"/>
          </a:p>
        </p:txBody>
      </p:sp>
      <p:sp>
        <p:nvSpPr>
          <p:cNvPr id="5" name="Footer Placeholder 4">
            <a:extLst>
              <a:ext uri="{FF2B5EF4-FFF2-40B4-BE49-F238E27FC236}">
                <a16:creationId xmlns:a16="http://schemas.microsoft.com/office/drawing/2014/main" id="{FCC5FF55-F3E5-CAB4-58CF-8E503F667D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23FB6A-87BC-5725-C32E-0F56ADF21FBC}"/>
              </a:ext>
            </a:extLst>
          </p:cNvPr>
          <p:cNvSpPr>
            <a:spLocks noGrp="1"/>
          </p:cNvSpPr>
          <p:nvPr>
            <p:ph type="sldNum" sz="quarter" idx="12"/>
          </p:nvPr>
        </p:nvSpPr>
        <p:spPr/>
        <p:txBody>
          <a:bodyPr/>
          <a:lstStyle/>
          <a:p>
            <a:fld id="{82729D13-1C3A-44DC-9EA8-22DDE015EEA4}" type="slidenum">
              <a:rPr lang="en-US" smtClean="0"/>
              <a:t>‹#›</a:t>
            </a:fld>
            <a:endParaRPr lang="en-US"/>
          </a:p>
        </p:txBody>
      </p:sp>
    </p:spTree>
    <p:extLst>
      <p:ext uri="{BB962C8B-B14F-4D97-AF65-F5344CB8AC3E}">
        <p14:creationId xmlns:p14="http://schemas.microsoft.com/office/powerpoint/2010/main" val="13533759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mp; subtitle">
    <p:spTree>
      <p:nvGrpSpPr>
        <p:cNvPr id="1" name=""/>
        <p:cNvGrpSpPr/>
        <p:nvPr/>
      </p:nvGrpSpPr>
      <p:grpSpPr>
        <a:xfrm>
          <a:off x="0" y="0"/>
          <a:ext cx="0" cy="0"/>
          <a:chOff x="0" y="0"/>
          <a:chExt cx="0" cy="0"/>
        </a:xfrm>
      </p:grpSpPr>
      <p:sp>
        <p:nvSpPr>
          <p:cNvPr id="4" name="Text Placeholder 8">
            <a:extLst>
              <a:ext uri="{FF2B5EF4-FFF2-40B4-BE49-F238E27FC236}">
                <a16:creationId xmlns:a16="http://schemas.microsoft.com/office/drawing/2014/main" id="{D1AFA9E9-5EB8-42BF-B15A-3D95DDA547A4}"/>
              </a:ext>
            </a:extLst>
          </p:cNvPr>
          <p:cNvSpPr>
            <a:spLocks noGrp="1"/>
          </p:cNvSpPr>
          <p:nvPr>
            <p:ph type="body" sz="quarter" idx="13" hasCustomPrompt="1"/>
          </p:nvPr>
        </p:nvSpPr>
        <p:spPr>
          <a:xfrm>
            <a:off x="501652"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5" name="Title Placeholder 1">
            <a:extLst>
              <a:ext uri="{FF2B5EF4-FFF2-40B4-BE49-F238E27FC236}">
                <a16:creationId xmlns:a16="http://schemas.microsoft.com/office/drawing/2014/main" id="{C3F5B0ED-A4CB-4D19-B6B8-CA9E1139E702}"/>
              </a:ext>
            </a:extLst>
          </p:cNvPr>
          <p:cNvSpPr>
            <a:spLocks noGrp="1"/>
          </p:cNvSpPr>
          <p:nvPr>
            <p:ph type="title" hasCustomPrompt="1"/>
          </p:nvPr>
        </p:nvSpPr>
        <p:spPr>
          <a:xfrm>
            <a:off x="501652" y="317503"/>
            <a:ext cx="111887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Tree>
    <p:extLst>
      <p:ext uri="{BB962C8B-B14F-4D97-AF65-F5344CB8AC3E}">
        <p14:creationId xmlns:p14="http://schemas.microsoft.com/office/powerpoint/2010/main" val="229981089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6AEA-278B-A1D0-B99D-C3864F2E5D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3D0475-A8A7-520F-15AA-5BD9A75369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8B68B1-088F-795F-C4EF-2B73E2C8D8A4}"/>
              </a:ext>
            </a:extLst>
          </p:cNvPr>
          <p:cNvSpPr>
            <a:spLocks noGrp="1"/>
          </p:cNvSpPr>
          <p:nvPr>
            <p:ph type="dt" sz="half" idx="10"/>
          </p:nvPr>
        </p:nvSpPr>
        <p:spPr/>
        <p:txBody>
          <a:bodyPr/>
          <a:lstStyle/>
          <a:p>
            <a:fld id="{377BCC0B-7028-47F2-8F26-BBEDE2EC7631}" type="datetimeFigureOut">
              <a:rPr lang="en-US" smtClean="0"/>
              <a:t>9/12/25</a:t>
            </a:fld>
            <a:endParaRPr lang="en-US"/>
          </a:p>
        </p:txBody>
      </p:sp>
      <p:sp>
        <p:nvSpPr>
          <p:cNvPr id="5" name="Footer Placeholder 4">
            <a:extLst>
              <a:ext uri="{FF2B5EF4-FFF2-40B4-BE49-F238E27FC236}">
                <a16:creationId xmlns:a16="http://schemas.microsoft.com/office/drawing/2014/main" id="{BFE3F699-F575-BA6C-7C73-1EF254641E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D09B29-305F-211F-4824-6B94C27E1D5F}"/>
              </a:ext>
            </a:extLst>
          </p:cNvPr>
          <p:cNvSpPr>
            <a:spLocks noGrp="1"/>
          </p:cNvSpPr>
          <p:nvPr>
            <p:ph type="sldNum" sz="quarter" idx="12"/>
          </p:nvPr>
        </p:nvSpPr>
        <p:spPr/>
        <p:txBody>
          <a:bodyPr/>
          <a:lstStyle/>
          <a:p>
            <a:fld id="{82729D13-1C3A-44DC-9EA8-22DDE015EEA4}" type="slidenum">
              <a:rPr lang="en-US" smtClean="0"/>
              <a:t>‹#›</a:t>
            </a:fld>
            <a:endParaRPr lang="en-US"/>
          </a:p>
        </p:txBody>
      </p:sp>
    </p:spTree>
    <p:extLst>
      <p:ext uri="{BB962C8B-B14F-4D97-AF65-F5344CB8AC3E}">
        <p14:creationId xmlns:p14="http://schemas.microsoft.com/office/powerpoint/2010/main" val="195816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4A268-7943-C468-FFD3-95DD69418F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2F7A381-825D-CE04-60EE-567737D70AD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B5A042-5301-0F8F-56AF-A07D2DAE8A4A}"/>
              </a:ext>
            </a:extLst>
          </p:cNvPr>
          <p:cNvSpPr>
            <a:spLocks noGrp="1"/>
          </p:cNvSpPr>
          <p:nvPr>
            <p:ph type="dt" sz="half" idx="10"/>
          </p:nvPr>
        </p:nvSpPr>
        <p:spPr/>
        <p:txBody>
          <a:bodyPr/>
          <a:lstStyle/>
          <a:p>
            <a:fld id="{377BCC0B-7028-47F2-8F26-BBEDE2EC7631}" type="datetimeFigureOut">
              <a:rPr lang="en-US" smtClean="0"/>
              <a:t>9/12/25</a:t>
            </a:fld>
            <a:endParaRPr lang="en-US"/>
          </a:p>
        </p:txBody>
      </p:sp>
      <p:sp>
        <p:nvSpPr>
          <p:cNvPr id="5" name="Footer Placeholder 4">
            <a:extLst>
              <a:ext uri="{FF2B5EF4-FFF2-40B4-BE49-F238E27FC236}">
                <a16:creationId xmlns:a16="http://schemas.microsoft.com/office/drawing/2014/main" id="{21A75D6C-CEC8-1356-7F14-83098C8837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9650FE-76E5-184E-CBBD-31AD3F8B7F9C}"/>
              </a:ext>
            </a:extLst>
          </p:cNvPr>
          <p:cNvSpPr>
            <a:spLocks noGrp="1"/>
          </p:cNvSpPr>
          <p:nvPr>
            <p:ph type="sldNum" sz="quarter" idx="12"/>
          </p:nvPr>
        </p:nvSpPr>
        <p:spPr/>
        <p:txBody>
          <a:bodyPr/>
          <a:lstStyle/>
          <a:p>
            <a:fld id="{82729D13-1C3A-44DC-9EA8-22DDE015EEA4}" type="slidenum">
              <a:rPr lang="en-US" smtClean="0"/>
              <a:t>‹#›</a:t>
            </a:fld>
            <a:endParaRPr lang="en-US"/>
          </a:p>
        </p:txBody>
      </p:sp>
    </p:spTree>
    <p:extLst>
      <p:ext uri="{BB962C8B-B14F-4D97-AF65-F5344CB8AC3E}">
        <p14:creationId xmlns:p14="http://schemas.microsoft.com/office/powerpoint/2010/main" val="3968792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FBCD9-3D07-1ECA-B8A4-5C3EEA76A0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4C8CBE-0894-E575-AC80-9BD7218D70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166F6B-E3F4-9E44-6E26-25769F8557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AE1DDB-0696-0087-0A17-E80006363ADA}"/>
              </a:ext>
            </a:extLst>
          </p:cNvPr>
          <p:cNvSpPr>
            <a:spLocks noGrp="1"/>
          </p:cNvSpPr>
          <p:nvPr>
            <p:ph type="dt" sz="half" idx="10"/>
          </p:nvPr>
        </p:nvSpPr>
        <p:spPr/>
        <p:txBody>
          <a:bodyPr/>
          <a:lstStyle/>
          <a:p>
            <a:fld id="{377BCC0B-7028-47F2-8F26-BBEDE2EC7631}" type="datetimeFigureOut">
              <a:rPr lang="en-US" smtClean="0"/>
              <a:t>9/12/25</a:t>
            </a:fld>
            <a:endParaRPr lang="en-US"/>
          </a:p>
        </p:txBody>
      </p:sp>
      <p:sp>
        <p:nvSpPr>
          <p:cNvPr id="6" name="Footer Placeholder 5">
            <a:extLst>
              <a:ext uri="{FF2B5EF4-FFF2-40B4-BE49-F238E27FC236}">
                <a16:creationId xmlns:a16="http://schemas.microsoft.com/office/drawing/2014/main" id="{C73DEDBB-7A86-459D-EC0E-26E79AC5AD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12CA55-C866-D997-E710-BC909E31E0BA}"/>
              </a:ext>
            </a:extLst>
          </p:cNvPr>
          <p:cNvSpPr>
            <a:spLocks noGrp="1"/>
          </p:cNvSpPr>
          <p:nvPr>
            <p:ph type="sldNum" sz="quarter" idx="12"/>
          </p:nvPr>
        </p:nvSpPr>
        <p:spPr/>
        <p:txBody>
          <a:bodyPr/>
          <a:lstStyle/>
          <a:p>
            <a:fld id="{82729D13-1C3A-44DC-9EA8-22DDE015EEA4}" type="slidenum">
              <a:rPr lang="en-US" smtClean="0"/>
              <a:t>‹#›</a:t>
            </a:fld>
            <a:endParaRPr lang="en-US"/>
          </a:p>
        </p:txBody>
      </p:sp>
    </p:spTree>
    <p:extLst>
      <p:ext uri="{BB962C8B-B14F-4D97-AF65-F5344CB8AC3E}">
        <p14:creationId xmlns:p14="http://schemas.microsoft.com/office/powerpoint/2010/main" val="1606992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3C818-8DCA-3646-2A97-2E972B3302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09E8A22-2973-7DB2-8F2E-99A2665F86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89EDEB-3CD3-7862-1D46-5C1D7CE51B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EDE57C-963A-45C9-9C8E-B86DA5E25C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555DDC-6AC3-2EA0-697C-F4345FE115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270AA0D-8842-8C6F-5CEE-0F4AF89B8F52}"/>
              </a:ext>
            </a:extLst>
          </p:cNvPr>
          <p:cNvSpPr>
            <a:spLocks noGrp="1"/>
          </p:cNvSpPr>
          <p:nvPr>
            <p:ph type="dt" sz="half" idx="10"/>
          </p:nvPr>
        </p:nvSpPr>
        <p:spPr/>
        <p:txBody>
          <a:bodyPr/>
          <a:lstStyle/>
          <a:p>
            <a:fld id="{377BCC0B-7028-47F2-8F26-BBEDE2EC7631}" type="datetimeFigureOut">
              <a:rPr lang="en-US" smtClean="0"/>
              <a:t>9/12/25</a:t>
            </a:fld>
            <a:endParaRPr lang="en-US"/>
          </a:p>
        </p:txBody>
      </p:sp>
      <p:sp>
        <p:nvSpPr>
          <p:cNvPr id="8" name="Footer Placeholder 7">
            <a:extLst>
              <a:ext uri="{FF2B5EF4-FFF2-40B4-BE49-F238E27FC236}">
                <a16:creationId xmlns:a16="http://schemas.microsoft.com/office/drawing/2014/main" id="{452C397F-DA92-CAA5-2863-2EFC577E56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7A3EE5-D3F7-8D1D-F3C6-7BFA73794408}"/>
              </a:ext>
            </a:extLst>
          </p:cNvPr>
          <p:cNvSpPr>
            <a:spLocks noGrp="1"/>
          </p:cNvSpPr>
          <p:nvPr>
            <p:ph type="sldNum" sz="quarter" idx="12"/>
          </p:nvPr>
        </p:nvSpPr>
        <p:spPr/>
        <p:txBody>
          <a:bodyPr/>
          <a:lstStyle/>
          <a:p>
            <a:fld id="{82729D13-1C3A-44DC-9EA8-22DDE015EEA4}" type="slidenum">
              <a:rPr lang="en-US" smtClean="0"/>
              <a:t>‹#›</a:t>
            </a:fld>
            <a:endParaRPr lang="en-US"/>
          </a:p>
        </p:txBody>
      </p:sp>
    </p:spTree>
    <p:extLst>
      <p:ext uri="{BB962C8B-B14F-4D97-AF65-F5344CB8AC3E}">
        <p14:creationId xmlns:p14="http://schemas.microsoft.com/office/powerpoint/2010/main" val="115230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8FFC4-F509-36FD-687B-7F2BD4ACA5C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1DE0B1-3A8E-1C0D-23CE-0EEB58E7D44F}"/>
              </a:ext>
            </a:extLst>
          </p:cNvPr>
          <p:cNvSpPr>
            <a:spLocks noGrp="1"/>
          </p:cNvSpPr>
          <p:nvPr>
            <p:ph type="dt" sz="half" idx="10"/>
          </p:nvPr>
        </p:nvSpPr>
        <p:spPr/>
        <p:txBody>
          <a:bodyPr/>
          <a:lstStyle/>
          <a:p>
            <a:fld id="{377BCC0B-7028-47F2-8F26-BBEDE2EC7631}" type="datetimeFigureOut">
              <a:rPr lang="en-US" smtClean="0"/>
              <a:t>9/12/25</a:t>
            </a:fld>
            <a:endParaRPr lang="en-US"/>
          </a:p>
        </p:txBody>
      </p:sp>
      <p:sp>
        <p:nvSpPr>
          <p:cNvPr id="4" name="Footer Placeholder 3">
            <a:extLst>
              <a:ext uri="{FF2B5EF4-FFF2-40B4-BE49-F238E27FC236}">
                <a16:creationId xmlns:a16="http://schemas.microsoft.com/office/drawing/2014/main" id="{70B1777D-BBDA-0BBC-4DE8-1D4AC4726F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CAEEE2-BCA5-8ECF-0990-B9DEDF77F44C}"/>
              </a:ext>
            </a:extLst>
          </p:cNvPr>
          <p:cNvSpPr>
            <a:spLocks noGrp="1"/>
          </p:cNvSpPr>
          <p:nvPr>
            <p:ph type="sldNum" sz="quarter" idx="12"/>
          </p:nvPr>
        </p:nvSpPr>
        <p:spPr/>
        <p:txBody>
          <a:bodyPr/>
          <a:lstStyle/>
          <a:p>
            <a:fld id="{82729D13-1C3A-44DC-9EA8-22DDE015EEA4}" type="slidenum">
              <a:rPr lang="en-US" smtClean="0"/>
              <a:t>‹#›</a:t>
            </a:fld>
            <a:endParaRPr lang="en-US"/>
          </a:p>
        </p:txBody>
      </p:sp>
    </p:spTree>
    <p:extLst>
      <p:ext uri="{BB962C8B-B14F-4D97-AF65-F5344CB8AC3E}">
        <p14:creationId xmlns:p14="http://schemas.microsoft.com/office/powerpoint/2010/main" val="3389070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F6CF19-355D-6A77-8405-C8FD94F9A58F}"/>
              </a:ext>
            </a:extLst>
          </p:cNvPr>
          <p:cNvSpPr>
            <a:spLocks noGrp="1"/>
          </p:cNvSpPr>
          <p:nvPr>
            <p:ph type="dt" sz="half" idx="10"/>
          </p:nvPr>
        </p:nvSpPr>
        <p:spPr/>
        <p:txBody>
          <a:bodyPr/>
          <a:lstStyle/>
          <a:p>
            <a:fld id="{377BCC0B-7028-47F2-8F26-BBEDE2EC7631}" type="datetimeFigureOut">
              <a:rPr lang="en-US" smtClean="0"/>
              <a:t>9/12/25</a:t>
            </a:fld>
            <a:endParaRPr lang="en-US"/>
          </a:p>
        </p:txBody>
      </p:sp>
      <p:sp>
        <p:nvSpPr>
          <p:cNvPr id="3" name="Footer Placeholder 2">
            <a:extLst>
              <a:ext uri="{FF2B5EF4-FFF2-40B4-BE49-F238E27FC236}">
                <a16:creationId xmlns:a16="http://schemas.microsoft.com/office/drawing/2014/main" id="{1A2CFCE8-ADF3-11AA-EDAD-3A8665AAD5F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980CF5-8654-32D8-1044-D797D22503BD}"/>
              </a:ext>
            </a:extLst>
          </p:cNvPr>
          <p:cNvSpPr>
            <a:spLocks noGrp="1"/>
          </p:cNvSpPr>
          <p:nvPr>
            <p:ph type="sldNum" sz="quarter" idx="12"/>
          </p:nvPr>
        </p:nvSpPr>
        <p:spPr/>
        <p:txBody>
          <a:bodyPr/>
          <a:lstStyle/>
          <a:p>
            <a:fld id="{82729D13-1C3A-44DC-9EA8-22DDE015EEA4}" type="slidenum">
              <a:rPr lang="en-US" smtClean="0"/>
              <a:t>‹#›</a:t>
            </a:fld>
            <a:endParaRPr lang="en-US"/>
          </a:p>
        </p:txBody>
      </p:sp>
    </p:spTree>
    <p:extLst>
      <p:ext uri="{BB962C8B-B14F-4D97-AF65-F5344CB8AC3E}">
        <p14:creationId xmlns:p14="http://schemas.microsoft.com/office/powerpoint/2010/main" val="1170249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F7CDC-12FE-CA83-3C63-B8FCC8D1F3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EAC88A-0525-88B2-D711-B920CFE53E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244742-0217-5FF5-3ADE-746A5D23CE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56853F-1230-0430-8D64-7C9E95F3EB11}"/>
              </a:ext>
            </a:extLst>
          </p:cNvPr>
          <p:cNvSpPr>
            <a:spLocks noGrp="1"/>
          </p:cNvSpPr>
          <p:nvPr>
            <p:ph type="dt" sz="half" idx="10"/>
          </p:nvPr>
        </p:nvSpPr>
        <p:spPr/>
        <p:txBody>
          <a:bodyPr/>
          <a:lstStyle/>
          <a:p>
            <a:fld id="{377BCC0B-7028-47F2-8F26-BBEDE2EC7631}" type="datetimeFigureOut">
              <a:rPr lang="en-US" smtClean="0"/>
              <a:t>9/12/25</a:t>
            </a:fld>
            <a:endParaRPr lang="en-US"/>
          </a:p>
        </p:txBody>
      </p:sp>
      <p:sp>
        <p:nvSpPr>
          <p:cNvPr id="6" name="Footer Placeholder 5">
            <a:extLst>
              <a:ext uri="{FF2B5EF4-FFF2-40B4-BE49-F238E27FC236}">
                <a16:creationId xmlns:a16="http://schemas.microsoft.com/office/drawing/2014/main" id="{9458DC5B-B111-531E-8BE4-F1FA510D64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564B68-7EC7-D604-F23E-2A622CA13D46}"/>
              </a:ext>
            </a:extLst>
          </p:cNvPr>
          <p:cNvSpPr>
            <a:spLocks noGrp="1"/>
          </p:cNvSpPr>
          <p:nvPr>
            <p:ph type="sldNum" sz="quarter" idx="12"/>
          </p:nvPr>
        </p:nvSpPr>
        <p:spPr/>
        <p:txBody>
          <a:bodyPr/>
          <a:lstStyle/>
          <a:p>
            <a:fld id="{82729D13-1C3A-44DC-9EA8-22DDE015EEA4}" type="slidenum">
              <a:rPr lang="en-US" smtClean="0"/>
              <a:t>‹#›</a:t>
            </a:fld>
            <a:endParaRPr lang="en-US"/>
          </a:p>
        </p:txBody>
      </p:sp>
    </p:spTree>
    <p:extLst>
      <p:ext uri="{BB962C8B-B14F-4D97-AF65-F5344CB8AC3E}">
        <p14:creationId xmlns:p14="http://schemas.microsoft.com/office/powerpoint/2010/main" val="3823848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6B6EC-C9DC-E414-F361-FC0527B9BB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744F599-D061-8476-9135-3C2F1C9517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203AE1C-0391-1ECA-BD2B-340C53CF2C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4BC1C5-E449-48F5-A41A-548DD753E89B}"/>
              </a:ext>
            </a:extLst>
          </p:cNvPr>
          <p:cNvSpPr>
            <a:spLocks noGrp="1"/>
          </p:cNvSpPr>
          <p:nvPr>
            <p:ph type="dt" sz="half" idx="10"/>
          </p:nvPr>
        </p:nvSpPr>
        <p:spPr/>
        <p:txBody>
          <a:bodyPr/>
          <a:lstStyle/>
          <a:p>
            <a:fld id="{377BCC0B-7028-47F2-8F26-BBEDE2EC7631}" type="datetimeFigureOut">
              <a:rPr lang="en-US" smtClean="0"/>
              <a:t>9/12/25</a:t>
            </a:fld>
            <a:endParaRPr lang="en-US"/>
          </a:p>
        </p:txBody>
      </p:sp>
      <p:sp>
        <p:nvSpPr>
          <p:cNvPr id="6" name="Footer Placeholder 5">
            <a:extLst>
              <a:ext uri="{FF2B5EF4-FFF2-40B4-BE49-F238E27FC236}">
                <a16:creationId xmlns:a16="http://schemas.microsoft.com/office/drawing/2014/main" id="{5BF73D53-33C1-A7EA-3ED0-7B1F60083A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09947B-57CC-FA9C-63FF-54A62099DA68}"/>
              </a:ext>
            </a:extLst>
          </p:cNvPr>
          <p:cNvSpPr>
            <a:spLocks noGrp="1"/>
          </p:cNvSpPr>
          <p:nvPr>
            <p:ph type="sldNum" sz="quarter" idx="12"/>
          </p:nvPr>
        </p:nvSpPr>
        <p:spPr/>
        <p:txBody>
          <a:bodyPr/>
          <a:lstStyle/>
          <a:p>
            <a:fld id="{82729D13-1C3A-44DC-9EA8-22DDE015EEA4}" type="slidenum">
              <a:rPr lang="en-US" smtClean="0"/>
              <a:t>‹#›</a:t>
            </a:fld>
            <a:endParaRPr lang="en-US"/>
          </a:p>
        </p:txBody>
      </p:sp>
    </p:spTree>
    <p:extLst>
      <p:ext uri="{BB962C8B-B14F-4D97-AF65-F5344CB8AC3E}">
        <p14:creationId xmlns:p14="http://schemas.microsoft.com/office/powerpoint/2010/main" val="986057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56DA8E-6465-01FD-76BD-9BB699F3A8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C502C31-BCD8-D070-D6FC-E3B4562548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476D29-6D92-25D4-0A8D-F94463F7EC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77BCC0B-7028-47F2-8F26-BBEDE2EC7631}" type="datetimeFigureOut">
              <a:rPr lang="en-US" smtClean="0"/>
              <a:t>9/12/25</a:t>
            </a:fld>
            <a:endParaRPr lang="en-US"/>
          </a:p>
        </p:txBody>
      </p:sp>
      <p:sp>
        <p:nvSpPr>
          <p:cNvPr id="5" name="Footer Placeholder 4">
            <a:extLst>
              <a:ext uri="{FF2B5EF4-FFF2-40B4-BE49-F238E27FC236}">
                <a16:creationId xmlns:a16="http://schemas.microsoft.com/office/drawing/2014/main" id="{0145CDCF-8D59-B740-9B29-F63F9ED50B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730778D-4D92-69DF-5EC7-178B87799E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2729D13-1C3A-44DC-9EA8-22DDE015EEA4}" type="slidenum">
              <a:rPr lang="en-US" smtClean="0"/>
              <a:t>‹#›</a:t>
            </a:fld>
            <a:endParaRPr lang="en-US"/>
          </a:p>
        </p:txBody>
      </p:sp>
      <p:pic>
        <p:nvPicPr>
          <p:cNvPr id="8" name="Picture 7" descr="A green light bulb with black background&#10;&#10;AI-generated content may be incorrect.">
            <a:extLst>
              <a:ext uri="{FF2B5EF4-FFF2-40B4-BE49-F238E27FC236}">
                <a16:creationId xmlns:a16="http://schemas.microsoft.com/office/drawing/2014/main" id="{AECAAE99-F002-D577-E68E-55FFB7717042}"/>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69013" y="143380"/>
            <a:ext cx="515414" cy="602702"/>
          </a:xfrm>
          <a:prstGeom prst="rect">
            <a:avLst/>
          </a:prstGeom>
        </p:spPr>
      </p:pic>
      <p:pic>
        <p:nvPicPr>
          <p:cNvPr id="10" name="Picture 9" descr="A black text on a white background">
            <a:extLst>
              <a:ext uri="{FF2B5EF4-FFF2-40B4-BE49-F238E27FC236}">
                <a16:creationId xmlns:a16="http://schemas.microsoft.com/office/drawing/2014/main" id="{E5FF2DFC-BAC3-7170-650B-33F4E2E65E7D}"/>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0590996" y="0"/>
            <a:ext cx="1525607" cy="858154"/>
          </a:xfrm>
          <a:prstGeom prst="rect">
            <a:avLst/>
          </a:prstGeom>
        </p:spPr>
      </p:pic>
    </p:spTree>
    <p:extLst>
      <p:ext uri="{BB962C8B-B14F-4D97-AF65-F5344CB8AC3E}">
        <p14:creationId xmlns:p14="http://schemas.microsoft.com/office/powerpoint/2010/main" val="39905146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5.svg"/><Relationship Id="rId7" Type="http://schemas.openxmlformats.org/officeDocument/2006/relationships/hyperlink" Target="mailto:harshitmehta@deloitte.com" TargetMode="External"/><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hyperlink" Target="mailto:sbhasakhetre@deloitte.com" TargetMode="External"/><Relationship Id="rId5" Type="http://schemas.openxmlformats.org/officeDocument/2006/relationships/image" Target="../media/image6.jpeg"/><Relationship Id="rId4" Type="http://schemas.openxmlformats.org/officeDocument/2006/relationships/hyperlink" Target="mailto:ydixit@deloitte.com" TargetMode="External"/><Relationship Id="rId9" Type="http://schemas.openxmlformats.org/officeDocument/2006/relationships/image" Target="../media/image8.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18" Type="http://schemas.openxmlformats.org/officeDocument/2006/relationships/image" Target="../media/image2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17" Type="http://schemas.openxmlformats.org/officeDocument/2006/relationships/image" Target="../media/image23.png"/><Relationship Id="rId2" Type="http://schemas.openxmlformats.org/officeDocument/2006/relationships/notesSlide" Target="../notesSlides/notesSlide1.xml"/><Relationship Id="rId16" Type="http://schemas.openxmlformats.org/officeDocument/2006/relationships/image" Target="../media/image22.svg"/><Relationship Id="rId20" Type="http://schemas.openxmlformats.org/officeDocument/2006/relationships/image" Target="../media/image26.svg"/><Relationship Id="rId1" Type="http://schemas.openxmlformats.org/officeDocument/2006/relationships/slideLayout" Target="../slideLayouts/slideLayout4.xml"/><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svg"/><Relationship Id="rId19" Type="http://schemas.openxmlformats.org/officeDocument/2006/relationships/image" Target="../media/image25.pn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0.svg"/></Relationships>
</file>

<file path=ppt/slides/_rels/slide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3" Type="http://schemas.openxmlformats.org/officeDocument/2006/relationships/image" Target="../media/image38.png"/><Relationship Id="rId18" Type="http://schemas.openxmlformats.org/officeDocument/2006/relationships/image" Target="../media/image43.svg"/><Relationship Id="rId26" Type="http://schemas.openxmlformats.org/officeDocument/2006/relationships/image" Target="../media/image51.svg"/><Relationship Id="rId39" Type="http://schemas.openxmlformats.org/officeDocument/2006/relationships/image" Target="../media/image64.png"/><Relationship Id="rId21" Type="http://schemas.openxmlformats.org/officeDocument/2006/relationships/image" Target="../media/image46.png"/><Relationship Id="rId34" Type="http://schemas.openxmlformats.org/officeDocument/2006/relationships/image" Target="../media/image59.svg"/><Relationship Id="rId42" Type="http://schemas.openxmlformats.org/officeDocument/2006/relationships/image" Target="../media/image67.svg"/><Relationship Id="rId47" Type="http://schemas.openxmlformats.org/officeDocument/2006/relationships/image" Target="../media/image72.png"/><Relationship Id="rId50" Type="http://schemas.openxmlformats.org/officeDocument/2006/relationships/image" Target="../media/image75.svg"/><Relationship Id="rId7" Type="http://schemas.openxmlformats.org/officeDocument/2006/relationships/image" Target="../media/image32.png"/><Relationship Id="rId2" Type="http://schemas.openxmlformats.org/officeDocument/2006/relationships/notesSlide" Target="../notesSlides/notesSlide2.xml"/><Relationship Id="rId16" Type="http://schemas.openxmlformats.org/officeDocument/2006/relationships/image" Target="../media/image41.svg"/><Relationship Id="rId29" Type="http://schemas.openxmlformats.org/officeDocument/2006/relationships/image" Target="../media/image54.png"/><Relationship Id="rId11" Type="http://schemas.openxmlformats.org/officeDocument/2006/relationships/image" Target="../media/image36.png"/><Relationship Id="rId24" Type="http://schemas.openxmlformats.org/officeDocument/2006/relationships/image" Target="../media/image49.svg"/><Relationship Id="rId32" Type="http://schemas.openxmlformats.org/officeDocument/2006/relationships/image" Target="../media/image57.svg"/><Relationship Id="rId37" Type="http://schemas.openxmlformats.org/officeDocument/2006/relationships/image" Target="../media/image62.png"/><Relationship Id="rId40" Type="http://schemas.openxmlformats.org/officeDocument/2006/relationships/image" Target="../media/image65.svg"/><Relationship Id="rId45" Type="http://schemas.openxmlformats.org/officeDocument/2006/relationships/image" Target="../media/image70.png"/><Relationship Id="rId5" Type="http://schemas.openxmlformats.org/officeDocument/2006/relationships/image" Target="../media/image30.png"/><Relationship Id="rId15" Type="http://schemas.openxmlformats.org/officeDocument/2006/relationships/image" Target="../media/image40.png"/><Relationship Id="rId23" Type="http://schemas.openxmlformats.org/officeDocument/2006/relationships/image" Target="../media/image48.png"/><Relationship Id="rId28" Type="http://schemas.openxmlformats.org/officeDocument/2006/relationships/image" Target="../media/image53.svg"/><Relationship Id="rId36" Type="http://schemas.openxmlformats.org/officeDocument/2006/relationships/image" Target="../media/image61.svg"/><Relationship Id="rId49" Type="http://schemas.openxmlformats.org/officeDocument/2006/relationships/image" Target="../media/image74.png"/><Relationship Id="rId10" Type="http://schemas.openxmlformats.org/officeDocument/2006/relationships/image" Target="../media/image35.svg"/><Relationship Id="rId19" Type="http://schemas.openxmlformats.org/officeDocument/2006/relationships/image" Target="../media/image44.png"/><Relationship Id="rId31" Type="http://schemas.openxmlformats.org/officeDocument/2006/relationships/image" Target="../media/image56.png"/><Relationship Id="rId44" Type="http://schemas.openxmlformats.org/officeDocument/2006/relationships/image" Target="../media/image69.svg"/><Relationship Id="rId52" Type="http://schemas.openxmlformats.org/officeDocument/2006/relationships/image" Target="../media/image77.svg"/><Relationship Id="rId4" Type="http://schemas.openxmlformats.org/officeDocument/2006/relationships/image" Target="../media/image29.svg"/><Relationship Id="rId9" Type="http://schemas.openxmlformats.org/officeDocument/2006/relationships/image" Target="../media/image34.png"/><Relationship Id="rId14" Type="http://schemas.openxmlformats.org/officeDocument/2006/relationships/image" Target="../media/image39.svg"/><Relationship Id="rId22" Type="http://schemas.openxmlformats.org/officeDocument/2006/relationships/image" Target="../media/image47.svg"/><Relationship Id="rId27" Type="http://schemas.openxmlformats.org/officeDocument/2006/relationships/image" Target="../media/image52.png"/><Relationship Id="rId30" Type="http://schemas.openxmlformats.org/officeDocument/2006/relationships/image" Target="../media/image55.svg"/><Relationship Id="rId35" Type="http://schemas.openxmlformats.org/officeDocument/2006/relationships/image" Target="../media/image60.png"/><Relationship Id="rId43" Type="http://schemas.openxmlformats.org/officeDocument/2006/relationships/image" Target="../media/image68.png"/><Relationship Id="rId48" Type="http://schemas.openxmlformats.org/officeDocument/2006/relationships/image" Target="../media/image73.svg"/><Relationship Id="rId8" Type="http://schemas.openxmlformats.org/officeDocument/2006/relationships/image" Target="../media/image33.svg"/><Relationship Id="rId51" Type="http://schemas.openxmlformats.org/officeDocument/2006/relationships/image" Target="../media/image76.png"/><Relationship Id="rId3" Type="http://schemas.openxmlformats.org/officeDocument/2006/relationships/image" Target="../media/image28.png"/><Relationship Id="rId12" Type="http://schemas.openxmlformats.org/officeDocument/2006/relationships/image" Target="../media/image37.svg"/><Relationship Id="rId17" Type="http://schemas.openxmlformats.org/officeDocument/2006/relationships/image" Target="../media/image42.png"/><Relationship Id="rId25" Type="http://schemas.openxmlformats.org/officeDocument/2006/relationships/image" Target="../media/image50.png"/><Relationship Id="rId33" Type="http://schemas.openxmlformats.org/officeDocument/2006/relationships/image" Target="../media/image58.png"/><Relationship Id="rId38" Type="http://schemas.openxmlformats.org/officeDocument/2006/relationships/image" Target="../media/image63.svg"/><Relationship Id="rId46" Type="http://schemas.openxmlformats.org/officeDocument/2006/relationships/image" Target="../media/image71.svg"/><Relationship Id="rId20" Type="http://schemas.openxmlformats.org/officeDocument/2006/relationships/image" Target="../media/image45.svg"/><Relationship Id="rId41" Type="http://schemas.openxmlformats.org/officeDocument/2006/relationships/image" Target="../media/image66.png"/><Relationship Id="rId1" Type="http://schemas.openxmlformats.org/officeDocument/2006/relationships/slideLayout" Target="../slideLayouts/slideLayout12.xml"/><Relationship Id="rId6" Type="http://schemas.openxmlformats.org/officeDocument/2006/relationships/image" Target="../media/image31.svg"/></Relationships>
</file>

<file path=ppt/slides/_rels/slide9.xml.rels><?xml version="1.0" encoding="UTF-8" standalone="yes"?>
<Relationships xmlns="http://schemas.openxmlformats.org/package/2006/relationships"><Relationship Id="rId3" Type="http://schemas.openxmlformats.org/officeDocument/2006/relationships/hyperlink" Target="https://www.grandviewresearch.com/industry-analysis/ai-warehousing-market-report#:~:text=AI%20In%20Warehousing%20Market%20Size%20%26%20Trends,and%20more%20accurate%20order%20fulfillment." TargetMode="External"/><Relationship Id="rId2" Type="http://schemas.openxmlformats.org/officeDocument/2006/relationships/hyperlink" Target="https://www.alliedmarketresearch.com/press-release/logistics-automation-market.html#:~:text=According%20to%20a%20new%20report,11.9%25%20from%202021%20to%202030." TargetMode="Externa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A560B-D747-2BDF-266D-813E60928291}"/>
              </a:ext>
            </a:extLst>
          </p:cNvPr>
          <p:cNvSpPr>
            <a:spLocks noGrp="1"/>
          </p:cNvSpPr>
          <p:nvPr>
            <p:ph type="ctrTitle"/>
          </p:nvPr>
        </p:nvSpPr>
        <p:spPr>
          <a:xfrm>
            <a:off x="587828" y="1601769"/>
            <a:ext cx="6891999" cy="1004565"/>
          </a:xfrm>
        </p:spPr>
        <p:txBody>
          <a:bodyPr>
            <a:normAutofit fontScale="90000"/>
          </a:bodyPr>
          <a:lstStyle/>
          <a:p>
            <a:r>
              <a:rPr lang="en-US" b="1" dirty="0">
                <a:solidFill>
                  <a:srgbClr val="92D050"/>
                </a:solidFill>
              </a:rPr>
              <a:t>IdeaQuest 2025</a:t>
            </a:r>
            <a:br>
              <a:rPr lang="en-US" b="1" dirty="0"/>
            </a:br>
            <a:r>
              <a:rPr lang="en-IN" sz="1800" dirty="0">
                <a:effectLst/>
                <a:latin typeface="Calibri"/>
                <a:ea typeface="Aptos" panose="020B0004020202020204" pitchFamily="34" charset="0"/>
                <a:cs typeface="Calibri"/>
              </a:rPr>
              <a:t>where groundbreaking solutions meet cutting-edge technologies</a:t>
            </a:r>
            <a:endParaRPr lang="en-US" b="1" dirty="0">
              <a:latin typeface="Calibri"/>
              <a:cs typeface="Calibri"/>
            </a:endParaRPr>
          </a:p>
        </p:txBody>
      </p:sp>
      <p:pic>
        <p:nvPicPr>
          <p:cNvPr id="5" name="Picture 4">
            <a:extLst>
              <a:ext uri="{FF2B5EF4-FFF2-40B4-BE49-F238E27FC236}">
                <a16:creationId xmlns:a16="http://schemas.microsoft.com/office/drawing/2014/main" id="{B31228FC-5928-32A3-C52D-D3F2EB1B2DC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86002" y="1241903"/>
            <a:ext cx="3754516" cy="4374193"/>
          </a:xfrm>
          <a:prstGeom prst="rect">
            <a:avLst/>
          </a:prstGeom>
          <a:noFill/>
        </p:spPr>
      </p:pic>
      <p:sp>
        <p:nvSpPr>
          <p:cNvPr id="3" name="Title 1">
            <a:extLst>
              <a:ext uri="{FF2B5EF4-FFF2-40B4-BE49-F238E27FC236}">
                <a16:creationId xmlns:a16="http://schemas.microsoft.com/office/drawing/2014/main" id="{1AA85CA9-732C-2D9C-53EA-036A620EA61A}"/>
              </a:ext>
            </a:extLst>
          </p:cNvPr>
          <p:cNvSpPr txBox="1">
            <a:spLocks/>
          </p:cNvSpPr>
          <p:nvPr/>
        </p:nvSpPr>
        <p:spPr>
          <a:xfrm>
            <a:off x="587827" y="3247102"/>
            <a:ext cx="6891999" cy="100456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t>AI Catalysts</a:t>
            </a:r>
          </a:p>
        </p:txBody>
      </p:sp>
    </p:spTree>
    <p:extLst>
      <p:ext uri="{BB962C8B-B14F-4D97-AF65-F5344CB8AC3E}">
        <p14:creationId xmlns:p14="http://schemas.microsoft.com/office/powerpoint/2010/main" val="2436143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E94149-0B39-6D85-4D10-B58F7AD0C93E}"/>
            </a:ext>
          </a:extLst>
        </p:cNvPr>
        <p:cNvGrpSpPr/>
        <p:nvPr/>
      </p:nvGrpSpPr>
      <p:grpSpPr>
        <a:xfrm>
          <a:off x="0" y="0"/>
          <a:ext cx="0" cy="0"/>
          <a:chOff x="0" y="0"/>
          <a:chExt cx="0" cy="0"/>
        </a:xfrm>
      </p:grpSpPr>
      <p:sp>
        <p:nvSpPr>
          <p:cNvPr id="32" name="Title 3">
            <a:extLst>
              <a:ext uri="{FF2B5EF4-FFF2-40B4-BE49-F238E27FC236}">
                <a16:creationId xmlns:a16="http://schemas.microsoft.com/office/drawing/2014/main" id="{B12DC37C-7A74-D42F-D2C7-A172EC989317}"/>
              </a:ext>
            </a:extLst>
          </p:cNvPr>
          <p:cNvSpPr txBox="1">
            <a:spLocks/>
          </p:cNvSpPr>
          <p:nvPr/>
        </p:nvSpPr>
        <p:spPr>
          <a:xfrm>
            <a:off x="510794" y="695153"/>
            <a:ext cx="11390734" cy="4800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100" kern="1200">
                <a:solidFill>
                  <a:schemeClr val="tx1"/>
                </a:solidFill>
                <a:latin typeface="+mj-lt"/>
                <a:ea typeface="+mj-ea"/>
                <a:cs typeface="+mj-cs"/>
              </a:defRPr>
            </a:lvl1pPr>
          </a:lstStyle>
          <a:p>
            <a:r>
              <a:rPr lang="en-US" sz="2800" b="1" dirty="0">
                <a:latin typeface="Open Sans" panose="020B0606030504020204" pitchFamily="34" charset="0"/>
                <a:ea typeface="Open Sans" panose="020B0606030504020204" pitchFamily="34" charset="0"/>
                <a:cs typeface="Open Sans" panose="020B0606030504020204" pitchFamily="34" charset="0"/>
              </a:rPr>
              <a:t>Assumptions</a:t>
            </a:r>
          </a:p>
          <a:p>
            <a:endParaRPr lang="en-US" sz="2800" dirty="0">
              <a:latin typeface="+mn-lt"/>
              <a:ea typeface="+mn-ea"/>
              <a:cs typeface="+mn-cs"/>
            </a:endParaRPr>
          </a:p>
        </p:txBody>
      </p:sp>
      <p:sp>
        <p:nvSpPr>
          <p:cNvPr id="33" name="Text Placeholder 2">
            <a:extLst>
              <a:ext uri="{FF2B5EF4-FFF2-40B4-BE49-F238E27FC236}">
                <a16:creationId xmlns:a16="http://schemas.microsoft.com/office/drawing/2014/main" id="{AE338F33-42E4-BAFD-C3A9-96561E0BCB88}"/>
              </a:ext>
            </a:extLst>
          </p:cNvPr>
          <p:cNvSpPr txBox="1">
            <a:spLocks/>
          </p:cNvSpPr>
          <p:nvPr/>
        </p:nvSpPr>
        <p:spPr>
          <a:xfrm>
            <a:off x="510794" y="1422400"/>
            <a:ext cx="11170412" cy="4740447"/>
          </a:xfrm>
          <a:prstGeom prst="rect">
            <a:avLst/>
          </a:prstGeom>
        </p:spPr>
        <p:txBody>
          <a:bodyPr vert="horz" lIns="0" tIns="0" rIns="0" bIns="0" rtlCol="0">
            <a:noAutofit/>
          </a:bodyPr>
          <a:lstStyle>
            <a:lvl1pPr indent="0" defTabSz="1219170">
              <a:spcBef>
                <a:spcPts val="0"/>
              </a:spcBef>
              <a:spcAft>
                <a:spcPts val="1333"/>
              </a:spcAft>
              <a:buSzPct val="100000"/>
              <a:buFontTx/>
              <a:buNone/>
              <a:defRPr lang="en-US" sz="1600" b="0" noProof="0" dirty="0">
                <a:ea typeface="Verdana" panose="020B0604030504040204" pitchFamily="34" charset="0"/>
              </a:defRPr>
            </a:lvl1pPr>
            <a:lvl2pPr marL="127000" indent="-127000" defTabSz="1219170">
              <a:spcBef>
                <a:spcPts val="0"/>
              </a:spcBef>
              <a:spcAft>
                <a:spcPts val="1333"/>
              </a:spcAft>
              <a:buClrTx/>
              <a:buSzPct val="100000"/>
              <a:buFont typeface="Arial" panose="020B0604020202020204" pitchFamily="34" charset="0"/>
              <a:buChar char="•"/>
              <a:defRPr lang="en-US" sz="1400" b="0" dirty="0" smtClean="0">
                <a:ea typeface="Verdana" panose="020B0604030504040204" pitchFamily="34" charset="0"/>
              </a:defRPr>
            </a:lvl2pPr>
            <a:lvl3pPr marL="279400" indent="-127000" defTabSz="1219170">
              <a:spcBef>
                <a:spcPts val="0"/>
              </a:spcBef>
              <a:spcAft>
                <a:spcPts val="1333"/>
              </a:spcAft>
              <a:buClrTx/>
              <a:buSzPct val="100000"/>
              <a:buFont typeface="Arial" panose="020B0604020202020204" pitchFamily="34" charset="0"/>
              <a:buChar char="−"/>
              <a:defRPr lang="en-US" sz="1400" dirty="0" smtClean="0">
                <a:ea typeface="Verdana" panose="020B0604030504040204" pitchFamily="34" charset="0"/>
              </a:defRPr>
            </a:lvl3pPr>
            <a:lvl4pPr marL="431800" indent="-127000" defTabSz="1219170">
              <a:spcBef>
                <a:spcPts val="0"/>
              </a:spcBef>
              <a:spcAft>
                <a:spcPts val="1333"/>
              </a:spcAft>
              <a:buClrTx/>
              <a:buSzPct val="100000"/>
              <a:buFont typeface="Arial" panose="020B0604020202020204" pitchFamily="34" charset="0"/>
              <a:buChar char="◦"/>
              <a:defRPr lang="en-US" sz="1400" baseline="0" dirty="0" smtClean="0">
                <a:ea typeface="Verdana" panose="020B0604030504040204" pitchFamily="34" charset="0"/>
              </a:defRPr>
            </a:lvl4pPr>
            <a:lvl5pPr marL="584200" indent="-127000" defTabSz="1064657">
              <a:spcBef>
                <a:spcPts val="0"/>
              </a:spcBef>
              <a:spcAft>
                <a:spcPts val="1333"/>
              </a:spcAft>
              <a:buClrTx/>
              <a:buSzPct val="100000"/>
              <a:buFont typeface="Arial" panose="020B0604020202020204" pitchFamily="34" charset="0"/>
              <a:buChar char="−"/>
              <a:tabLst/>
              <a:defRPr lang="en-US" sz="1400" baseline="0" dirty="0" smtClean="0">
                <a:ea typeface="Verdana" panose="020B0604030504040204" pitchFamily="34" charset="0"/>
              </a:defRPr>
            </a:lvl5pPr>
            <a:lvl6pPr marL="710382" indent="-235194" defTabSz="1219170">
              <a:spcBef>
                <a:spcPts val="0"/>
              </a:spcBef>
              <a:spcAft>
                <a:spcPts val="1333"/>
              </a:spcAft>
              <a:buFont typeface="Verdana" panose="020B0604030504040204" pitchFamily="34" charset="0"/>
              <a:buChar char="−"/>
              <a:defRPr sz="1600" baseline="0"/>
            </a:lvl6pPr>
            <a:lvl7pPr marL="710382" indent="-235194" defTabSz="1219170">
              <a:spcBef>
                <a:spcPts val="0"/>
              </a:spcBef>
              <a:spcAft>
                <a:spcPts val="1333"/>
              </a:spcAft>
              <a:buFont typeface="Verdana" panose="020B0604030504040204" pitchFamily="34" charset="0"/>
              <a:buChar char="−"/>
              <a:defRPr sz="1600"/>
            </a:lvl7pPr>
            <a:lvl8pPr marL="710382" indent="-235194" defTabSz="1219170">
              <a:spcBef>
                <a:spcPts val="0"/>
              </a:spcBef>
              <a:spcAft>
                <a:spcPts val="1333"/>
              </a:spcAft>
              <a:buFont typeface="Verdana" panose="020B0604030504040204" pitchFamily="34" charset="0"/>
              <a:buChar char="−"/>
              <a:defRPr sz="1600" baseline="0"/>
            </a:lvl8pPr>
            <a:lvl9pPr marL="710382" indent="-235194" defTabSz="1219170">
              <a:spcBef>
                <a:spcPts val="0"/>
              </a:spcBef>
              <a:spcAft>
                <a:spcPts val="1333"/>
              </a:spcAft>
              <a:buFont typeface="Verdana" panose="020B0604030504040204" pitchFamily="34" charset="0"/>
              <a:buChar char="−"/>
              <a:defRPr sz="1600" baseline="0"/>
            </a:lvl9pPr>
          </a:lstStyle>
          <a:p>
            <a:pPr algn="just"/>
            <a:endParaRPr lang="en-US" sz="1800" b="1">
              <a:latin typeface="Open Sans" panose="020B0606030504020204" pitchFamily="34" charset="0"/>
              <a:ea typeface="Open Sans" panose="020B0606030504020204" pitchFamily="34" charset="0"/>
              <a:cs typeface="Open Sans" panose="020B0606030504020204" pitchFamily="34" charset="0"/>
            </a:endParaRPr>
          </a:p>
        </p:txBody>
      </p:sp>
      <p:sp>
        <p:nvSpPr>
          <p:cNvPr id="3" name="Rectangle 2">
            <a:extLst>
              <a:ext uri="{FF2B5EF4-FFF2-40B4-BE49-F238E27FC236}">
                <a16:creationId xmlns:a16="http://schemas.microsoft.com/office/drawing/2014/main" id="{30D04002-C8BC-1180-F794-DCF3F8599B2A}"/>
              </a:ext>
            </a:extLst>
          </p:cNvPr>
          <p:cNvSpPr/>
          <p:nvPr/>
        </p:nvSpPr>
        <p:spPr>
          <a:xfrm>
            <a:off x="510794" y="1175213"/>
            <a:ext cx="11099315" cy="5489538"/>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342900" indent="-342900">
              <a:buAutoNum type="arabicPeriod"/>
            </a:pPr>
            <a:r>
              <a:rPr lang="en-US" sz="1300" b="1" dirty="0">
                <a:solidFill>
                  <a:schemeClr val="tx1"/>
                </a:solidFill>
              </a:rPr>
              <a:t>Consistent Infrastructure Layouts</a:t>
            </a:r>
            <a:r>
              <a:rPr lang="en-US" sz="1300" dirty="0">
                <a:solidFill>
                  <a:schemeClr val="tx1"/>
                </a:solidFill>
              </a:rPr>
              <a:t> – It is assumed that the warehouse layout—including elements such as road widths, container zones, and entry or exit points—remains unchanged and is precisely specified before each simulation. To maintain model accuracy, we ensure the layout stays constant throughout the simulation. Any changes to the layout mid-simulation could reduce accuracy, potentially resulting in unrealistic movement routes and improper allocation of resources.</a:t>
            </a:r>
          </a:p>
          <a:p>
            <a:pPr marL="342900" indent="-342900">
              <a:buFontTx/>
              <a:buAutoNum type="arabicPeriod"/>
            </a:pPr>
            <a:r>
              <a:rPr lang="en-US" sz="1300" b="1" dirty="0">
                <a:solidFill>
                  <a:schemeClr val="tx1"/>
                </a:solidFill>
              </a:rPr>
              <a:t>Operational Rules and Constraints Are Defined</a:t>
            </a:r>
            <a:r>
              <a:rPr lang="en-US" sz="1300" dirty="0">
                <a:solidFill>
                  <a:schemeClr val="tx1"/>
                </a:solidFill>
              </a:rPr>
              <a:t> – Parameters like crane capacities, stacking height limits, routing procedures, and timing restrictions are established in advance and remain unchanged during the simulation. If these rules were to change mid-simulation, it could create logical inconsistencies, making operational plans unworkable in practice. Applying this approach in real-world situations could result in either slight overestimating or slight underestimating the actual resources needed.</a:t>
            </a:r>
          </a:p>
          <a:p>
            <a:pPr marL="342900" indent="-342900">
              <a:buAutoNum type="arabicPeriod"/>
            </a:pPr>
            <a:r>
              <a:rPr lang="en-US" sz="1300" b="1" dirty="0">
                <a:solidFill>
                  <a:schemeClr val="tx1"/>
                </a:solidFill>
              </a:rPr>
              <a:t>Preassigned Skill-Role Mapping for Workers</a:t>
            </a:r>
            <a:r>
              <a:rPr lang="en-US" sz="1300" dirty="0">
                <a:solidFill>
                  <a:schemeClr val="tx1"/>
                </a:solidFill>
              </a:rPr>
              <a:t> – Each worker’s role and skill set (such as RTG operation or maintenance) is explicitly designated in advance, with no need for dynamic reassignment or skill adaptation during the simulation. This ensures the simulation assumes every worker is fully competent in their assigned tasks.</a:t>
            </a:r>
          </a:p>
          <a:p>
            <a:pPr marL="342900" indent="-342900">
              <a:buAutoNum type="arabicPeriod"/>
            </a:pPr>
            <a:r>
              <a:rPr lang="en-US" sz="1300" b="1" dirty="0">
                <a:solidFill>
                  <a:schemeClr val="tx1"/>
                </a:solidFill>
              </a:rPr>
              <a:t>Simulation Time Reflects Realistic Operations</a:t>
            </a:r>
            <a:r>
              <a:rPr lang="en-US" sz="1300" dirty="0">
                <a:solidFill>
                  <a:schemeClr val="tx1"/>
                </a:solidFill>
              </a:rPr>
              <a:t> - The virtual simulation is assumed to reasonably reflect actual process timings, queueing, handling speeds, and downtime. For example, decommissioning of an RTG due to maintenance activity.</a:t>
            </a:r>
          </a:p>
          <a:p>
            <a:pPr marL="342900" indent="-342900">
              <a:buAutoNum type="arabicPeriod"/>
            </a:pPr>
            <a:r>
              <a:rPr lang="en-US" sz="1300" b="1" dirty="0">
                <a:solidFill>
                  <a:schemeClr val="tx1"/>
                </a:solidFill>
              </a:rPr>
              <a:t>Users Possess Domain Knowledge</a:t>
            </a:r>
            <a:r>
              <a:rPr lang="en-US" sz="1300" dirty="0">
                <a:solidFill>
                  <a:schemeClr val="tx1"/>
                </a:solidFill>
              </a:rPr>
              <a:t> – It is assumed that users, such as port planners and logistics managers, have a solid understanding of operational constraints and can set appropriate objectives and trade-offs. If this assumption does not hold, there is a risk that the tool could be misused or misunderstood, potentially resulting in ineffective optimization runs and reduced ROI. To address this, future enhancements could include AI-driven guidance, onboarding modules, and best practice templates to support users and enhance usability.</a:t>
            </a:r>
          </a:p>
          <a:p>
            <a:pPr marL="342900" indent="-342900">
              <a:buAutoNum type="arabicPeriod"/>
            </a:pPr>
            <a:r>
              <a:rPr lang="en-US" sz="1300" b="1" dirty="0">
                <a:solidFill>
                  <a:schemeClr val="tx1"/>
                </a:solidFill>
              </a:rPr>
              <a:t>Actionable Feedback Loop</a:t>
            </a:r>
            <a:r>
              <a:rPr lang="en-US" sz="1300" dirty="0">
                <a:solidFill>
                  <a:schemeClr val="tx1"/>
                </a:solidFill>
              </a:rPr>
              <a:t> – The assumption is that the optimization results and updated parameters produced by the agentic AI can be integrated into planning or operational processes. If these recommendations are not adopted as provided, there is a risk of missing out on optimization benefits and diminishing the overall value of the system.</a:t>
            </a:r>
          </a:p>
          <a:p>
            <a:pPr marL="342900" indent="-342900">
              <a:buAutoNum type="arabicPeriod"/>
            </a:pPr>
            <a:r>
              <a:rPr lang="en-US" sz="1300" b="1" dirty="0">
                <a:solidFill>
                  <a:schemeClr val="tx1"/>
                </a:solidFill>
              </a:rPr>
              <a:t>Worker Simulation Scope</a:t>
            </a:r>
            <a:r>
              <a:rPr lang="en-US" sz="1300" dirty="0">
                <a:solidFill>
                  <a:schemeClr val="tx1"/>
                </a:solidFill>
              </a:rPr>
              <a:t> – Human worker interactions (e.g., walking, machine handling) will not be fully animated in the 3D simulation due to the humanoid joints’ complexity and time constraints. But the analytics with respect to the worker schedule will be shown in detail.</a:t>
            </a:r>
          </a:p>
          <a:p>
            <a:pPr marL="342900" indent="-342900">
              <a:buAutoNum type="arabicPeriod"/>
            </a:pPr>
            <a:r>
              <a:rPr lang="en-IN" sz="1300" b="1" dirty="0">
                <a:solidFill>
                  <a:schemeClr val="tx1"/>
                </a:solidFill>
              </a:rPr>
              <a:t>Physics Simplification</a:t>
            </a:r>
            <a:r>
              <a:rPr lang="en-IN" sz="1300" dirty="0">
                <a:solidFill>
                  <a:schemeClr val="tx1"/>
                </a:solidFill>
              </a:rPr>
              <a:t> </a:t>
            </a:r>
            <a:r>
              <a:rPr lang="en-US" sz="1300" dirty="0">
                <a:solidFill>
                  <a:schemeClr val="tx1"/>
                </a:solidFill>
              </a:rPr>
              <a:t>– Variations in individual container weights are not currently factored into the simulation dynamics. This may lead to a slight compromise in simulating real-world physics – for example, truck speeds won’t vary with load weight</a:t>
            </a:r>
            <a:endParaRPr lang="en-IN" sz="1300" dirty="0">
              <a:solidFill>
                <a:schemeClr val="tx1"/>
              </a:solidFill>
            </a:endParaRPr>
          </a:p>
        </p:txBody>
      </p:sp>
    </p:spTree>
    <p:extLst>
      <p:ext uri="{BB962C8B-B14F-4D97-AF65-F5344CB8AC3E}">
        <p14:creationId xmlns:p14="http://schemas.microsoft.com/office/powerpoint/2010/main" val="229944165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AA85CA9-732C-2D9C-53EA-036A620EA61A}"/>
              </a:ext>
            </a:extLst>
          </p:cNvPr>
          <p:cNvSpPr txBox="1">
            <a:spLocks/>
          </p:cNvSpPr>
          <p:nvPr/>
        </p:nvSpPr>
        <p:spPr>
          <a:xfrm>
            <a:off x="2650000" y="2926717"/>
            <a:ext cx="6891999" cy="100456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t>Thank You</a:t>
            </a:r>
          </a:p>
        </p:txBody>
      </p:sp>
    </p:spTree>
    <p:extLst>
      <p:ext uri="{BB962C8B-B14F-4D97-AF65-F5344CB8AC3E}">
        <p14:creationId xmlns:p14="http://schemas.microsoft.com/office/powerpoint/2010/main" val="1783151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5235C-1338-2CB4-0579-C499F40B3D10}"/>
              </a:ext>
            </a:extLst>
          </p:cNvPr>
          <p:cNvSpPr>
            <a:spLocks noGrp="1"/>
          </p:cNvSpPr>
          <p:nvPr>
            <p:ph type="title"/>
          </p:nvPr>
        </p:nvSpPr>
        <p:spPr/>
        <p:txBody>
          <a:bodyPr/>
          <a:lstStyle/>
          <a:p>
            <a:r>
              <a:rPr lang="en-US" dirty="0"/>
              <a:t>IdeaQuest 2025 – </a:t>
            </a:r>
            <a:r>
              <a:rPr lang="en-US" b="1" dirty="0"/>
              <a:t>Team AI Catalysts</a:t>
            </a:r>
          </a:p>
        </p:txBody>
      </p:sp>
      <p:pic>
        <p:nvPicPr>
          <p:cNvPr id="5" name="Graphic 4">
            <a:extLst>
              <a:ext uri="{FF2B5EF4-FFF2-40B4-BE49-F238E27FC236}">
                <a16:creationId xmlns:a16="http://schemas.microsoft.com/office/drawing/2014/main" id="{95A17798-2506-CF6C-577E-4F6A7F9A08D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75450" y="2740313"/>
            <a:ext cx="1622627" cy="1667743"/>
          </a:xfrm>
          <a:prstGeom prst="rect">
            <a:avLst/>
          </a:prstGeom>
        </p:spPr>
      </p:pic>
      <p:sp>
        <p:nvSpPr>
          <p:cNvPr id="6" name="Rectangle 5">
            <a:extLst>
              <a:ext uri="{FF2B5EF4-FFF2-40B4-BE49-F238E27FC236}">
                <a16:creationId xmlns:a16="http://schemas.microsoft.com/office/drawing/2014/main" id="{B94FCFF6-C934-B763-B5F6-30BF65753647}"/>
              </a:ext>
            </a:extLst>
          </p:cNvPr>
          <p:cNvSpPr/>
          <p:nvPr/>
        </p:nvSpPr>
        <p:spPr bwMode="gray">
          <a:xfrm>
            <a:off x="5169698" y="4466972"/>
            <a:ext cx="1834129" cy="1024756"/>
          </a:xfrm>
          <a:prstGeom prst="rect">
            <a:avLst/>
          </a:prstGeom>
          <a:no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000" b="1" dirty="0">
                <a:latin typeface="Open Sans" panose="020B0606030504020204" pitchFamily="34" charset="0"/>
                <a:ea typeface="Open Sans" panose="020B0606030504020204" pitchFamily="34" charset="0"/>
                <a:cs typeface="Open Sans" panose="020B0606030504020204" pitchFamily="34" charset="0"/>
              </a:rPr>
              <a:t>Yash Dixit</a:t>
            </a:r>
          </a:p>
          <a:p>
            <a:pPr algn="ctr">
              <a:lnSpc>
                <a:spcPct val="106000"/>
              </a:lnSpc>
              <a:buFont typeface="Wingdings 2" pitchFamily="18" charset="2"/>
              <a:buNone/>
            </a:pPr>
            <a:r>
              <a:rPr lang="en-US" sz="1000" b="1" dirty="0">
                <a:latin typeface="Open Sans" panose="020B0606030504020204" pitchFamily="34" charset="0"/>
                <a:ea typeface="Open Sans" panose="020B0606030504020204" pitchFamily="34" charset="0"/>
                <a:cs typeface="Open Sans" panose="020B0606030504020204" pitchFamily="34" charset="0"/>
              </a:rPr>
              <a:t>Strategy &amp; Analytics</a:t>
            </a:r>
          </a:p>
          <a:p>
            <a:pPr algn="ctr">
              <a:lnSpc>
                <a:spcPct val="106000"/>
              </a:lnSpc>
              <a:buFont typeface="Wingdings 2" pitchFamily="18" charset="2"/>
              <a:buNone/>
            </a:pPr>
            <a:r>
              <a:rPr lang="en-US" sz="1000" b="1" dirty="0">
                <a:latin typeface="Open Sans" panose="020B0606030504020204" pitchFamily="34" charset="0"/>
                <a:ea typeface="Open Sans" panose="020B0606030504020204" pitchFamily="34" charset="0"/>
                <a:cs typeface="Open Sans" panose="020B0606030504020204" pitchFamily="34" charset="0"/>
              </a:rPr>
              <a:t>Consultant</a:t>
            </a:r>
          </a:p>
          <a:p>
            <a:pPr algn="ctr">
              <a:lnSpc>
                <a:spcPct val="106000"/>
              </a:lnSpc>
              <a:buFont typeface="Wingdings 2" pitchFamily="18" charset="2"/>
              <a:buNone/>
            </a:pPr>
            <a:r>
              <a:rPr lang="en-US" sz="1000" b="1" dirty="0">
                <a:latin typeface="Open Sans" panose="020B0606030504020204" pitchFamily="34" charset="0"/>
                <a:ea typeface="Open Sans" panose="020B0606030504020204" pitchFamily="34" charset="0"/>
                <a:cs typeface="Open Sans" panose="020B0606030504020204" pitchFamily="34" charset="0"/>
              </a:rPr>
              <a:t>Bengaluru</a:t>
            </a:r>
            <a:br>
              <a:rPr lang="en-US" sz="1000" b="1" dirty="0">
                <a:latin typeface="Open Sans" panose="020B0606030504020204" pitchFamily="34" charset="0"/>
                <a:ea typeface="Open Sans" panose="020B0606030504020204" pitchFamily="34" charset="0"/>
                <a:cs typeface="Open Sans" panose="020B0606030504020204" pitchFamily="34" charset="0"/>
              </a:rPr>
            </a:br>
            <a:r>
              <a:rPr lang="en-US" sz="1000" b="1" dirty="0">
                <a:latin typeface="Open Sans" panose="020B0606030504020204" pitchFamily="34" charset="0"/>
                <a:ea typeface="Open Sans" panose="020B0606030504020204" pitchFamily="34" charset="0"/>
                <a:cs typeface="Open Sans" panose="020B0606030504020204" pitchFamily="34" charset="0"/>
                <a:hlinkClick r:id="rId4"/>
              </a:rPr>
              <a:t>ydixit@deloitte.com</a:t>
            </a:r>
            <a:endParaRPr lang="en-US" sz="1000" b="1" dirty="0">
              <a:latin typeface="Open Sans" panose="020B0606030504020204" pitchFamily="34" charset="0"/>
              <a:ea typeface="Open Sans" panose="020B0606030504020204" pitchFamily="34" charset="0"/>
              <a:cs typeface="Open Sans" panose="020B0606030504020204" pitchFamily="34" charset="0"/>
            </a:endParaRPr>
          </a:p>
        </p:txBody>
      </p:sp>
      <p:pic>
        <p:nvPicPr>
          <p:cNvPr id="7" name="Picture 6" descr="A person in a suit and tie&#10;&#10;AI-generated content may be incorrect.">
            <a:extLst>
              <a:ext uri="{FF2B5EF4-FFF2-40B4-BE49-F238E27FC236}">
                <a16:creationId xmlns:a16="http://schemas.microsoft.com/office/drawing/2014/main" id="{9DBF1245-531E-1812-657C-8CE48B065B76}"/>
              </a:ext>
            </a:extLst>
          </p:cNvPr>
          <p:cNvPicPr>
            <a:picLocks noChangeAspect="1"/>
          </p:cNvPicPr>
          <p:nvPr/>
        </p:nvPicPr>
        <p:blipFill rotWithShape="1">
          <a:blip r:embed="rId5"/>
          <a:srcRect t="5556" b="5556"/>
          <a:stretch/>
        </p:blipFill>
        <p:spPr>
          <a:xfrm>
            <a:off x="5452951" y="2896788"/>
            <a:ext cx="1286097" cy="1286097"/>
          </a:xfrm>
          <a:prstGeom prst="flowChartConnector">
            <a:avLst/>
          </a:prstGeom>
        </p:spPr>
      </p:pic>
      <p:pic>
        <p:nvPicPr>
          <p:cNvPr id="8" name="Graphic 7">
            <a:extLst>
              <a:ext uri="{FF2B5EF4-FFF2-40B4-BE49-F238E27FC236}">
                <a16:creationId xmlns:a16="http://schemas.microsoft.com/office/drawing/2014/main" id="{AC50B9FD-D84B-A53F-AB46-DB6DA96254B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36505" y="2740313"/>
            <a:ext cx="1622627" cy="1667743"/>
          </a:xfrm>
          <a:prstGeom prst="rect">
            <a:avLst/>
          </a:prstGeom>
        </p:spPr>
      </p:pic>
      <p:sp>
        <p:nvSpPr>
          <p:cNvPr id="9" name="Rectangle 8">
            <a:extLst>
              <a:ext uri="{FF2B5EF4-FFF2-40B4-BE49-F238E27FC236}">
                <a16:creationId xmlns:a16="http://schemas.microsoft.com/office/drawing/2014/main" id="{17F4A62F-86E5-88F0-F238-1C5492274B2C}"/>
              </a:ext>
            </a:extLst>
          </p:cNvPr>
          <p:cNvSpPr/>
          <p:nvPr/>
        </p:nvSpPr>
        <p:spPr bwMode="gray">
          <a:xfrm>
            <a:off x="1737413" y="4472780"/>
            <a:ext cx="2020809" cy="1024756"/>
          </a:xfrm>
          <a:prstGeom prst="rect">
            <a:avLst/>
          </a:prstGeom>
          <a:no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000" b="1" dirty="0">
                <a:latin typeface="Open Sans" panose="020B0606030504020204" pitchFamily="34" charset="0"/>
                <a:ea typeface="Open Sans" panose="020B0606030504020204" pitchFamily="34" charset="0"/>
                <a:cs typeface="Open Sans" panose="020B0606030504020204" pitchFamily="34" charset="0"/>
              </a:rPr>
              <a:t>Snehal Bhasakhetre</a:t>
            </a:r>
          </a:p>
          <a:p>
            <a:pPr algn="ctr">
              <a:lnSpc>
                <a:spcPct val="106000"/>
              </a:lnSpc>
              <a:buFont typeface="Wingdings 2" pitchFamily="18" charset="2"/>
              <a:buNone/>
            </a:pPr>
            <a:r>
              <a:rPr lang="en-US" sz="1000" b="1" dirty="0">
                <a:latin typeface="Open Sans" panose="020B0606030504020204" pitchFamily="34" charset="0"/>
                <a:ea typeface="Open Sans" panose="020B0606030504020204" pitchFamily="34" charset="0"/>
                <a:cs typeface="Open Sans" panose="020B0606030504020204" pitchFamily="34" charset="0"/>
              </a:rPr>
              <a:t>Innovation and Technology</a:t>
            </a:r>
          </a:p>
          <a:p>
            <a:pPr algn="ctr">
              <a:lnSpc>
                <a:spcPct val="106000"/>
              </a:lnSpc>
              <a:buFont typeface="Wingdings 2" pitchFamily="18" charset="2"/>
              <a:buNone/>
            </a:pPr>
            <a:r>
              <a:rPr lang="en-US" sz="1000" b="1" dirty="0">
                <a:latin typeface="Open Sans" panose="020B0606030504020204" pitchFamily="34" charset="0"/>
                <a:ea typeface="Open Sans" panose="020B0606030504020204" pitchFamily="34" charset="0"/>
                <a:cs typeface="Open Sans" panose="020B0606030504020204" pitchFamily="34" charset="0"/>
              </a:rPr>
              <a:t>Product Architect 2</a:t>
            </a:r>
          </a:p>
          <a:p>
            <a:pPr algn="ctr">
              <a:lnSpc>
                <a:spcPct val="106000"/>
              </a:lnSpc>
              <a:buFont typeface="Wingdings 2" pitchFamily="18" charset="2"/>
              <a:buNone/>
            </a:pPr>
            <a:r>
              <a:rPr lang="en-US" sz="1000" b="1" dirty="0">
                <a:latin typeface="Open Sans" panose="020B0606030504020204" pitchFamily="34" charset="0"/>
                <a:ea typeface="Open Sans" panose="020B0606030504020204" pitchFamily="34" charset="0"/>
                <a:cs typeface="Open Sans" panose="020B0606030504020204" pitchFamily="34" charset="0"/>
              </a:rPr>
              <a:t>Bengaluru</a:t>
            </a:r>
            <a:br>
              <a:rPr lang="en-US" sz="1000" b="1" dirty="0">
                <a:latin typeface="Open Sans" panose="020B0606030504020204" pitchFamily="34" charset="0"/>
                <a:ea typeface="Open Sans" panose="020B0606030504020204" pitchFamily="34" charset="0"/>
                <a:cs typeface="Open Sans" panose="020B0606030504020204" pitchFamily="34" charset="0"/>
              </a:rPr>
            </a:br>
            <a:r>
              <a:rPr lang="en-US" sz="1000" b="1" dirty="0">
                <a:latin typeface="Open Sans" panose="020B0606030504020204" pitchFamily="34" charset="0"/>
                <a:ea typeface="Open Sans" panose="020B0606030504020204" pitchFamily="34" charset="0"/>
                <a:cs typeface="Open Sans" panose="020B0606030504020204" pitchFamily="34" charset="0"/>
                <a:hlinkClick r:id="rId6"/>
              </a:rPr>
              <a:t>sbhasakhetre@deloitte.com</a:t>
            </a:r>
            <a:endParaRPr lang="en-US" sz="1000" b="1" dirty="0">
              <a:latin typeface="Open Sans" panose="020B0606030504020204" pitchFamily="34" charset="0"/>
              <a:ea typeface="Open Sans" panose="020B0606030504020204" pitchFamily="34" charset="0"/>
              <a:cs typeface="Open Sans" panose="020B0606030504020204" pitchFamily="34" charset="0"/>
            </a:endParaRPr>
          </a:p>
        </p:txBody>
      </p:sp>
      <p:pic>
        <p:nvPicPr>
          <p:cNvPr id="11" name="Graphic 10">
            <a:extLst>
              <a:ext uri="{FF2B5EF4-FFF2-40B4-BE49-F238E27FC236}">
                <a16:creationId xmlns:a16="http://schemas.microsoft.com/office/drawing/2014/main" id="{7E311D1F-DABC-AF67-03BD-B0CC06EC0FF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14396" y="2740313"/>
            <a:ext cx="1622627" cy="1667743"/>
          </a:xfrm>
          <a:prstGeom prst="rect">
            <a:avLst/>
          </a:prstGeom>
        </p:spPr>
      </p:pic>
      <p:sp>
        <p:nvSpPr>
          <p:cNvPr id="12" name="Rectangle 11">
            <a:extLst>
              <a:ext uri="{FF2B5EF4-FFF2-40B4-BE49-F238E27FC236}">
                <a16:creationId xmlns:a16="http://schemas.microsoft.com/office/drawing/2014/main" id="{172A5400-73BF-5C20-A579-2C14E31CC5DD}"/>
              </a:ext>
            </a:extLst>
          </p:cNvPr>
          <p:cNvSpPr/>
          <p:nvPr/>
        </p:nvSpPr>
        <p:spPr bwMode="gray">
          <a:xfrm>
            <a:off x="8415304" y="4466972"/>
            <a:ext cx="2020809" cy="1024756"/>
          </a:xfrm>
          <a:prstGeom prst="rect">
            <a:avLst/>
          </a:prstGeom>
          <a:no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000" b="1" dirty="0">
                <a:latin typeface="Open Sans" panose="020B0606030504020204" pitchFamily="34" charset="0"/>
                <a:ea typeface="Open Sans" panose="020B0606030504020204" pitchFamily="34" charset="0"/>
                <a:cs typeface="Open Sans" panose="020B0606030504020204" pitchFamily="34" charset="0"/>
              </a:rPr>
              <a:t>Harshita Mehta</a:t>
            </a:r>
          </a:p>
          <a:p>
            <a:pPr algn="ctr">
              <a:lnSpc>
                <a:spcPct val="106000"/>
              </a:lnSpc>
              <a:buFont typeface="Wingdings 2" pitchFamily="18" charset="2"/>
              <a:buNone/>
            </a:pPr>
            <a:r>
              <a:rPr lang="en-US" sz="1000" b="1" dirty="0">
                <a:latin typeface="Open Sans" panose="020B0606030504020204" pitchFamily="34" charset="0"/>
                <a:ea typeface="Open Sans" panose="020B0606030504020204" pitchFamily="34" charset="0"/>
                <a:cs typeface="Open Sans" panose="020B0606030504020204" pitchFamily="34" charset="0"/>
              </a:rPr>
              <a:t>Strategy &amp; Analytics</a:t>
            </a:r>
          </a:p>
          <a:p>
            <a:pPr algn="ctr">
              <a:lnSpc>
                <a:spcPct val="106000"/>
              </a:lnSpc>
              <a:buFont typeface="Wingdings 2" pitchFamily="18" charset="2"/>
              <a:buNone/>
            </a:pPr>
            <a:r>
              <a:rPr lang="en-US" sz="1000" b="1" dirty="0">
                <a:latin typeface="Open Sans" panose="020B0606030504020204" pitchFamily="34" charset="0"/>
                <a:ea typeface="Open Sans" panose="020B0606030504020204" pitchFamily="34" charset="0"/>
                <a:cs typeface="Open Sans" panose="020B0606030504020204" pitchFamily="34" charset="0"/>
              </a:rPr>
              <a:t>Consultant</a:t>
            </a:r>
          </a:p>
          <a:p>
            <a:pPr algn="ctr">
              <a:lnSpc>
                <a:spcPct val="106000"/>
              </a:lnSpc>
              <a:buFont typeface="Wingdings 2" pitchFamily="18" charset="2"/>
              <a:buNone/>
            </a:pPr>
            <a:r>
              <a:rPr lang="en-US" sz="1000" b="1" dirty="0">
                <a:latin typeface="Open Sans" panose="020B0606030504020204" pitchFamily="34" charset="0"/>
                <a:ea typeface="Open Sans" panose="020B0606030504020204" pitchFamily="34" charset="0"/>
                <a:cs typeface="Open Sans" panose="020B0606030504020204" pitchFamily="34" charset="0"/>
              </a:rPr>
              <a:t>Gurgaon</a:t>
            </a:r>
          </a:p>
          <a:p>
            <a:pPr algn="ctr">
              <a:lnSpc>
                <a:spcPct val="106000"/>
              </a:lnSpc>
              <a:buFont typeface="Wingdings 2" pitchFamily="18" charset="2"/>
              <a:buNone/>
            </a:pPr>
            <a:r>
              <a:rPr lang="en-US" sz="1000" b="1" dirty="0">
                <a:latin typeface="Open Sans" panose="020B0606030504020204" pitchFamily="34" charset="0"/>
                <a:ea typeface="Open Sans" panose="020B0606030504020204" pitchFamily="34" charset="0"/>
                <a:cs typeface="Open Sans" panose="020B0606030504020204" pitchFamily="34" charset="0"/>
                <a:hlinkClick r:id="rId7"/>
              </a:rPr>
              <a:t>harshitmehta@deloitte.com</a:t>
            </a:r>
            <a:endParaRPr lang="en-US" sz="1000" b="1" dirty="0">
              <a:latin typeface="Open Sans" panose="020B0606030504020204" pitchFamily="34" charset="0"/>
              <a:ea typeface="Open Sans" panose="020B0606030504020204" pitchFamily="34" charset="0"/>
              <a:cs typeface="Open Sans" panose="020B0606030504020204" pitchFamily="34" charset="0"/>
            </a:endParaRPr>
          </a:p>
        </p:txBody>
      </p:sp>
      <p:pic>
        <p:nvPicPr>
          <p:cNvPr id="3074" name="Picture 2" descr="user image">
            <a:extLst>
              <a:ext uri="{FF2B5EF4-FFF2-40B4-BE49-F238E27FC236}">
                <a16:creationId xmlns:a16="http://schemas.microsoft.com/office/drawing/2014/main" id="{4C6B1094-A544-0DD7-0F92-B01943598645}"/>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a:stretch/>
        </p:blipFill>
        <p:spPr bwMode="auto">
          <a:xfrm>
            <a:off x="8793071" y="2896788"/>
            <a:ext cx="1289304" cy="1289304"/>
          </a:xfrm>
          <a:prstGeom prst="flowChartConnector">
            <a:avLst/>
          </a:prstGeom>
          <a:noFill/>
          <a:extLst>
            <a:ext uri="{909E8E84-426E-40DD-AFC4-6F175D3DCCD1}">
              <a14:hiddenFill xmlns:a14="http://schemas.microsoft.com/office/drawing/2010/main">
                <a:solidFill>
                  <a:srgbClr val="FFFFFF"/>
                </a:solidFill>
              </a14:hiddenFill>
            </a:ext>
          </a:extLst>
        </p:spPr>
      </p:pic>
      <p:pic>
        <p:nvPicPr>
          <p:cNvPr id="3076" name="Picture 4" descr="user image">
            <a:extLst>
              <a:ext uri="{FF2B5EF4-FFF2-40B4-BE49-F238E27FC236}">
                <a16:creationId xmlns:a16="http://schemas.microsoft.com/office/drawing/2014/main" id="{9BA3AB63-65E0-B814-C854-F9683D64FD5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10049" y="2896788"/>
            <a:ext cx="1289304" cy="1289304"/>
          </a:xfrm>
          <a:prstGeom prst="flowChartConnector">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2465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32307-9809-0C8B-B229-B8A9B80DB632}"/>
              </a:ext>
            </a:extLst>
          </p:cNvPr>
          <p:cNvSpPr>
            <a:spLocks noGrp="1"/>
          </p:cNvSpPr>
          <p:nvPr>
            <p:ph type="title"/>
          </p:nvPr>
        </p:nvSpPr>
        <p:spPr>
          <a:xfrm>
            <a:off x="510794" y="656755"/>
            <a:ext cx="10843006" cy="450673"/>
          </a:xfrm>
        </p:spPr>
        <p:txBody>
          <a:bodyPr>
            <a:normAutofit fontScale="90000"/>
          </a:bodyPr>
          <a:lstStyle/>
          <a:p>
            <a:r>
              <a:rPr lang="en-US" sz="3100" b="1">
                <a:latin typeface="Open Sans"/>
                <a:ea typeface="Open Sans"/>
                <a:cs typeface="Open Sans"/>
              </a:rPr>
              <a:t>Provide Solution Approach</a:t>
            </a:r>
            <a:endParaRPr lang="en-US"/>
          </a:p>
        </p:txBody>
      </p:sp>
      <p:sp>
        <p:nvSpPr>
          <p:cNvPr id="4" name="Rectangle 3">
            <a:extLst>
              <a:ext uri="{FF2B5EF4-FFF2-40B4-BE49-F238E27FC236}">
                <a16:creationId xmlns:a16="http://schemas.microsoft.com/office/drawing/2014/main" id="{026599A1-11F5-8D60-1EC8-C04BFCA29B0D}"/>
              </a:ext>
            </a:extLst>
          </p:cNvPr>
          <p:cNvSpPr/>
          <p:nvPr/>
        </p:nvSpPr>
        <p:spPr>
          <a:xfrm>
            <a:off x="625989" y="2548796"/>
            <a:ext cx="11055217" cy="3907613"/>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285750" indent="-285750">
              <a:buFont typeface="Courier New" panose="02070309020205020404" pitchFamily="49" charset="0"/>
              <a:buChar char="o"/>
            </a:pPr>
            <a:r>
              <a:rPr lang="en-US" sz="1700" dirty="0">
                <a:solidFill>
                  <a:schemeClr val="tx1"/>
                </a:solidFill>
              </a:rPr>
              <a:t>Our solution addresses a critical industry need - the lack of predictive spatial and operational planning in port and warehouse environments. Users can manually input parameters. These inputs-such as container count, crane/truck availability, stack height limits, time/fuel constraints, and so on are converted into a structured model for simulation. </a:t>
            </a:r>
          </a:p>
          <a:p>
            <a:pPr marL="285750" indent="-285750">
              <a:buFont typeface="Courier New" panose="02070309020205020404" pitchFamily="49" charset="0"/>
              <a:buChar char="o"/>
            </a:pPr>
            <a:r>
              <a:rPr lang="en-US" sz="1700" dirty="0">
                <a:solidFill>
                  <a:schemeClr val="tx1"/>
                </a:solidFill>
              </a:rPr>
              <a:t>Powered by Salabim, and PyOpenGL, our agentic Al simulates multiple "what-if" operational scenarios in a 3D virtual environment. It identifies optimal configurations and, when constraints cannot be met, automatically recommends revised parameters-enabling proactive planning and rapid scenario testing.</a:t>
            </a:r>
          </a:p>
          <a:p>
            <a:pPr marL="285750" indent="-285750">
              <a:buFont typeface="Courier New" panose="02070309020205020404" pitchFamily="49" charset="0"/>
              <a:buChar char="o"/>
            </a:pPr>
            <a:r>
              <a:rPr lang="en-US" sz="1700" dirty="0">
                <a:solidFill>
                  <a:schemeClr val="tx1"/>
                </a:solidFill>
              </a:rPr>
              <a:t>Scalable, reusable, and adaptable across industries, this solution provides a level of real-time intelligence and simulation depth not currently offered by traditional WMS or ERP systems.</a:t>
            </a:r>
          </a:p>
          <a:p>
            <a:pPr marL="285750" indent="-285750">
              <a:buFont typeface="Courier New" panose="02070309020205020404" pitchFamily="49" charset="0"/>
              <a:buChar char="o"/>
            </a:pPr>
            <a:r>
              <a:rPr lang="en-US" sz="1700" dirty="0">
                <a:solidFill>
                  <a:schemeClr val="tx1"/>
                </a:solidFill>
              </a:rPr>
              <a:t>It is designed for logistics operators, port authorities, warehouse planners, and large-scale industrial asset managers seeking intelligent optimization. Its originality lies in unifying spatial simulation, constraint solving, and agentic Al into a single operational decision-support system.</a:t>
            </a:r>
            <a:endParaRPr lang="en-IN" sz="1700" dirty="0">
              <a:solidFill>
                <a:schemeClr val="tx1"/>
              </a:solidFill>
            </a:endParaRPr>
          </a:p>
        </p:txBody>
      </p:sp>
      <p:sp>
        <p:nvSpPr>
          <p:cNvPr id="6" name="TextBox 5">
            <a:extLst>
              <a:ext uri="{FF2B5EF4-FFF2-40B4-BE49-F238E27FC236}">
                <a16:creationId xmlns:a16="http://schemas.microsoft.com/office/drawing/2014/main" id="{FE7C16E8-A7B4-B840-A727-1BBA03E4BD5A}"/>
              </a:ext>
            </a:extLst>
          </p:cNvPr>
          <p:cNvSpPr txBox="1"/>
          <p:nvPr/>
        </p:nvSpPr>
        <p:spPr>
          <a:xfrm>
            <a:off x="510794" y="1130901"/>
            <a:ext cx="11170412" cy="1431161"/>
          </a:xfrm>
          <a:prstGeom prst="rect">
            <a:avLst/>
          </a:prstGeom>
          <a:noFill/>
        </p:spPr>
        <p:txBody>
          <a:bodyPr wrap="square" rtlCol="0">
            <a:spAutoFit/>
          </a:bodyPr>
          <a:lstStyle/>
          <a:p>
            <a:pPr marL="285750" indent="-285750">
              <a:buFont typeface="Arial" panose="020B0604020202020204" pitchFamily="34" charset="0"/>
              <a:buChar char="•"/>
            </a:pPr>
            <a:r>
              <a:rPr lang="en-US" b="1" dirty="0"/>
              <a:t>Selected Problem Statement: </a:t>
            </a:r>
            <a:r>
              <a:rPr lang="en-US" sz="1700" dirty="0">
                <a:effectLst/>
                <a:ea typeface="Calibri" panose="020F0502020204030204" pitchFamily="34" charset="0"/>
              </a:rPr>
              <a:t>Spatial Planning Optimization: Currently, we lack the ability to predict and model process or construction changes within 3D location and simulation models, which leads to a reactive approach when determining spatial needs and equipment requirements. Utilize AI techniques such that we can enable more proactive spatial planning and simulation.</a:t>
            </a:r>
          </a:p>
          <a:p>
            <a:pPr marL="285750" indent="-285750">
              <a:buFont typeface="Arial" panose="020B0604020202020204" pitchFamily="34" charset="0"/>
              <a:buChar char="•"/>
            </a:pPr>
            <a:r>
              <a:rPr lang="en-US" b="1" dirty="0"/>
              <a:t>State the Solution Approach:</a:t>
            </a:r>
            <a:endParaRPr lang="en-US" dirty="0"/>
          </a:p>
        </p:txBody>
      </p:sp>
    </p:spTree>
    <p:extLst>
      <p:ext uri="{BB962C8B-B14F-4D97-AF65-F5344CB8AC3E}">
        <p14:creationId xmlns:p14="http://schemas.microsoft.com/office/powerpoint/2010/main" val="3937796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9F3F74-163A-4D0C-5F99-AFCCD2E5D3CF}"/>
            </a:ext>
          </a:extLst>
        </p:cNvPr>
        <p:cNvGrpSpPr/>
        <p:nvPr/>
      </p:nvGrpSpPr>
      <p:grpSpPr>
        <a:xfrm>
          <a:off x="0" y="0"/>
          <a:ext cx="0" cy="0"/>
          <a:chOff x="0" y="0"/>
          <a:chExt cx="0" cy="0"/>
        </a:xfrm>
      </p:grpSpPr>
      <p:sp>
        <p:nvSpPr>
          <p:cNvPr id="89" name="Rectangle 88">
            <a:extLst>
              <a:ext uri="{FF2B5EF4-FFF2-40B4-BE49-F238E27FC236}">
                <a16:creationId xmlns:a16="http://schemas.microsoft.com/office/drawing/2014/main" id="{AC792FC8-E6E3-76B5-E9D3-4F4C43E59DB6}"/>
              </a:ext>
            </a:extLst>
          </p:cNvPr>
          <p:cNvSpPr/>
          <p:nvPr/>
        </p:nvSpPr>
        <p:spPr>
          <a:xfrm>
            <a:off x="4644827" y="1621411"/>
            <a:ext cx="7327211" cy="5137608"/>
          </a:xfrm>
          <a:prstGeom prst="rect">
            <a:avLst/>
          </a:prstGeom>
          <a:solidFill>
            <a:schemeClr val="accent1">
              <a:lumMod val="20000"/>
              <a:lumOff val="80000"/>
            </a:schemeClr>
          </a:solidFill>
          <a:ln w="57150"/>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tx1"/>
                </a:solidFill>
              </a:rPr>
              <a:t>Simulation feedback system</a:t>
            </a:r>
          </a:p>
        </p:txBody>
      </p:sp>
      <p:sp>
        <p:nvSpPr>
          <p:cNvPr id="20" name="Rectangle 19">
            <a:extLst>
              <a:ext uri="{FF2B5EF4-FFF2-40B4-BE49-F238E27FC236}">
                <a16:creationId xmlns:a16="http://schemas.microsoft.com/office/drawing/2014/main" id="{F4402345-0A0B-17D4-13EE-9BA3CF7808DE}"/>
              </a:ext>
            </a:extLst>
          </p:cNvPr>
          <p:cNvSpPr/>
          <p:nvPr/>
        </p:nvSpPr>
        <p:spPr>
          <a:xfrm>
            <a:off x="4735394" y="1890071"/>
            <a:ext cx="2610818" cy="1372348"/>
          </a:xfrm>
          <a:prstGeom prst="rect">
            <a:avLst/>
          </a:prstGeom>
          <a:solidFill>
            <a:schemeClr val="bg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accent1"/>
                </a:solidFill>
              </a:rPr>
              <a:t>Agentic AI Management</a:t>
            </a:r>
          </a:p>
        </p:txBody>
      </p:sp>
      <p:sp>
        <p:nvSpPr>
          <p:cNvPr id="9" name="Rectangle 8">
            <a:extLst>
              <a:ext uri="{FF2B5EF4-FFF2-40B4-BE49-F238E27FC236}">
                <a16:creationId xmlns:a16="http://schemas.microsoft.com/office/drawing/2014/main" id="{051FA245-1809-4314-91FC-98FFC58B65BF}"/>
              </a:ext>
            </a:extLst>
          </p:cNvPr>
          <p:cNvSpPr/>
          <p:nvPr/>
        </p:nvSpPr>
        <p:spPr>
          <a:xfrm>
            <a:off x="480765" y="3412505"/>
            <a:ext cx="1677971" cy="2888140"/>
          </a:xfrm>
          <a:prstGeom prst="rect">
            <a:avLst/>
          </a:prstGeom>
          <a:noFill/>
          <a:ln w="2857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rPr>
              <a:t>External Data Sources</a:t>
            </a:r>
          </a:p>
        </p:txBody>
      </p:sp>
      <p:sp>
        <p:nvSpPr>
          <p:cNvPr id="28" name="Rectangle 27">
            <a:extLst>
              <a:ext uri="{FF2B5EF4-FFF2-40B4-BE49-F238E27FC236}">
                <a16:creationId xmlns:a16="http://schemas.microsoft.com/office/drawing/2014/main" id="{94EB00BE-4BB7-D2BF-4360-445292ABDBBD}"/>
              </a:ext>
            </a:extLst>
          </p:cNvPr>
          <p:cNvSpPr/>
          <p:nvPr/>
        </p:nvSpPr>
        <p:spPr>
          <a:xfrm>
            <a:off x="2622137" y="3968686"/>
            <a:ext cx="1827313" cy="2271858"/>
          </a:xfrm>
          <a:prstGeom prst="rect">
            <a:avLst/>
          </a:prstGeom>
          <a:noFill/>
          <a:ln w="2857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rPr>
              <a:t>External Sources Transformer</a:t>
            </a:r>
          </a:p>
        </p:txBody>
      </p:sp>
      <p:sp>
        <p:nvSpPr>
          <p:cNvPr id="2" name="Title 1">
            <a:extLst>
              <a:ext uri="{FF2B5EF4-FFF2-40B4-BE49-F238E27FC236}">
                <a16:creationId xmlns:a16="http://schemas.microsoft.com/office/drawing/2014/main" id="{EF9C6705-6147-3885-C1B2-B396535DA499}"/>
              </a:ext>
            </a:extLst>
          </p:cNvPr>
          <p:cNvSpPr>
            <a:spLocks noGrp="1"/>
          </p:cNvSpPr>
          <p:nvPr>
            <p:ph type="title"/>
          </p:nvPr>
        </p:nvSpPr>
        <p:spPr>
          <a:xfrm>
            <a:off x="584151" y="405126"/>
            <a:ext cx="9692640" cy="606593"/>
          </a:xfrm>
        </p:spPr>
        <p:txBody>
          <a:bodyPr>
            <a:normAutofit/>
          </a:bodyPr>
          <a:lstStyle/>
          <a:p>
            <a:r>
              <a:rPr lang="en-US" sz="2800" b="1">
                <a:latin typeface="Open Sans" panose="020B0606030504020204" pitchFamily="34" charset="0"/>
                <a:ea typeface="Open Sans" panose="020B0606030504020204" pitchFamily="34" charset="0"/>
                <a:cs typeface="Open Sans" panose="020B0606030504020204" pitchFamily="34" charset="0"/>
              </a:rPr>
              <a:t>Technical Flow reference</a:t>
            </a:r>
          </a:p>
        </p:txBody>
      </p:sp>
      <p:sp>
        <p:nvSpPr>
          <p:cNvPr id="3" name="Rectangle 2">
            <a:extLst>
              <a:ext uri="{FF2B5EF4-FFF2-40B4-BE49-F238E27FC236}">
                <a16:creationId xmlns:a16="http://schemas.microsoft.com/office/drawing/2014/main" id="{8F2AF05D-4A1C-2471-4398-A6DF8ABDD603}"/>
              </a:ext>
            </a:extLst>
          </p:cNvPr>
          <p:cNvSpPr/>
          <p:nvPr/>
        </p:nvSpPr>
        <p:spPr>
          <a:xfrm>
            <a:off x="301655" y="1055800"/>
            <a:ext cx="11670383" cy="4524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Port Warehouse Operations Management System</a:t>
            </a:r>
          </a:p>
        </p:txBody>
      </p:sp>
      <p:sp>
        <p:nvSpPr>
          <p:cNvPr id="4" name="Rectangle 3">
            <a:extLst>
              <a:ext uri="{FF2B5EF4-FFF2-40B4-BE49-F238E27FC236}">
                <a16:creationId xmlns:a16="http://schemas.microsoft.com/office/drawing/2014/main" id="{5B25EEC2-62AA-CC2E-7814-BE55B5B3FBE5}"/>
              </a:ext>
            </a:extLst>
          </p:cNvPr>
          <p:cNvSpPr/>
          <p:nvPr/>
        </p:nvSpPr>
        <p:spPr>
          <a:xfrm>
            <a:off x="301655" y="1908927"/>
            <a:ext cx="2017336" cy="4769963"/>
          </a:xfrm>
          <a:prstGeom prst="rect">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tx1"/>
                </a:solidFill>
              </a:rPr>
              <a:t>Data Sources</a:t>
            </a:r>
          </a:p>
        </p:txBody>
      </p:sp>
      <p:sp>
        <p:nvSpPr>
          <p:cNvPr id="7" name="Rectangle: Rounded Corners 6">
            <a:extLst>
              <a:ext uri="{FF2B5EF4-FFF2-40B4-BE49-F238E27FC236}">
                <a16:creationId xmlns:a16="http://schemas.microsoft.com/office/drawing/2014/main" id="{DB74A4A0-0B81-E501-601E-E226FBFF76AB}"/>
              </a:ext>
            </a:extLst>
          </p:cNvPr>
          <p:cNvSpPr/>
          <p:nvPr/>
        </p:nvSpPr>
        <p:spPr>
          <a:xfrm>
            <a:off x="560892" y="2689398"/>
            <a:ext cx="1522430" cy="48076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200" dirty="0">
                <a:solidFill>
                  <a:schemeClr val="tx1"/>
                </a:solidFill>
              </a:rPr>
              <a:t>Queries with Parameters</a:t>
            </a:r>
          </a:p>
        </p:txBody>
      </p:sp>
      <p:pic>
        <p:nvPicPr>
          <p:cNvPr id="6" name="Graphic 5" descr="Help with solid fill">
            <a:extLst>
              <a:ext uri="{FF2B5EF4-FFF2-40B4-BE49-F238E27FC236}">
                <a16:creationId xmlns:a16="http://schemas.microsoft.com/office/drawing/2014/main" id="{B8AEFDED-4D84-959A-F4CE-4E16E43203B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6031" y="2715317"/>
            <a:ext cx="435990" cy="435990"/>
          </a:xfrm>
          <a:prstGeom prst="rect">
            <a:avLst/>
          </a:prstGeom>
        </p:spPr>
      </p:pic>
      <p:sp>
        <p:nvSpPr>
          <p:cNvPr id="10" name="Rectangle: Rounded Corners 9">
            <a:extLst>
              <a:ext uri="{FF2B5EF4-FFF2-40B4-BE49-F238E27FC236}">
                <a16:creationId xmlns:a16="http://schemas.microsoft.com/office/drawing/2014/main" id="{1E480504-9215-CCB2-B426-F81254BA0623}"/>
              </a:ext>
            </a:extLst>
          </p:cNvPr>
          <p:cNvSpPr/>
          <p:nvPr/>
        </p:nvSpPr>
        <p:spPr>
          <a:xfrm>
            <a:off x="560892" y="3819430"/>
            <a:ext cx="1522429" cy="480767"/>
          </a:xfrm>
          <a:prstGeom prst="round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FlexSim</a:t>
            </a:r>
          </a:p>
        </p:txBody>
      </p:sp>
      <p:sp>
        <p:nvSpPr>
          <p:cNvPr id="11" name="Rectangle: Rounded Corners 10">
            <a:extLst>
              <a:ext uri="{FF2B5EF4-FFF2-40B4-BE49-F238E27FC236}">
                <a16:creationId xmlns:a16="http://schemas.microsoft.com/office/drawing/2014/main" id="{4DC76E3F-E78A-87CA-4592-A6683EE36A2B}"/>
              </a:ext>
            </a:extLst>
          </p:cNvPr>
          <p:cNvSpPr/>
          <p:nvPr/>
        </p:nvSpPr>
        <p:spPr>
          <a:xfrm>
            <a:off x="571887" y="4405465"/>
            <a:ext cx="1522429" cy="480767"/>
          </a:xfrm>
          <a:prstGeom prst="round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Oracle SCM/ERP</a:t>
            </a:r>
          </a:p>
        </p:txBody>
      </p:sp>
      <p:sp>
        <p:nvSpPr>
          <p:cNvPr id="12" name="Rectangle: Rounded Corners 11">
            <a:extLst>
              <a:ext uri="{FF2B5EF4-FFF2-40B4-BE49-F238E27FC236}">
                <a16:creationId xmlns:a16="http://schemas.microsoft.com/office/drawing/2014/main" id="{F71882BD-9A4A-1147-8DD2-8623592E23DA}"/>
              </a:ext>
            </a:extLst>
          </p:cNvPr>
          <p:cNvSpPr/>
          <p:nvPr/>
        </p:nvSpPr>
        <p:spPr>
          <a:xfrm>
            <a:off x="560892" y="4991500"/>
            <a:ext cx="1522429" cy="480767"/>
          </a:xfrm>
          <a:prstGeom prst="round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SAP EWM/TM</a:t>
            </a:r>
          </a:p>
        </p:txBody>
      </p:sp>
      <p:pic>
        <p:nvPicPr>
          <p:cNvPr id="14" name="Graphic 13" descr="Loading with solid fill">
            <a:extLst>
              <a:ext uri="{FF2B5EF4-FFF2-40B4-BE49-F238E27FC236}">
                <a16:creationId xmlns:a16="http://schemas.microsoft.com/office/drawing/2014/main" id="{7A429160-78A2-1340-02DC-8E635461EE4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6200000">
            <a:off x="807364" y="5599723"/>
            <a:ext cx="914400" cy="468590"/>
          </a:xfrm>
          <a:prstGeom prst="rect">
            <a:avLst/>
          </a:prstGeom>
        </p:spPr>
      </p:pic>
      <p:sp>
        <p:nvSpPr>
          <p:cNvPr id="16" name="Rectangle 15">
            <a:extLst>
              <a:ext uri="{FF2B5EF4-FFF2-40B4-BE49-F238E27FC236}">
                <a16:creationId xmlns:a16="http://schemas.microsoft.com/office/drawing/2014/main" id="{794DE7C1-BB95-A49F-DEC3-BFC01C65A991}"/>
              </a:ext>
            </a:extLst>
          </p:cNvPr>
          <p:cNvSpPr/>
          <p:nvPr/>
        </p:nvSpPr>
        <p:spPr>
          <a:xfrm>
            <a:off x="2518525" y="1901070"/>
            <a:ext cx="2017336" cy="4769963"/>
          </a:xfrm>
          <a:prstGeom prst="rect">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tx1"/>
                </a:solidFill>
              </a:rPr>
              <a:t>Interpret, Ingest, Transform</a:t>
            </a:r>
          </a:p>
        </p:txBody>
      </p:sp>
      <p:sp>
        <p:nvSpPr>
          <p:cNvPr id="17" name="Rectangle: Rounded Corners 16">
            <a:extLst>
              <a:ext uri="{FF2B5EF4-FFF2-40B4-BE49-F238E27FC236}">
                <a16:creationId xmlns:a16="http://schemas.microsoft.com/office/drawing/2014/main" id="{4A6F56AE-98D0-3D27-A0C5-CFB9829B5796}"/>
              </a:ext>
            </a:extLst>
          </p:cNvPr>
          <p:cNvSpPr/>
          <p:nvPr/>
        </p:nvSpPr>
        <p:spPr>
          <a:xfrm>
            <a:off x="2688207" y="2552312"/>
            <a:ext cx="1677971" cy="74789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Intent Classifier for Routing to different Agent types and maintain topic focus</a:t>
            </a:r>
          </a:p>
        </p:txBody>
      </p:sp>
      <p:sp>
        <p:nvSpPr>
          <p:cNvPr id="18" name="Rectangle: Rounded Corners 17">
            <a:extLst>
              <a:ext uri="{FF2B5EF4-FFF2-40B4-BE49-F238E27FC236}">
                <a16:creationId xmlns:a16="http://schemas.microsoft.com/office/drawing/2014/main" id="{729D7650-06D7-1798-A314-126E0FE36089}"/>
              </a:ext>
            </a:extLst>
          </p:cNvPr>
          <p:cNvSpPr/>
          <p:nvPr/>
        </p:nvSpPr>
        <p:spPr>
          <a:xfrm>
            <a:off x="2688207" y="4433747"/>
            <a:ext cx="1677971" cy="480767"/>
          </a:xfrm>
          <a:prstGeom prst="round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Data mapper based on the source type</a:t>
            </a:r>
          </a:p>
        </p:txBody>
      </p:sp>
      <p:sp>
        <p:nvSpPr>
          <p:cNvPr id="19" name="Rectangle: Rounded Corners 18">
            <a:extLst>
              <a:ext uri="{FF2B5EF4-FFF2-40B4-BE49-F238E27FC236}">
                <a16:creationId xmlns:a16="http://schemas.microsoft.com/office/drawing/2014/main" id="{835F898B-81B2-B852-48F9-E9AFD3738075}"/>
              </a:ext>
            </a:extLst>
          </p:cNvPr>
          <p:cNvSpPr/>
          <p:nvPr/>
        </p:nvSpPr>
        <p:spPr>
          <a:xfrm>
            <a:off x="2688206" y="5198886"/>
            <a:ext cx="1677971" cy="928537"/>
          </a:xfrm>
          <a:prstGeom prst="round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Convert to the custom simulation machine readable format</a:t>
            </a:r>
          </a:p>
        </p:txBody>
      </p:sp>
      <p:pic>
        <p:nvPicPr>
          <p:cNvPr id="22" name="Graphic 21" descr="Artificial Intelligence outline">
            <a:extLst>
              <a:ext uri="{FF2B5EF4-FFF2-40B4-BE49-F238E27FC236}">
                <a16:creationId xmlns:a16="http://schemas.microsoft.com/office/drawing/2014/main" id="{C87E66D2-8397-DA71-1989-3AF1679B123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893204" y="2253005"/>
            <a:ext cx="457200" cy="457200"/>
          </a:xfrm>
          <a:prstGeom prst="rect">
            <a:avLst/>
          </a:prstGeom>
        </p:spPr>
      </p:pic>
      <p:sp>
        <p:nvSpPr>
          <p:cNvPr id="23" name="TextBox 22">
            <a:extLst>
              <a:ext uri="{FF2B5EF4-FFF2-40B4-BE49-F238E27FC236}">
                <a16:creationId xmlns:a16="http://schemas.microsoft.com/office/drawing/2014/main" id="{DDDB17D4-6F37-0777-8428-5C0993D72BFD}"/>
              </a:ext>
            </a:extLst>
          </p:cNvPr>
          <p:cNvSpPr txBox="1"/>
          <p:nvPr/>
        </p:nvSpPr>
        <p:spPr>
          <a:xfrm>
            <a:off x="4898099" y="2692867"/>
            <a:ext cx="460382" cy="276999"/>
          </a:xfrm>
          <a:prstGeom prst="rect">
            <a:avLst/>
          </a:prstGeom>
          <a:noFill/>
        </p:spPr>
        <p:txBody>
          <a:bodyPr wrap="none" rtlCol="0">
            <a:spAutoFit/>
          </a:bodyPr>
          <a:lstStyle/>
          <a:p>
            <a:r>
              <a:rPr lang="en-US" sz="1200" dirty="0"/>
              <a:t>LLM</a:t>
            </a:r>
          </a:p>
        </p:txBody>
      </p:sp>
      <p:pic>
        <p:nvPicPr>
          <p:cNvPr id="25" name="Graphic 24" descr="Circles with arrows outline">
            <a:extLst>
              <a:ext uri="{FF2B5EF4-FFF2-40B4-BE49-F238E27FC236}">
                <a16:creationId xmlns:a16="http://schemas.microsoft.com/office/drawing/2014/main" id="{2E22A32C-A62D-FDE2-D3F1-DB6D1BAA76C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06301" y="2174453"/>
            <a:ext cx="585247" cy="585247"/>
          </a:xfrm>
          <a:prstGeom prst="rect">
            <a:avLst/>
          </a:prstGeom>
        </p:spPr>
      </p:pic>
      <p:sp>
        <p:nvSpPr>
          <p:cNvPr id="26" name="TextBox 25">
            <a:extLst>
              <a:ext uri="{FF2B5EF4-FFF2-40B4-BE49-F238E27FC236}">
                <a16:creationId xmlns:a16="http://schemas.microsoft.com/office/drawing/2014/main" id="{61D39BB4-B5C3-C3C6-8F1D-C7AD3C9A0FE4}"/>
              </a:ext>
            </a:extLst>
          </p:cNvPr>
          <p:cNvSpPr txBox="1"/>
          <p:nvPr/>
        </p:nvSpPr>
        <p:spPr>
          <a:xfrm>
            <a:off x="5390399" y="2675584"/>
            <a:ext cx="2047351" cy="461665"/>
          </a:xfrm>
          <a:prstGeom prst="rect">
            <a:avLst/>
          </a:prstGeom>
          <a:noFill/>
        </p:spPr>
        <p:txBody>
          <a:bodyPr wrap="square" rtlCol="0">
            <a:spAutoFit/>
          </a:bodyPr>
          <a:lstStyle/>
          <a:p>
            <a:pPr algn="ctr"/>
            <a:r>
              <a:rPr lang="en-US" sz="1200" dirty="0"/>
              <a:t>Multi-Agent Routing Classifier</a:t>
            </a:r>
          </a:p>
        </p:txBody>
      </p:sp>
      <p:sp>
        <p:nvSpPr>
          <p:cNvPr id="29" name="Rectangle 28">
            <a:extLst>
              <a:ext uri="{FF2B5EF4-FFF2-40B4-BE49-F238E27FC236}">
                <a16:creationId xmlns:a16="http://schemas.microsoft.com/office/drawing/2014/main" id="{F90B5CDE-D8C6-7904-283E-BA4BF9E43EE0}"/>
              </a:ext>
            </a:extLst>
          </p:cNvPr>
          <p:cNvSpPr/>
          <p:nvPr/>
        </p:nvSpPr>
        <p:spPr>
          <a:xfrm>
            <a:off x="489484" y="2220642"/>
            <a:ext cx="1677971" cy="1079567"/>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rPr>
              <a:t>User defined Parameters</a:t>
            </a:r>
          </a:p>
        </p:txBody>
      </p:sp>
      <p:sp>
        <p:nvSpPr>
          <p:cNvPr id="30" name="Rectangle 29">
            <a:extLst>
              <a:ext uri="{FF2B5EF4-FFF2-40B4-BE49-F238E27FC236}">
                <a16:creationId xmlns:a16="http://schemas.microsoft.com/office/drawing/2014/main" id="{7B28E6BE-075C-04F7-3E84-395B166980C0}"/>
              </a:ext>
            </a:extLst>
          </p:cNvPr>
          <p:cNvSpPr/>
          <p:nvPr/>
        </p:nvSpPr>
        <p:spPr>
          <a:xfrm>
            <a:off x="4735392" y="3908117"/>
            <a:ext cx="7161231" cy="2762915"/>
          </a:xfrm>
          <a:prstGeom prst="rect">
            <a:avLst/>
          </a:prstGeom>
          <a:solidFill>
            <a:schemeClr val="bg1">
              <a:lumMod val="95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en-US" sz="700" b="1" dirty="0">
              <a:solidFill>
                <a:schemeClr val="tx1"/>
              </a:solidFill>
            </a:endParaRPr>
          </a:p>
          <a:p>
            <a:pPr algn="ctr"/>
            <a:r>
              <a:rPr lang="en-US" sz="1200" b="1" dirty="0">
                <a:solidFill>
                  <a:schemeClr val="accent1"/>
                </a:solidFill>
              </a:rPr>
              <a:t>Simulation Business Logic Agent</a:t>
            </a:r>
          </a:p>
        </p:txBody>
      </p:sp>
      <p:sp>
        <p:nvSpPr>
          <p:cNvPr id="31" name="Rectangle: Rounded Corners 30">
            <a:extLst>
              <a:ext uri="{FF2B5EF4-FFF2-40B4-BE49-F238E27FC236}">
                <a16:creationId xmlns:a16="http://schemas.microsoft.com/office/drawing/2014/main" id="{A491912F-FEC6-6BCE-B9D9-1AB81489FFAC}"/>
              </a:ext>
            </a:extLst>
          </p:cNvPr>
          <p:cNvSpPr/>
          <p:nvPr/>
        </p:nvSpPr>
        <p:spPr>
          <a:xfrm>
            <a:off x="4965394" y="4297975"/>
            <a:ext cx="1576803" cy="67909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Initiate Parameter Processor</a:t>
            </a:r>
          </a:p>
        </p:txBody>
      </p:sp>
      <p:sp>
        <p:nvSpPr>
          <p:cNvPr id="33" name="Rectangle: Rounded Corners 32">
            <a:extLst>
              <a:ext uri="{FF2B5EF4-FFF2-40B4-BE49-F238E27FC236}">
                <a16:creationId xmlns:a16="http://schemas.microsoft.com/office/drawing/2014/main" id="{3B945E5B-9201-0418-704A-4453BE1EC8B1}"/>
              </a:ext>
            </a:extLst>
          </p:cNvPr>
          <p:cNvSpPr/>
          <p:nvPr/>
        </p:nvSpPr>
        <p:spPr>
          <a:xfrm>
            <a:off x="4953039" y="5169065"/>
            <a:ext cx="1598585" cy="136506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Establish the warehouse structure in line with constraints concerning storage blocks, containers, roads, and space.</a:t>
            </a:r>
          </a:p>
        </p:txBody>
      </p:sp>
      <p:sp>
        <p:nvSpPr>
          <p:cNvPr id="34" name="Rectangle: Rounded Corners 33">
            <a:extLst>
              <a:ext uri="{FF2B5EF4-FFF2-40B4-BE49-F238E27FC236}">
                <a16:creationId xmlns:a16="http://schemas.microsoft.com/office/drawing/2014/main" id="{F1B1EC81-3D63-B668-34C8-77B666E4E1DC}"/>
              </a:ext>
            </a:extLst>
          </p:cNvPr>
          <p:cNvSpPr/>
          <p:nvPr/>
        </p:nvSpPr>
        <p:spPr>
          <a:xfrm>
            <a:off x="7033154" y="5533855"/>
            <a:ext cx="2953766" cy="100027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Begin container inventory control by generating outbound container orders at deterministic time intervals, using inter-arrival times to simulate real-world truck arrivals.</a:t>
            </a:r>
          </a:p>
        </p:txBody>
      </p:sp>
      <p:sp>
        <p:nvSpPr>
          <p:cNvPr id="36" name="Rectangle: Rounded Corners 35">
            <a:extLst>
              <a:ext uri="{FF2B5EF4-FFF2-40B4-BE49-F238E27FC236}">
                <a16:creationId xmlns:a16="http://schemas.microsoft.com/office/drawing/2014/main" id="{D00EAF33-D3D3-081D-449B-AAA891140045}"/>
              </a:ext>
            </a:extLst>
          </p:cNvPr>
          <p:cNvSpPr/>
          <p:nvPr/>
        </p:nvSpPr>
        <p:spPr>
          <a:xfrm>
            <a:off x="6874771" y="4319947"/>
            <a:ext cx="3259888" cy="100027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Set up optimized schedules for trucks, cranes, and workers factoring in time, 3D space, material, and equipment restrictions, by considering equipment-level quality control checks after specified durations.</a:t>
            </a:r>
          </a:p>
        </p:txBody>
      </p:sp>
      <p:sp>
        <p:nvSpPr>
          <p:cNvPr id="38" name="Rectangle: Rounded Corners 37">
            <a:extLst>
              <a:ext uri="{FF2B5EF4-FFF2-40B4-BE49-F238E27FC236}">
                <a16:creationId xmlns:a16="http://schemas.microsoft.com/office/drawing/2014/main" id="{90C672E7-12AC-150E-2C91-AEA640AF8045}"/>
              </a:ext>
            </a:extLst>
          </p:cNvPr>
          <p:cNvSpPr/>
          <p:nvPr/>
        </p:nvSpPr>
        <p:spPr>
          <a:xfrm>
            <a:off x="10477878" y="4298085"/>
            <a:ext cx="1321320" cy="223604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Run simulations and preserve the analysis outputs as videos in 3D warehouse layout formats for better interpretability.</a:t>
            </a:r>
          </a:p>
        </p:txBody>
      </p:sp>
      <p:sp>
        <p:nvSpPr>
          <p:cNvPr id="39" name="Rectangle 38">
            <a:extLst>
              <a:ext uri="{FF2B5EF4-FFF2-40B4-BE49-F238E27FC236}">
                <a16:creationId xmlns:a16="http://schemas.microsoft.com/office/drawing/2014/main" id="{FDCC1EE2-78B1-9E8F-5ACD-9D5D52CEDEF3}"/>
              </a:ext>
            </a:extLst>
          </p:cNvPr>
          <p:cNvSpPr/>
          <p:nvPr/>
        </p:nvSpPr>
        <p:spPr>
          <a:xfrm>
            <a:off x="8867324" y="1890070"/>
            <a:ext cx="3032440" cy="1372349"/>
          </a:xfrm>
          <a:prstGeom prst="rect">
            <a:avLst/>
          </a:prstGeom>
          <a:solidFill>
            <a:schemeClr val="bg1">
              <a:lumMod val="95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accent1"/>
                </a:solidFill>
              </a:rPr>
              <a:t>Operational Introspection Agent</a:t>
            </a:r>
          </a:p>
        </p:txBody>
      </p:sp>
      <p:pic>
        <p:nvPicPr>
          <p:cNvPr id="41" name="Graphic 40" descr="Presentation with media with solid fill">
            <a:extLst>
              <a:ext uri="{FF2B5EF4-FFF2-40B4-BE49-F238E27FC236}">
                <a16:creationId xmlns:a16="http://schemas.microsoft.com/office/drawing/2014/main" id="{5FD8B0AF-71F3-3050-5EDE-C807784698B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091077" y="2351319"/>
            <a:ext cx="533684" cy="533684"/>
          </a:xfrm>
          <a:prstGeom prst="rect">
            <a:avLst/>
          </a:prstGeom>
        </p:spPr>
      </p:pic>
      <p:pic>
        <p:nvPicPr>
          <p:cNvPr id="43" name="Graphic 42" descr="Supply And Demand with solid fill">
            <a:extLst>
              <a:ext uri="{FF2B5EF4-FFF2-40B4-BE49-F238E27FC236}">
                <a16:creationId xmlns:a16="http://schemas.microsoft.com/office/drawing/2014/main" id="{AECE93AE-DDFC-9B1A-C68C-3AC78A4CF5C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120187" y="2357277"/>
            <a:ext cx="439230" cy="439230"/>
          </a:xfrm>
          <a:prstGeom prst="rect">
            <a:avLst/>
          </a:prstGeom>
        </p:spPr>
      </p:pic>
      <p:pic>
        <p:nvPicPr>
          <p:cNvPr id="45" name="Graphic 44" descr="Circles with arrows with solid fill">
            <a:extLst>
              <a:ext uri="{FF2B5EF4-FFF2-40B4-BE49-F238E27FC236}">
                <a16:creationId xmlns:a16="http://schemas.microsoft.com/office/drawing/2014/main" id="{5EED98F8-661A-FE9A-4D2F-76C357FE848A}"/>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1045416" y="2351722"/>
            <a:ext cx="533684" cy="533684"/>
          </a:xfrm>
          <a:prstGeom prst="rect">
            <a:avLst/>
          </a:prstGeom>
        </p:spPr>
      </p:pic>
      <p:sp>
        <p:nvSpPr>
          <p:cNvPr id="46" name="TextBox 45">
            <a:extLst>
              <a:ext uri="{FF2B5EF4-FFF2-40B4-BE49-F238E27FC236}">
                <a16:creationId xmlns:a16="http://schemas.microsoft.com/office/drawing/2014/main" id="{50643087-91D3-4CDB-2FF6-6E66168EC6CD}"/>
              </a:ext>
            </a:extLst>
          </p:cNvPr>
          <p:cNvSpPr txBox="1"/>
          <p:nvPr/>
        </p:nvSpPr>
        <p:spPr>
          <a:xfrm>
            <a:off x="8867324" y="2810577"/>
            <a:ext cx="985743" cy="461665"/>
          </a:xfrm>
          <a:prstGeom prst="rect">
            <a:avLst/>
          </a:prstGeom>
          <a:noFill/>
        </p:spPr>
        <p:txBody>
          <a:bodyPr wrap="square" rtlCol="0">
            <a:spAutoFit/>
          </a:bodyPr>
          <a:lstStyle/>
          <a:p>
            <a:pPr algn="ctr"/>
            <a:r>
              <a:rPr lang="en-US" sz="1200" dirty="0"/>
              <a:t>Simulation media</a:t>
            </a:r>
          </a:p>
        </p:txBody>
      </p:sp>
      <p:sp>
        <p:nvSpPr>
          <p:cNvPr id="47" name="TextBox 46">
            <a:extLst>
              <a:ext uri="{FF2B5EF4-FFF2-40B4-BE49-F238E27FC236}">
                <a16:creationId xmlns:a16="http://schemas.microsoft.com/office/drawing/2014/main" id="{86A6E416-89C9-C71F-0DAD-51B76ACAF600}"/>
              </a:ext>
            </a:extLst>
          </p:cNvPr>
          <p:cNvSpPr txBox="1"/>
          <p:nvPr/>
        </p:nvSpPr>
        <p:spPr>
          <a:xfrm>
            <a:off x="10834658" y="2804364"/>
            <a:ext cx="985743" cy="461665"/>
          </a:xfrm>
          <a:prstGeom prst="rect">
            <a:avLst/>
          </a:prstGeom>
          <a:noFill/>
        </p:spPr>
        <p:txBody>
          <a:bodyPr wrap="square" rtlCol="0">
            <a:spAutoFit/>
          </a:bodyPr>
          <a:lstStyle/>
          <a:p>
            <a:pPr algn="ctr"/>
            <a:r>
              <a:rPr lang="en-US" sz="1200" dirty="0"/>
              <a:t>Operational Metrics</a:t>
            </a:r>
          </a:p>
        </p:txBody>
      </p:sp>
      <p:sp>
        <p:nvSpPr>
          <p:cNvPr id="48" name="TextBox 47">
            <a:extLst>
              <a:ext uri="{FF2B5EF4-FFF2-40B4-BE49-F238E27FC236}">
                <a16:creationId xmlns:a16="http://schemas.microsoft.com/office/drawing/2014/main" id="{37031452-B674-A267-B1A8-A012A13ABE3E}"/>
              </a:ext>
            </a:extLst>
          </p:cNvPr>
          <p:cNvSpPr txBox="1"/>
          <p:nvPr/>
        </p:nvSpPr>
        <p:spPr>
          <a:xfrm>
            <a:off x="9824688" y="2804364"/>
            <a:ext cx="1066674" cy="461665"/>
          </a:xfrm>
          <a:prstGeom prst="rect">
            <a:avLst/>
          </a:prstGeom>
          <a:noFill/>
        </p:spPr>
        <p:txBody>
          <a:bodyPr wrap="square" rtlCol="0">
            <a:spAutoFit/>
          </a:bodyPr>
          <a:lstStyle/>
          <a:p>
            <a:pPr algn="ctr"/>
            <a:r>
              <a:rPr lang="en-US" sz="1200" dirty="0"/>
              <a:t>Optimization Metrics</a:t>
            </a:r>
          </a:p>
        </p:txBody>
      </p:sp>
      <p:pic>
        <p:nvPicPr>
          <p:cNvPr id="50" name="Graphic 49" descr="Continuous Improvement with solid fill">
            <a:extLst>
              <a:ext uri="{FF2B5EF4-FFF2-40B4-BE49-F238E27FC236}">
                <a16:creationId xmlns:a16="http://schemas.microsoft.com/office/drawing/2014/main" id="{9355D695-6EC1-C4FA-B506-19BCA3BA9CB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251856" y="3249712"/>
            <a:ext cx="679094" cy="679094"/>
          </a:xfrm>
          <a:prstGeom prst="rect">
            <a:avLst/>
          </a:prstGeom>
        </p:spPr>
      </p:pic>
      <p:sp>
        <p:nvSpPr>
          <p:cNvPr id="51" name="Arrow: Right 50">
            <a:extLst>
              <a:ext uri="{FF2B5EF4-FFF2-40B4-BE49-F238E27FC236}">
                <a16:creationId xmlns:a16="http://schemas.microsoft.com/office/drawing/2014/main" id="{F8D370F2-1547-8AD2-5FDE-3A15B513530A}"/>
              </a:ext>
            </a:extLst>
          </p:cNvPr>
          <p:cNvSpPr/>
          <p:nvPr/>
        </p:nvSpPr>
        <p:spPr>
          <a:xfrm>
            <a:off x="2126787" y="2797753"/>
            <a:ext cx="546646" cy="219248"/>
          </a:xfrm>
          <a:prstGeom prst="rightArrow">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Arrow: Right 51">
            <a:extLst>
              <a:ext uri="{FF2B5EF4-FFF2-40B4-BE49-F238E27FC236}">
                <a16:creationId xmlns:a16="http://schemas.microsoft.com/office/drawing/2014/main" id="{4B634393-9CE8-4795-9BA4-BC7D962C9907}"/>
              </a:ext>
            </a:extLst>
          </p:cNvPr>
          <p:cNvSpPr/>
          <p:nvPr/>
        </p:nvSpPr>
        <p:spPr>
          <a:xfrm>
            <a:off x="4450095" y="2819323"/>
            <a:ext cx="429856" cy="219248"/>
          </a:xfrm>
          <a:prstGeom prst="rightArrow">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Arrow: Right 53">
            <a:extLst>
              <a:ext uri="{FF2B5EF4-FFF2-40B4-BE49-F238E27FC236}">
                <a16:creationId xmlns:a16="http://schemas.microsoft.com/office/drawing/2014/main" id="{50C67B3C-6FB6-9739-F3D3-1EFA93996BA7}"/>
              </a:ext>
            </a:extLst>
          </p:cNvPr>
          <p:cNvSpPr/>
          <p:nvPr/>
        </p:nvSpPr>
        <p:spPr>
          <a:xfrm rot="16200000">
            <a:off x="10275879" y="3479425"/>
            <a:ext cx="679094" cy="224368"/>
          </a:xfrm>
          <a:prstGeom prst="rightArrow">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Arrow: Right 54">
            <a:extLst>
              <a:ext uri="{FF2B5EF4-FFF2-40B4-BE49-F238E27FC236}">
                <a16:creationId xmlns:a16="http://schemas.microsoft.com/office/drawing/2014/main" id="{BCC2029C-E8E7-1A1F-C3AF-948A6D3A5297}"/>
              </a:ext>
            </a:extLst>
          </p:cNvPr>
          <p:cNvSpPr/>
          <p:nvPr/>
        </p:nvSpPr>
        <p:spPr>
          <a:xfrm>
            <a:off x="2119775" y="4875429"/>
            <a:ext cx="553658" cy="219248"/>
          </a:xfrm>
          <a:prstGeom prst="right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Arrow: Right 57">
            <a:extLst>
              <a:ext uri="{FF2B5EF4-FFF2-40B4-BE49-F238E27FC236}">
                <a16:creationId xmlns:a16="http://schemas.microsoft.com/office/drawing/2014/main" id="{DCE2D1E9-3195-A9A6-C5C7-A1DB8BE47B6F}"/>
              </a:ext>
            </a:extLst>
          </p:cNvPr>
          <p:cNvSpPr/>
          <p:nvPr/>
        </p:nvSpPr>
        <p:spPr>
          <a:xfrm rot="16200000">
            <a:off x="3161335" y="3524125"/>
            <a:ext cx="747896" cy="224485"/>
          </a:xfrm>
          <a:prstGeom prst="right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Arrow Connector 59">
            <a:extLst>
              <a:ext uri="{FF2B5EF4-FFF2-40B4-BE49-F238E27FC236}">
                <a16:creationId xmlns:a16="http://schemas.microsoft.com/office/drawing/2014/main" id="{A62ECDF6-83DA-8F39-E538-BE54BF9D04C5}"/>
              </a:ext>
            </a:extLst>
          </p:cNvPr>
          <p:cNvCxnSpPr>
            <a:stCxn id="18" idx="2"/>
            <a:endCxn id="19" idx="0"/>
          </p:cNvCxnSpPr>
          <p:nvPr/>
        </p:nvCxnSpPr>
        <p:spPr>
          <a:xfrm flipH="1">
            <a:off x="3527192" y="4914514"/>
            <a:ext cx="1" cy="2843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a:extLst>
              <a:ext uri="{FF2B5EF4-FFF2-40B4-BE49-F238E27FC236}">
                <a16:creationId xmlns:a16="http://schemas.microsoft.com/office/drawing/2014/main" id="{E3E9972A-F4E6-2692-149C-7C615C9451C8}"/>
              </a:ext>
            </a:extLst>
          </p:cNvPr>
          <p:cNvCxnSpPr>
            <a:cxnSpLocks/>
            <a:stCxn id="31" idx="2"/>
            <a:endCxn id="33" idx="0"/>
          </p:cNvCxnSpPr>
          <p:nvPr/>
        </p:nvCxnSpPr>
        <p:spPr>
          <a:xfrm flipH="1">
            <a:off x="5752332" y="4977069"/>
            <a:ext cx="1464" cy="19199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7" name="Straight Arrow Connector 66">
            <a:extLst>
              <a:ext uri="{FF2B5EF4-FFF2-40B4-BE49-F238E27FC236}">
                <a16:creationId xmlns:a16="http://schemas.microsoft.com/office/drawing/2014/main" id="{EC61232D-9B60-D97C-49E3-D62A71A45BF9}"/>
              </a:ext>
            </a:extLst>
          </p:cNvPr>
          <p:cNvCxnSpPr>
            <a:cxnSpLocks/>
            <a:stCxn id="34" idx="0"/>
            <a:endCxn id="36" idx="2"/>
          </p:cNvCxnSpPr>
          <p:nvPr/>
        </p:nvCxnSpPr>
        <p:spPr>
          <a:xfrm flipH="1" flipV="1">
            <a:off x="8504715" y="5320223"/>
            <a:ext cx="5322" cy="21363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6" name="Connector: Elbow 75">
            <a:extLst>
              <a:ext uri="{FF2B5EF4-FFF2-40B4-BE49-F238E27FC236}">
                <a16:creationId xmlns:a16="http://schemas.microsoft.com/office/drawing/2014/main" id="{86065BFB-2655-C969-B704-41AAE5ADD6F7}"/>
              </a:ext>
            </a:extLst>
          </p:cNvPr>
          <p:cNvCxnSpPr>
            <a:stCxn id="33" idx="3"/>
            <a:endCxn id="34" idx="1"/>
          </p:cNvCxnSpPr>
          <p:nvPr/>
        </p:nvCxnSpPr>
        <p:spPr>
          <a:xfrm>
            <a:off x="6551624" y="5851598"/>
            <a:ext cx="481530" cy="182395"/>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77" name="Connector: Elbow 76">
            <a:extLst>
              <a:ext uri="{FF2B5EF4-FFF2-40B4-BE49-F238E27FC236}">
                <a16:creationId xmlns:a16="http://schemas.microsoft.com/office/drawing/2014/main" id="{C159007E-54C6-B00C-CA53-2F72E48E34F7}"/>
              </a:ext>
            </a:extLst>
          </p:cNvPr>
          <p:cNvCxnSpPr>
            <a:cxnSpLocks/>
            <a:stCxn id="36" idx="3"/>
            <a:endCxn id="38" idx="1"/>
          </p:cNvCxnSpPr>
          <p:nvPr/>
        </p:nvCxnSpPr>
        <p:spPr>
          <a:xfrm>
            <a:off x="10134659" y="4820085"/>
            <a:ext cx="343219" cy="596023"/>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
        <p:nvSpPr>
          <p:cNvPr id="85" name="Rectangle 84">
            <a:extLst>
              <a:ext uri="{FF2B5EF4-FFF2-40B4-BE49-F238E27FC236}">
                <a16:creationId xmlns:a16="http://schemas.microsoft.com/office/drawing/2014/main" id="{76A55EBD-D65E-8883-00F7-3C23FEA8B1A2}"/>
              </a:ext>
            </a:extLst>
          </p:cNvPr>
          <p:cNvSpPr/>
          <p:nvPr/>
        </p:nvSpPr>
        <p:spPr>
          <a:xfrm>
            <a:off x="7386266" y="1890070"/>
            <a:ext cx="1433706" cy="1368604"/>
          </a:xfrm>
          <a:prstGeom prst="rect">
            <a:avLst/>
          </a:prstGeom>
          <a:solidFill>
            <a:schemeClr val="tx2">
              <a:lumMod val="25000"/>
              <a:lumOff val="75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tx1"/>
                </a:solidFill>
              </a:rPr>
              <a:t>Simulator data persistence</a:t>
            </a:r>
          </a:p>
        </p:txBody>
      </p:sp>
      <p:pic>
        <p:nvPicPr>
          <p:cNvPr id="87" name="Graphic 86" descr="Database outline">
            <a:extLst>
              <a:ext uri="{FF2B5EF4-FFF2-40B4-BE49-F238E27FC236}">
                <a16:creationId xmlns:a16="http://schemas.microsoft.com/office/drawing/2014/main" id="{FB3676ED-0518-BCB7-099D-8AEF318D29EB}"/>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7847045" y="2276708"/>
            <a:ext cx="535419" cy="535419"/>
          </a:xfrm>
          <a:prstGeom prst="rect">
            <a:avLst/>
          </a:prstGeom>
        </p:spPr>
      </p:pic>
      <p:sp>
        <p:nvSpPr>
          <p:cNvPr id="88" name="TextBox 87">
            <a:extLst>
              <a:ext uri="{FF2B5EF4-FFF2-40B4-BE49-F238E27FC236}">
                <a16:creationId xmlns:a16="http://schemas.microsoft.com/office/drawing/2014/main" id="{26136AA5-D412-624B-DE5C-370DF0914B31}"/>
              </a:ext>
            </a:extLst>
          </p:cNvPr>
          <p:cNvSpPr txBox="1"/>
          <p:nvPr/>
        </p:nvSpPr>
        <p:spPr>
          <a:xfrm>
            <a:off x="7314824" y="2771542"/>
            <a:ext cx="1587718" cy="461665"/>
          </a:xfrm>
          <a:prstGeom prst="rect">
            <a:avLst/>
          </a:prstGeom>
          <a:noFill/>
        </p:spPr>
        <p:txBody>
          <a:bodyPr wrap="square" rtlCol="0">
            <a:spAutoFit/>
          </a:bodyPr>
          <a:lstStyle/>
          <a:p>
            <a:pPr algn="ctr"/>
            <a:r>
              <a:rPr lang="en-US" sz="1200" dirty="0"/>
              <a:t>Media and Result Storage</a:t>
            </a:r>
          </a:p>
        </p:txBody>
      </p:sp>
      <p:sp>
        <p:nvSpPr>
          <p:cNvPr id="96" name="TextBox 95">
            <a:extLst>
              <a:ext uri="{FF2B5EF4-FFF2-40B4-BE49-F238E27FC236}">
                <a16:creationId xmlns:a16="http://schemas.microsoft.com/office/drawing/2014/main" id="{E79BEC47-0F38-9CE6-D5DC-4DADEA0EC836}"/>
              </a:ext>
            </a:extLst>
          </p:cNvPr>
          <p:cNvSpPr txBox="1"/>
          <p:nvPr/>
        </p:nvSpPr>
        <p:spPr>
          <a:xfrm>
            <a:off x="6366667" y="3357867"/>
            <a:ext cx="3032440" cy="461665"/>
          </a:xfrm>
          <a:prstGeom prst="rect">
            <a:avLst/>
          </a:prstGeom>
          <a:noFill/>
        </p:spPr>
        <p:txBody>
          <a:bodyPr wrap="square" rtlCol="0">
            <a:spAutoFit/>
          </a:bodyPr>
          <a:lstStyle/>
          <a:p>
            <a:pPr algn="r"/>
            <a:r>
              <a:rPr lang="en-US" sz="1200" dirty="0"/>
              <a:t>The process ends once the user approves the simulation and its constraints.</a:t>
            </a:r>
          </a:p>
        </p:txBody>
      </p:sp>
      <p:sp>
        <p:nvSpPr>
          <p:cNvPr id="53" name="Arrow: Right 52">
            <a:extLst>
              <a:ext uri="{FF2B5EF4-FFF2-40B4-BE49-F238E27FC236}">
                <a16:creationId xmlns:a16="http://schemas.microsoft.com/office/drawing/2014/main" id="{15427EFE-81AE-AAC8-BAB6-725F8D21690A}"/>
              </a:ext>
            </a:extLst>
          </p:cNvPr>
          <p:cNvSpPr/>
          <p:nvPr/>
        </p:nvSpPr>
        <p:spPr>
          <a:xfrm rot="5400000">
            <a:off x="5703970" y="3469716"/>
            <a:ext cx="679094" cy="224368"/>
          </a:xfrm>
          <a:prstGeom prst="rightArrow">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Arrow Connector 97">
            <a:extLst>
              <a:ext uri="{FF2B5EF4-FFF2-40B4-BE49-F238E27FC236}">
                <a16:creationId xmlns:a16="http://schemas.microsoft.com/office/drawing/2014/main" id="{C391AA8D-6BD0-25DC-9B2B-4A70857CE092}"/>
              </a:ext>
            </a:extLst>
          </p:cNvPr>
          <p:cNvCxnSpPr/>
          <p:nvPr/>
        </p:nvCxnSpPr>
        <p:spPr>
          <a:xfrm>
            <a:off x="5241303" y="2441542"/>
            <a:ext cx="98981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278388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3B806-0E6A-8AB7-946B-BCFB0A088596}"/>
              </a:ext>
            </a:extLst>
          </p:cNvPr>
          <p:cNvSpPr>
            <a:spLocks noGrp="1"/>
          </p:cNvSpPr>
          <p:nvPr>
            <p:ph type="title"/>
          </p:nvPr>
        </p:nvSpPr>
        <p:spPr/>
        <p:txBody>
          <a:bodyPr/>
          <a:lstStyle/>
          <a:p>
            <a:r>
              <a:rPr lang="en-US" dirty="0"/>
              <a:t>Simulation Optimization Approaches</a:t>
            </a:r>
          </a:p>
        </p:txBody>
      </p:sp>
      <p:pic>
        <p:nvPicPr>
          <p:cNvPr id="8" name="Picture 7">
            <a:extLst>
              <a:ext uri="{FF2B5EF4-FFF2-40B4-BE49-F238E27FC236}">
                <a16:creationId xmlns:a16="http://schemas.microsoft.com/office/drawing/2014/main" id="{A823DCBC-4786-99A4-1606-05157F75896E}"/>
              </a:ext>
            </a:extLst>
          </p:cNvPr>
          <p:cNvPicPr>
            <a:picLocks noChangeAspect="1"/>
          </p:cNvPicPr>
          <p:nvPr/>
        </p:nvPicPr>
        <p:blipFill>
          <a:blip r:embed="rId2"/>
          <a:stretch>
            <a:fillRect/>
          </a:stretch>
        </p:blipFill>
        <p:spPr>
          <a:xfrm>
            <a:off x="1638363" y="1588328"/>
            <a:ext cx="8915274" cy="4904547"/>
          </a:xfrm>
          <a:prstGeom prst="rect">
            <a:avLst/>
          </a:prstGeom>
        </p:spPr>
      </p:pic>
    </p:spTree>
    <p:extLst>
      <p:ext uri="{BB962C8B-B14F-4D97-AF65-F5344CB8AC3E}">
        <p14:creationId xmlns:p14="http://schemas.microsoft.com/office/powerpoint/2010/main" val="2577176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F472463-8FFE-775F-29FE-4ECF7194ED13}"/>
              </a:ext>
            </a:extLst>
          </p:cNvPr>
          <p:cNvSpPr txBox="1">
            <a:spLocks/>
          </p:cNvSpPr>
          <p:nvPr/>
        </p:nvSpPr>
        <p:spPr>
          <a:xfrm>
            <a:off x="293974" y="656755"/>
            <a:ext cx="12092843" cy="45067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Open Sans"/>
                <a:ea typeface="Open Sans"/>
                <a:cs typeface="Open Sans"/>
              </a:rPr>
              <a:t>Simulation Performance Metrics for the current application layout</a:t>
            </a:r>
          </a:p>
        </p:txBody>
      </p:sp>
      <p:sp>
        <p:nvSpPr>
          <p:cNvPr id="9" name="Rectangle 8">
            <a:extLst>
              <a:ext uri="{FF2B5EF4-FFF2-40B4-BE49-F238E27FC236}">
                <a16:creationId xmlns:a16="http://schemas.microsoft.com/office/drawing/2014/main" id="{BCC0A28F-E64A-14BC-3E33-1C1D11E1C36D}"/>
              </a:ext>
            </a:extLst>
          </p:cNvPr>
          <p:cNvSpPr/>
          <p:nvPr/>
        </p:nvSpPr>
        <p:spPr>
          <a:xfrm>
            <a:off x="625989" y="1199882"/>
            <a:ext cx="11055217" cy="4979859"/>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1700" b="1" dirty="0">
                <a:solidFill>
                  <a:schemeClr val="tx1"/>
                </a:solidFill>
              </a:rPr>
              <a:t>AWS Instance metrics</a:t>
            </a:r>
            <a:endParaRPr lang="en-US" sz="1700" dirty="0">
              <a:solidFill>
                <a:schemeClr val="tx1"/>
              </a:solidFill>
            </a:endParaRPr>
          </a:p>
          <a:p>
            <a:pPr marL="742950" lvl="1" indent="-285750">
              <a:buFont typeface="Arial" panose="020B0604020202020204" pitchFamily="34" charset="0"/>
              <a:buChar char="•"/>
            </a:pPr>
            <a:r>
              <a:rPr lang="en-US" sz="1700" dirty="0">
                <a:solidFill>
                  <a:schemeClr val="tx1"/>
                </a:solidFill>
              </a:rPr>
              <a:t>Instance type - </a:t>
            </a:r>
            <a:r>
              <a:rPr lang="en-US" sz="1700" b="1" dirty="0">
                <a:solidFill>
                  <a:schemeClr val="tx1"/>
                </a:solidFill>
              </a:rPr>
              <a:t>t2.small</a:t>
            </a:r>
          </a:p>
          <a:p>
            <a:pPr marL="742950" lvl="1" indent="-285750">
              <a:buFont typeface="Arial" panose="020B0604020202020204" pitchFamily="34" charset="0"/>
              <a:buChar char="•"/>
            </a:pPr>
            <a:r>
              <a:rPr lang="en-US" sz="1700" dirty="0">
                <a:solidFill>
                  <a:schemeClr val="tx1"/>
                </a:solidFill>
              </a:rPr>
              <a:t>CPU - </a:t>
            </a:r>
            <a:r>
              <a:rPr lang="en-US" sz="1700" b="1" dirty="0">
                <a:solidFill>
                  <a:schemeClr val="tx1"/>
                </a:solidFill>
              </a:rPr>
              <a:t>1vcpu</a:t>
            </a:r>
          </a:p>
          <a:p>
            <a:pPr marL="742950" lvl="1" indent="-285750">
              <a:buFont typeface="Arial" panose="020B0604020202020204" pitchFamily="34" charset="0"/>
              <a:buChar char="•"/>
            </a:pPr>
            <a:r>
              <a:rPr lang="en-US" sz="1700" dirty="0">
                <a:solidFill>
                  <a:schemeClr val="tx1"/>
                </a:solidFill>
              </a:rPr>
              <a:t>Memory - </a:t>
            </a:r>
            <a:r>
              <a:rPr lang="en-US" sz="1700" b="1" dirty="0">
                <a:solidFill>
                  <a:schemeClr val="tx1"/>
                </a:solidFill>
              </a:rPr>
              <a:t>2GiB</a:t>
            </a:r>
          </a:p>
          <a:p>
            <a:pPr marL="742950" lvl="1" indent="-285750">
              <a:buFont typeface="Arial" panose="020B0604020202020204" pitchFamily="34" charset="0"/>
              <a:buChar char="•"/>
            </a:pPr>
            <a:r>
              <a:rPr lang="en-US" sz="1700" dirty="0">
                <a:solidFill>
                  <a:schemeClr val="tx1"/>
                </a:solidFill>
              </a:rPr>
              <a:t>Pricing - </a:t>
            </a:r>
            <a:r>
              <a:rPr lang="en-US" sz="1700" b="1" dirty="0">
                <a:solidFill>
                  <a:schemeClr val="tx1"/>
                </a:solidFill>
              </a:rPr>
              <a:t>$0.023 per hour, or $16.79 per month</a:t>
            </a:r>
          </a:p>
          <a:p>
            <a:pPr marL="285750" indent="-285750">
              <a:buFont typeface="Arial" panose="020B0604020202020204" pitchFamily="34" charset="0"/>
              <a:buChar char="•"/>
            </a:pPr>
            <a:r>
              <a:rPr lang="en-US" sz="1700" b="1" dirty="0">
                <a:solidFill>
                  <a:schemeClr val="tx1"/>
                </a:solidFill>
              </a:rPr>
              <a:t>Simulation metrics for </a:t>
            </a:r>
          </a:p>
          <a:p>
            <a:pPr marL="742950" lvl="1" indent="-285750">
              <a:buFont typeface="Arial" panose="020B0604020202020204" pitchFamily="34" charset="0"/>
              <a:buChar char="•"/>
            </a:pPr>
            <a:r>
              <a:rPr lang="en-US" sz="1700" dirty="0">
                <a:solidFill>
                  <a:schemeClr val="tx1"/>
                </a:solidFill>
              </a:rPr>
              <a:t>Maximum number of runs -</a:t>
            </a:r>
            <a:r>
              <a:rPr lang="en-US" sz="1700" b="1" dirty="0">
                <a:solidFill>
                  <a:schemeClr val="tx1"/>
                </a:solidFill>
              </a:rPr>
              <a:t> 10 simulations per user session(at 10000x speed)</a:t>
            </a:r>
          </a:p>
          <a:p>
            <a:pPr marL="742950" lvl="1" indent="-285750">
              <a:buFont typeface="Arial" panose="020B0604020202020204" pitchFamily="34" charset="0"/>
              <a:buChar char="•"/>
            </a:pPr>
            <a:r>
              <a:rPr lang="en-US" sz="1700" dirty="0">
                <a:solidFill>
                  <a:schemeClr val="tx1"/>
                </a:solidFill>
              </a:rPr>
              <a:t>Number of containers – </a:t>
            </a:r>
            <a:r>
              <a:rPr lang="en-US" sz="1700" b="1" dirty="0">
                <a:solidFill>
                  <a:schemeClr val="tx1"/>
                </a:solidFill>
              </a:rPr>
              <a:t>687 containers</a:t>
            </a:r>
          </a:p>
          <a:p>
            <a:pPr marL="742950" lvl="1" indent="-285750">
              <a:buFont typeface="Arial" panose="020B0604020202020204" pitchFamily="34" charset="0"/>
              <a:buChar char="•"/>
            </a:pPr>
            <a:r>
              <a:rPr lang="en-US" sz="1700" dirty="0">
                <a:solidFill>
                  <a:schemeClr val="tx1"/>
                </a:solidFill>
              </a:rPr>
              <a:t>Warehouse coverage –  </a:t>
            </a:r>
            <a:r>
              <a:rPr lang="en-US" sz="1700" b="1" dirty="0">
                <a:solidFill>
                  <a:schemeClr val="tx1"/>
                </a:solidFill>
              </a:rPr>
              <a:t>117,600 m² (1,266,217 ft²)</a:t>
            </a:r>
          </a:p>
          <a:p>
            <a:pPr marL="742950" lvl="1" indent="-285750">
              <a:buFont typeface="Arial" panose="020B0604020202020204" pitchFamily="34" charset="0"/>
              <a:buChar char="•"/>
            </a:pPr>
            <a:r>
              <a:rPr lang="en-US" sz="1700" dirty="0">
                <a:solidFill>
                  <a:schemeClr val="tx1"/>
                </a:solidFill>
              </a:rPr>
              <a:t>Performance metrics at different speeds for simulation completion (Best Case Scenario)</a:t>
            </a:r>
          </a:p>
          <a:p>
            <a:pPr marL="1200150" lvl="2" indent="-285750">
              <a:buFont typeface="Arial" panose="020B0604020202020204" pitchFamily="34" charset="0"/>
              <a:buChar char="•"/>
            </a:pPr>
            <a:r>
              <a:rPr lang="en-US" sz="1700" dirty="0">
                <a:solidFill>
                  <a:schemeClr val="tx1"/>
                </a:solidFill>
              </a:rPr>
              <a:t>At </a:t>
            </a:r>
            <a:r>
              <a:rPr lang="en-US" sz="1700" b="1" dirty="0">
                <a:solidFill>
                  <a:schemeClr val="tx1"/>
                </a:solidFill>
              </a:rPr>
              <a:t>10000x speed </a:t>
            </a:r>
          </a:p>
          <a:p>
            <a:pPr marL="1657350" lvl="3" indent="-285750">
              <a:buFont typeface="Arial" panose="020B0604020202020204" pitchFamily="34" charset="0"/>
              <a:buChar char="•"/>
            </a:pPr>
            <a:r>
              <a:rPr lang="en-US" sz="1700" dirty="0">
                <a:solidFill>
                  <a:schemeClr val="tx1"/>
                </a:solidFill>
              </a:rPr>
              <a:t>Time Take - ~</a:t>
            </a:r>
            <a:r>
              <a:rPr lang="en-US" sz="1700" b="1" dirty="0">
                <a:solidFill>
                  <a:schemeClr val="tx1"/>
                </a:solidFill>
              </a:rPr>
              <a:t>45 seconds</a:t>
            </a:r>
          </a:p>
          <a:p>
            <a:pPr marL="1657350" lvl="3" indent="-285750">
              <a:buFont typeface="Arial" panose="020B0604020202020204" pitchFamily="34" charset="0"/>
              <a:buChar char="•"/>
            </a:pPr>
            <a:r>
              <a:rPr lang="en-US" sz="1700" dirty="0">
                <a:solidFill>
                  <a:schemeClr val="tx1"/>
                </a:solidFill>
              </a:rPr>
              <a:t>MP4 file size – </a:t>
            </a:r>
            <a:r>
              <a:rPr lang="en-US" sz="1700" b="1" dirty="0">
                <a:solidFill>
                  <a:schemeClr val="tx1"/>
                </a:solidFill>
              </a:rPr>
              <a:t>~4.5MB</a:t>
            </a:r>
          </a:p>
          <a:p>
            <a:pPr marL="1200150" lvl="2" indent="-285750">
              <a:buFont typeface="Arial" panose="020B0604020202020204" pitchFamily="34" charset="0"/>
              <a:buChar char="•"/>
            </a:pPr>
            <a:r>
              <a:rPr lang="en-US" sz="1700" dirty="0">
                <a:solidFill>
                  <a:schemeClr val="tx1"/>
                </a:solidFill>
              </a:rPr>
              <a:t>At 1000x speed</a:t>
            </a:r>
          </a:p>
          <a:p>
            <a:pPr marL="1657350" lvl="3" indent="-285750">
              <a:buFont typeface="Arial" panose="020B0604020202020204" pitchFamily="34" charset="0"/>
              <a:buChar char="•"/>
            </a:pPr>
            <a:r>
              <a:rPr lang="en-US" sz="1700" dirty="0">
                <a:solidFill>
                  <a:schemeClr val="tx1"/>
                </a:solidFill>
              </a:rPr>
              <a:t>Time Take - ~</a:t>
            </a:r>
            <a:r>
              <a:rPr lang="en-US" sz="1700" b="1" dirty="0">
                <a:solidFill>
                  <a:schemeClr val="tx1"/>
                </a:solidFill>
              </a:rPr>
              <a:t>6 minutes</a:t>
            </a:r>
          </a:p>
          <a:p>
            <a:pPr marL="1657350" lvl="3" indent="-285750">
              <a:buFont typeface="Arial" panose="020B0604020202020204" pitchFamily="34" charset="0"/>
              <a:buChar char="•"/>
            </a:pPr>
            <a:r>
              <a:rPr lang="en-US" sz="1700" dirty="0">
                <a:solidFill>
                  <a:schemeClr val="tx1"/>
                </a:solidFill>
              </a:rPr>
              <a:t>MP4 file size - </a:t>
            </a:r>
            <a:r>
              <a:rPr lang="en-US" sz="1700" b="1" dirty="0">
                <a:solidFill>
                  <a:schemeClr val="tx1"/>
                </a:solidFill>
              </a:rPr>
              <a:t>~27.5MB</a:t>
            </a:r>
          </a:p>
          <a:p>
            <a:pPr lvl="2"/>
            <a:endParaRPr lang="en-US" sz="1700" dirty="0">
              <a:solidFill>
                <a:schemeClr val="tx1"/>
              </a:solidFill>
            </a:endParaRPr>
          </a:p>
        </p:txBody>
      </p:sp>
    </p:spTree>
    <p:extLst>
      <p:ext uri="{BB962C8B-B14F-4D97-AF65-F5344CB8AC3E}">
        <p14:creationId xmlns:p14="http://schemas.microsoft.com/office/powerpoint/2010/main" val="3539271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8C4C1D-C1E1-1D18-8337-B5C273C77A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E7774A-0DF7-E837-4FED-829E26973BA3}"/>
              </a:ext>
            </a:extLst>
          </p:cNvPr>
          <p:cNvSpPr>
            <a:spLocks noGrp="1"/>
          </p:cNvSpPr>
          <p:nvPr>
            <p:ph type="title"/>
          </p:nvPr>
        </p:nvSpPr>
        <p:spPr>
          <a:xfrm>
            <a:off x="510794" y="656755"/>
            <a:ext cx="10843006" cy="450673"/>
          </a:xfrm>
        </p:spPr>
        <p:txBody>
          <a:bodyPr>
            <a:noAutofit/>
          </a:bodyPr>
          <a:lstStyle/>
          <a:p>
            <a:r>
              <a:rPr lang="en-US" sz="2800" b="1">
                <a:latin typeface="Open Sans"/>
                <a:ea typeface="Open Sans"/>
                <a:cs typeface="Open Sans"/>
              </a:rPr>
              <a:t>Tech Stack</a:t>
            </a:r>
          </a:p>
        </p:txBody>
      </p:sp>
      <p:sp>
        <p:nvSpPr>
          <p:cNvPr id="4" name="Rectangle 3">
            <a:extLst>
              <a:ext uri="{FF2B5EF4-FFF2-40B4-BE49-F238E27FC236}">
                <a16:creationId xmlns:a16="http://schemas.microsoft.com/office/drawing/2014/main" id="{8A107DCB-EF50-4AE0-3B4B-A483E9FCF320}"/>
              </a:ext>
            </a:extLst>
          </p:cNvPr>
          <p:cNvSpPr/>
          <p:nvPr/>
        </p:nvSpPr>
        <p:spPr>
          <a:xfrm>
            <a:off x="625989" y="1199882"/>
            <a:ext cx="11055217" cy="4979859"/>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1700" b="1" dirty="0">
                <a:solidFill>
                  <a:schemeClr val="tx1"/>
                </a:solidFill>
              </a:rPr>
              <a:t>Streamlit </a:t>
            </a:r>
            <a:r>
              <a:rPr lang="en-US" sz="1700" dirty="0">
                <a:solidFill>
                  <a:schemeClr val="tx1"/>
                </a:solidFill>
              </a:rPr>
              <a:t>- Interactive user interface for input configuration and real-time simulation feedback</a:t>
            </a:r>
          </a:p>
          <a:p>
            <a:pPr marL="285750" indent="-285750">
              <a:buFont typeface="Arial" panose="020B0604020202020204" pitchFamily="34" charset="0"/>
              <a:buChar char="•"/>
            </a:pPr>
            <a:r>
              <a:rPr lang="en-US" sz="1700" b="1" dirty="0" err="1">
                <a:solidFill>
                  <a:schemeClr val="tx1"/>
                </a:solidFill>
              </a:rPr>
              <a:t>LangChain</a:t>
            </a:r>
            <a:r>
              <a:rPr lang="en-US" sz="1700" b="1" dirty="0">
                <a:solidFill>
                  <a:schemeClr val="tx1"/>
                </a:solidFill>
              </a:rPr>
              <a:t> </a:t>
            </a:r>
            <a:r>
              <a:rPr lang="en-US" sz="1700" dirty="0">
                <a:solidFill>
                  <a:schemeClr val="tx1"/>
                </a:solidFill>
              </a:rPr>
              <a:t>- Hosts Agentic Al for intelligent decision orchestration, parameter tuning, and user Interaction</a:t>
            </a:r>
          </a:p>
          <a:p>
            <a:pPr marL="285750" indent="-285750">
              <a:buFont typeface="Arial" panose="020B0604020202020204" pitchFamily="34" charset="0"/>
              <a:buChar char="•"/>
            </a:pPr>
            <a:r>
              <a:rPr lang="en-US" sz="1700" b="1" dirty="0">
                <a:solidFill>
                  <a:schemeClr val="tx1"/>
                </a:solidFill>
              </a:rPr>
              <a:t>Salabim </a:t>
            </a:r>
            <a:r>
              <a:rPr lang="en-US" sz="1700" dirty="0">
                <a:solidFill>
                  <a:schemeClr val="tx1"/>
                </a:solidFill>
              </a:rPr>
              <a:t>– 3D-event simulation for modelling container flow, equipment usage, and labor dynamics</a:t>
            </a:r>
          </a:p>
          <a:p>
            <a:pPr marL="285750" indent="-285750">
              <a:buFont typeface="Arial" panose="020B0604020202020204" pitchFamily="34" charset="0"/>
              <a:buChar char="•"/>
            </a:pPr>
            <a:r>
              <a:rPr lang="en-US" sz="1700" b="1" dirty="0">
                <a:solidFill>
                  <a:schemeClr val="tx1"/>
                </a:solidFill>
              </a:rPr>
              <a:t>PyOpenGL </a:t>
            </a:r>
            <a:r>
              <a:rPr lang="en-US" sz="1700" dirty="0">
                <a:solidFill>
                  <a:schemeClr val="tx1"/>
                </a:solidFill>
              </a:rPr>
              <a:t>- 3D visualization of port layouts and simulation outcomes</a:t>
            </a:r>
          </a:p>
          <a:p>
            <a:pPr marL="285750" indent="-285750">
              <a:buFont typeface="Arial" panose="020B0604020202020204" pitchFamily="34" charset="0"/>
              <a:buChar char="•"/>
            </a:pPr>
            <a:r>
              <a:rPr lang="en-US" sz="1700" b="1" dirty="0">
                <a:solidFill>
                  <a:schemeClr val="tx1"/>
                </a:solidFill>
              </a:rPr>
              <a:t>AWS Batch </a:t>
            </a:r>
            <a:r>
              <a:rPr lang="en-US" sz="1700" dirty="0">
                <a:solidFill>
                  <a:schemeClr val="tx1"/>
                </a:solidFill>
              </a:rPr>
              <a:t>- Scalable compute for running simulation workloads in parallel</a:t>
            </a:r>
          </a:p>
          <a:p>
            <a:pPr marL="285750" indent="-285750">
              <a:buFont typeface="Arial" panose="020B0604020202020204" pitchFamily="34" charset="0"/>
              <a:buChar char="•"/>
            </a:pPr>
            <a:r>
              <a:rPr lang="en-US" sz="1700" b="1" dirty="0">
                <a:solidFill>
                  <a:schemeClr val="tx1"/>
                </a:solidFill>
              </a:rPr>
              <a:t>AWS Lambda + Step Functions </a:t>
            </a:r>
            <a:r>
              <a:rPr lang="en-US" sz="1700" dirty="0">
                <a:solidFill>
                  <a:schemeClr val="tx1"/>
                </a:solidFill>
              </a:rPr>
              <a:t>- Orchestrates ingestion and transformation of data from enterprise tools (SAP, Oracle, FlexSim)</a:t>
            </a:r>
          </a:p>
          <a:p>
            <a:pPr marL="285750" indent="-285750">
              <a:buFont typeface="Arial" panose="020B0604020202020204" pitchFamily="34" charset="0"/>
              <a:buChar char="•"/>
            </a:pPr>
            <a:r>
              <a:rPr lang="en-US" sz="1700" b="1" dirty="0">
                <a:solidFill>
                  <a:schemeClr val="tx1"/>
                </a:solidFill>
              </a:rPr>
              <a:t>Amazon S3/DynamoDB</a:t>
            </a:r>
            <a:r>
              <a:rPr lang="en-US" sz="1700" dirty="0">
                <a:solidFill>
                  <a:schemeClr val="tx1"/>
                </a:solidFill>
              </a:rPr>
              <a:t> - Stores RAG Data, structured simulation inputs, results, and enterprise metadata</a:t>
            </a:r>
          </a:p>
          <a:p>
            <a:pPr marL="285750" indent="-285750">
              <a:buFont typeface="Arial" panose="020B0604020202020204" pitchFamily="34" charset="0"/>
              <a:buChar char="•"/>
            </a:pPr>
            <a:r>
              <a:rPr lang="en-US" sz="1700" b="1" dirty="0">
                <a:solidFill>
                  <a:schemeClr val="tx1"/>
                </a:solidFill>
              </a:rPr>
              <a:t>Amazon RDS</a:t>
            </a:r>
            <a:r>
              <a:rPr lang="en-US" sz="1700" dirty="0">
                <a:solidFill>
                  <a:schemeClr val="tx1"/>
                </a:solidFill>
              </a:rPr>
              <a:t> – Stores user metadata and activity</a:t>
            </a:r>
          </a:p>
          <a:p>
            <a:pPr marL="285750" indent="-285750">
              <a:buFont typeface="Arial" panose="020B0604020202020204" pitchFamily="34" charset="0"/>
              <a:buChar char="•"/>
            </a:pPr>
            <a:r>
              <a:rPr lang="en-US" sz="1700" b="1" dirty="0">
                <a:solidFill>
                  <a:schemeClr val="tx1"/>
                </a:solidFill>
              </a:rPr>
              <a:t>Streamlit graphical extensions </a:t>
            </a:r>
            <a:r>
              <a:rPr lang="en-US" sz="1700" dirty="0">
                <a:solidFill>
                  <a:schemeClr val="tx1"/>
                </a:solidFill>
              </a:rPr>
              <a:t>- Enables analytics, displays simulation results, and reporting dashboards</a:t>
            </a:r>
          </a:p>
          <a:p>
            <a:pPr marL="285750" indent="-285750">
              <a:buFont typeface="Arial" panose="020B0604020202020204" pitchFamily="34" charset="0"/>
              <a:buChar char="•"/>
            </a:pPr>
            <a:r>
              <a:rPr lang="en-US" sz="1700" b="1" dirty="0">
                <a:solidFill>
                  <a:schemeClr val="tx1"/>
                </a:solidFill>
              </a:rPr>
              <a:t>Amazon ECS (EC2/Fargate)</a:t>
            </a:r>
            <a:r>
              <a:rPr lang="en-US" sz="1700" dirty="0">
                <a:solidFill>
                  <a:schemeClr val="tx1"/>
                </a:solidFill>
              </a:rPr>
              <a:t> - Optional service layer for micro-tasks or lightweight processing, and spinning up the UI and batch processes</a:t>
            </a:r>
          </a:p>
          <a:p>
            <a:pPr marL="285750" indent="-285750">
              <a:buFont typeface="Arial" panose="020B0604020202020204" pitchFamily="34" charset="0"/>
              <a:buChar char="•"/>
            </a:pPr>
            <a:r>
              <a:rPr lang="en-US" sz="1700" b="1" dirty="0">
                <a:solidFill>
                  <a:schemeClr val="tx1"/>
                </a:solidFill>
              </a:rPr>
              <a:t>Amazon ECR</a:t>
            </a:r>
            <a:r>
              <a:rPr lang="en-US" sz="1700" dirty="0">
                <a:solidFill>
                  <a:schemeClr val="tx1"/>
                </a:solidFill>
              </a:rPr>
              <a:t> - Docker container image store</a:t>
            </a:r>
          </a:p>
          <a:p>
            <a:pPr marL="285750" indent="-285750">
              <a:buFont typeface="Arial" panose="020B0604020202020204" pitchFamily="34" charset="0"/>
              <a:buChar char="•"/>
            </a:pPr>
            <a:r>
              <a:rPr lang="en-US" sz="1700" b="1" dirty="0">
                <a:solidFill>
                  <a:schemeClr val="tx1"/>
                </a:solidFill>
              </a:rPr>
              <a:t>AWS IAM, CloudWatch, Secrets Manager</a:t>
            </a:r>
            <a:r>
              <a:rPr lang="en-US" sz="1700" dirty="0">
                <a:solidFill>
                  <a:schemeClr val="tx1"/>
                </a:solidFill>
              </a:rPr>
              <a:t> - Provides security, observability, and credential management</a:t>
            </a:r>
            <a:endParaRPr lang="en-IN" sz="1700" dirty="0">
              <a:solidFill>
                <a:schemeClr val="tx1"/>
              </a:solidFill>
            </a:endParaRPr>
          </a:p>
        </p:txBody>
      </p:sp>
    </p:spTree>
    <p:extLst>
      <p:ext uri="{BB962C8B-B14F-4D97-AF65-F5344CB8AC3E}">
        <p14:creationId xmlns:p14="http://schemas.microsoft.com/office/powerpoint/2010/main" val="709987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968D5B-AFDB-3450-225B-2682EB2DD495}"/>
            </a:ext>
          </a:extLst>
        </p:cNvPr>
        <p:cNvGrpSpPr/>
        <p:nvPr/>
      </p:nvGrpSpPr>
      <p:grpSpPr>
        <a:xfrm>
          <a:off x="0" y="0"/>
          <a:ext cx="0" cy="0"/>
          <a:chOff x="0" y="0"/>
          <a:chExt cx="0" cy="0"/>
        </a:xfrm>
      </p:grpSpPr>
      <p:sp>
        <p:nvSpPr>
          <p:cNvPr id="32" name="Title 3">
            <a:extLst>
              <a:ext uri="{FF2B5EF4-FFF2-40B4-BE49-F238E27FC236}">
                <a16:creationId xmlns:a16="http://schemas.microsoft.com/office/drawing/2014/main" id="{B1B05BC1-B47D-3221-0C17-45A6DA2E8C79}"/>
              </a:ext>
            </a:extLst>
          </p:cNvPr>
          <p:cNvSpPr txBox="1">
            <a:spLocks/>
          </p:cNvSpPr>
          <p:nvPr/>
        </p:nvSpPr>
        <p:spPr>
          <a:xfrm>
            <a:off x="510794" y="695153"/>
            <a:ext cx="11390734" cy="3657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100" kern="1200">
                <a:solidFill>
                  <a:schemeClr val="tx1"/>
                </a:solidFill>
                <a:latin typeface="+mj-lt"/>
                <a:ea typeface="+mj-ea"/>
                <a:cs typeface="+mj-cs"/>
              </a:defRPr>
            </a:lvl1pPr>
          </a:lstStyle>
          <a:p>
            <a:r>
              <a:rPr lang="en-US" sz="2800" b="1">
                <a:latin typeface="Open Sans" panose="020B0606030504020204" pitchFamily="34" charset="0"/>
                <a:ea typeface="Open Sans" panose="020B0606030504020204" pitchFamily="34" charset="0"/>
                <a:cs typeface="Open Sans" panose="020B0606030504020204" pitchFamily="34" charset="0"/>
              </a:rPr>
              <a:t>Technical Architecture Diagram</a:t>
            </a:r>
          </a:p>
          <a:p>
            <a:endParaRPr lang="en-US" sz="2800" b="1">
              <a:latin typeface="Open Sans" panose="020B0606030504020204" pitchFamily="34" charset="0"/>
              <a:ea typeface="Open Sans" panose="020B0606030504020204" pitchFamily="34" charset="0"/>
              <a:cs typeface="Open Sans" panose="020B0606030504020204" pitchFamily="34" charset="0"/>
            </a:endParaRPr>
          </a:p>
        </p:txBody>
      </p:sp>
      <p:sp>
        <p:nvSpPr>
          <p:cNvPr id="33" name="Text Placeholder 2">
            <a:extLst>
              <a:ext uri="{FF2B5EF4-FFF2-40B4-BE49-F238E27FC236}">
                <a16:creationId xmlns:a16="http://schemas.microsoft.com/office/drawing/2014/main" id="{FFCA6893-AF22-047C-F7CF-53FCE947232C}"/>
              </a:ext>
            </a:extLst>
          </p:cNvPr>
          <p:cNvSpPr txBox="1">
            <a:spLocks/>
          </p:cNvSpPr>
          <p:nvPr/>
        </p:nvSpPr>
        <p:spPr>
          <a:xfrm>
            <a:off x="388243" y="1422400"/>
            <a:ext cx="11170412" cy="4740447"/>
          </a:xfrm>
          <a:prstGeom prst="rect">
            <a:avLst/>
          </a:prstGeom>
        </p:spPr>
        <p:txBody>
          <a:bodyPr vert="horz" lIns="0" tIns="0" rIns="0" bIns="0" rtlCol="0">
            <a:noAutofit/>
          </a:bodyPr>
          <a:lstStyle>
            <a:lvl1pPr indent="0" defTabSz="1219170">
              <a:spcBef>
                <a:spcPts val="0"/>
              </a:spcBef>
              <a:spcAft>
                <a:spcPts val="1333"/>
              </a:spcAft>
              <a:buSzPct val="100000"/>
              <a:buFontTx/>
              <a:buNone/>
              <a:defRPr lang="en-US" sz="1600" b="0" noProof="0" dirty="0">
                <a:ea typeface="Verdana" panose="020B0604030504040204" pitchFamily="34" charset="0"/>
              </a:defRPr>
            </a:lvl1pPr>
            <a:lvl2pPr marL="127000" indent="-127000" defTabSz="1219170">
              <a:spcBef>
                <a:spcPts val="0"/>
              </a:spcBef>
              <a:spcAft>
                <a:spcPts val="1333"/>
              </a:spcAft>
              <a:buClrTx/>
              <a:buSzPct val="100000"/>
              <a:buFont typeface="Arial" panose="020B0604020202020204" pitchFamily="34" charset="0"/>
              <a:buChar char="•"/>
              <a:defRPr lang="en-US" sz="1400" b="0" dirty="0" smtClean="0">
                <a:ea typeface="Verdana" panose="020B0604030504040204" pitchFamily="34" charset="0"/>
              </a:defRPr>
            </a:lvl2pPr>
            <a:lvl3pPr marL="279400" indent="-127000" defTabSz="1219170">
              <a:spcBef>
                <a:spcPts val="0"/>
              </a:spcBef>
              <a:spcAft>
                <a:spcPts val="1333"/>
              </a:spcAft>
              <a:buClrTx/>
              <a:buSzPct val="100000"/>
              <a:buFont typeface="Arial" panose="020B0604020202020204" pitchFamily="34" charset="0"/>
              <a:buChar char="−"/>
              <a:defRPr lang="en-US" sz="1400" dirty="0" smtClean="0">
                <a:ea typeface="Verdana" panose="020B0604030504040204" pitchFamily="34" charset="0"/>
              </a:defRPr>
            </a:lvl3pPr>
            <a:lvl4pPr marL="431800" indent="-127000" defTabSz="1219170">
              <a:spcBef>
                <a:spcPts val="0"/>
              </a:spcBef>
              <a:spcAft>
                <a:spcPts val="1333"/>
              </a:spcAft>
              <a:buClrTx/>
              <a:buSzPct val="100000"/>
              <a:buFont typeface="Arial" panose="020B0604020202020204" pitchFamily="34" charset="0"/>
              <a:buChar char="◦"/>
              <a:defRPr lang="en-US" sz="1400" baseline="0" dirty="0" smtClean="0">
                <a:ea typeface="Verdana" panose="020B0604030504040204" pitchFamily="34" charset="0"/>
              </a:defRPr>
            </a:lvl4pPr>
            <a:lvl5pPr marL="584200" indent="-127000" defTabSz="1064657">
              <a:spcBef>
                <a:spcPts val="0"/>
              </a:spcBef>
              <a:spcAft>
                <a:spcPts val="1333"/>
              </a:spcAft>
              <a:buClrTx/>
              <a:buSzPct val="100000"/>
              <a:buFont typeface="Arial" panose="020B0604020202020204" pitchFamily="34" charset="0"/>
              <a:buChar char="−"/>
              <a:tabLst/>
              <a:defRPr lang="en-US" sz="1400" baseline="0" dirty="0" smtClean="0">
                <a:ea typeface="Verdana" panose="020B0604030504040204" pitchFamily="34" charset="0"/>
              </a:defRPr>
            </a:lvl5pPr>
            <a:lvl6pPr marL="710382" indent="-235194" defTabSz="1219170">
              <a:spcBef>
                <a:spcPts val="0"/>
              </a:spcBef>
              <a:spcAft>
                <a:spcPts val="1333"/>
              </a:spcAft>
              <a:buFont typeface="Verdana" panose="020B0604030504040204" pitchFamily="34" charset="0"/>
              <a:buChar char="−"/>
              <a:defRPr sz="1600" baseline="0"/>
            </a:lvl6pPr>
            <a:lvl7pPr marL="710382" indent="-235194" defTabSz="1219170">
              <a:spcBef>
                <a:spcPts val="0"/>
              </a:spcBef>
              <a:spcAft>
                <a:spcPts val="1333"/>
              </a:spcAft>
              <a:buFont typeface="Verdana" panose="020B0604030504040204" pitchFamily="34" charset="0"/>
              <a:buChar char="−"/>
              <a:defRPr sz="1600"/>
            </a:lvl7pPr>
            <a:lvl8pPr marL="710382" indent="-235194" defTabSz="1219170">
              <a:spcBef>
                <a:spcPts val="0"/>
              </a:spcBef>
              <a:spcAft>
                <a:spcPts val="1333"/>
              </a:spcAft>
              <a:buFont typeface="Verdana" panose="020B0604030504040204" pitchFamily="34" charset="0"/>
              <a:buChar char="−"/>
              <a:defRPr sz="1600" baseline="0"/>
            </a:lvl8pPr>
            <a:lvl9pPr marL="710382" indent="-235194" defTabSz="1219170">
              <a:spcBef>
                <a:spcPts val="0"/>
              </a:spcBef>
              <a:spcAft>
                <a:spcPts val="1333"/>
              </a:spcAft>
              <a:buFont typeface="Verdana" panose="020B0604030504040204" pitchFamily="34" charset="0"/>
              <a:buChar char="−"/>
              <a:defRPr sz="1600" baseline="0"/>
            </a:lvl9pPr>
          </a:lstStyle>
          <a:p>
            <a:pPr algn="just"/>
            <a:endParaRPr lang="en-US" sz="1800" b="1">
              <a:latin typeface="Open Sans" panose="020B0606030504020204" pitchFamily="34" charset="0"/>
              <a:ea typeface="Open Sans" panose="020B0606030504020204" pitchFamily="34" charset="0"/>
              <a:cs typeface="Open Sans" panose="020B0606030504020204" pitchFamily="34" charset="0"/>
            </a:endParaRPr>
          </a:p>
        </p:txBody>
      </p:sp>
      <p:grpSp>
        <p:nvGrpSpPr>
          <p:cNvPr id="230" name="Group 229" descr="Virtual private cloud (VPC) group.">
            <a:extLst>
              <a:ext uri="{FF2B5EF4-FFF2-40B4-BE49-F238E27FC236}">
                <a16:creationId xmlns:a16="http://schemas.microsoft.com/office/drawing/2014/main" id="{3D369632-A361-AFDA-BA52-182DC4858AFC}"/>
              </a:ext>
            </a:extLst>
          </p:cNvPr>
          <p:cNvGrpSpPr/>
          <p:nvPr/>
        </p:nvGrpSpPr>
        <p:grpSpPr>
          <a:xfrm>
            <a:off x="175407" y="1147665"/>
            <a:ext cx="11900400" cy="5570557"/>
            <a:chOff x="2283292" y="2618865"/>
            <a:chExt cx="1765300" cy="889002"/>
          </a:xfrm>
        </p:grpSpPr>
        <p:sp>
          <p:nvSpPr>
            <p:cNvPr id="231" name="Rectangle 230">
              <a:extLst>
                <a:ext uri="{FF2B5EF4-FFF2-40B4-BE49-F238E27FC236}">
                  <a16:creationId xmlns:a16="http://schemas.microsoft.com/office/drawing/2014/main" id="{7F1A4E97-64DB-3496-4A2C-F3E87D578451}"/>
                </a:ext>
              </a:extLst>
            </p:cNvPr>
            <p:cNvSpPr/>
            <p:nvPr/>
          </p:nvSpPr>
          <p:spPr>
            <a:xfrm>
              <a:off x="2283292" y="2618865"/>
              <a:ext cx="1765300" cy="889002"/>
            </a:xfrm>
            <a:prstGeom prst="rect">
              <a:avLst/>
            </a:prstGeom>
            <a:noFill/>
            <a:ln w="15875">
              <a:solidFill>
                <a:srgbClr val="8C4FFF"/>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800">
                  <a:ln w="0"/>
                  <a:solidFill>
                    <a:schemeClr val="tx1"/>
                  </a:solidFill>
                  <a:latin typeface="Arial" panose="020B0604020202020204" pitchFamily="34" charset="0"/>
                  <a:cs typeface="Arial" panose="020B0604020202020204" pitchFamily="34" charset="0"/>
                </a:rPr>
                <a:t>Virtual private cloud (VPC)</a:t>
              </a:r>
            </a:p>
          </p:txBody>
        </p:sp>
        <p:pic>
          <p:nvPicPr>
            <p:cNvPr id="232" name="Graphic 231" descr="VPC group icon. ">
              <a:extLst>
                <a:ext uri="{FF2B5EF4-FFF2-40B4-BE49-F238E27FC236}">
                  <a16:creationId xmlns:a16="http://schemas.microsoft.com/office/drawing/2014/main" id="{C1FC250A-2C7F-AA52-DF20-D245AB06B863}"/>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2283292" y="2618865"/>
              <a:ext cx="39571" cy="39571"/>
            </a:xfrm>
            <a:prstGeom prst="rect">
              <a:avLst/>
            </a:prstGeom>
          </p:spPr>
        </p:pic>
      </p:grpSp>
      <p:grpSp>
        <p:nvGrpSpPr>
          <p:cNvPr id="233" name="Group 232" descr="Public subnet group.">
            <a:extLst>
              <a:ext uri="{FF2B5EF4-FFF2-40B4-BE49-F238E27FC236}">
                <a16:creationId xmlns:a16="http://schemas.microsoft.com/office/drawing/2014/main" id="{B0A75F42-4055-FB77-2285-2DBC93D9D7B1}"/>
              </a:ext>
            </a:extLst>
          </p:cNvPr>
          <p:cNvGrpSpPr/>
          <p:nvPr/>
        </p:nvGrpSpPr>
        <p:grpSpPr>
          <a:xfrm>
            <a:off x="970208" y="2547077"/>
            <a:ext cx="1071283" cy="1659235"/>
            <a:chOff x="6147450" y="2618865"/>
            <a:chExt cx="1765304" cy="889002"/>
          </a:xfrm>
        </p:grpSpPr>
        <p:sp>
          <p:nvSpPr>
            <p:cNvPr id="234" name="Rectangle 233">
              <a:extLst>
                <a:ext uri="{FF2B5EF4-FFF2-40B4-BE49-F238E27FC236}">
                  <a16:creationId xmlns:a16="http://schemas.microsoft.com/office/drawing/2014/main" id="{11BE63CA-DEBC-BF15-8600-8EC7CCB0821B}"/>
                </a:ext>
              </a:extLst>
            </p:cNvPr>
            <p:cNvSpPr/>
            <p:nvPr/>
          </p:nvSpPr>
          <p:spPr>
            <a:xfrm>
              <a:off x="6147454" y="2618865"/>
              <a:ext cx="1765300" cy="889002"/>
            </a:xfrm>
            <a:prstGeom prst="rect">
              <a:avLst/>
            </a:prstGeom>
            <a:noFill/>
            <a:ln w="15875">
              <a:solidFill>
                <a:srgbClr val="7AA116"/>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502920" tIns="91440" bIns="45720"/>
            <a:lstStyle/>
            <a:p>
              <a:pPr eaLnBrk="1" fontAlgn="auto" hangingPunct="1">
                <a:spcBef>
                  <a:spcPts val="0"/>
                </a:spcBef>
                <a:spcAft>
                  <a:spcPts val="0"/>
                </a:spcAft>
                <a:defRPr/>
              </a:pPr>
              <a:r>
                <a:rPr lang="en-US" sz="800" dirty="0">
                  <a:solidFill>
                    <a:schemeClr val="tx1"/>
                  </a:solidFill>
                  <a:latin typeface="Arial" panose="020B0604020202020204" pitchFamily="34" charset="0"/>
                  <a:cs typeface="Arial" panose="020B0604020202020204" pitchFamily="34" charset="0"/>
                </a:rPr>
                <a:t>Public subnet</a:t>
              </a:r>
            </a:p>
          </p:txBody>
        </p:sp>
        <p:pic>
          <p:nvPicPr>
            <p:cNvPr id="235" name="Graphic 234" descr="Public subnet group icon. ">
              <a:extLst>
                <a:ext uri="{FF2B5EF4-FFF2-40B4-BE49-F238E27FC236}">
                  <a16:creationId xmlns:a16="http://schemas.microsoft.com/office/drawing/2014/main" id="{36E6C121-84B9-8346-94F6-CB0641B3DE24}"/>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6147450" y="2618868"/>
              <a:ext cx="452036" cy="150686"/>
            </a:xfrm>
            <a:prstGeom prst="rect">
              <a:avLst/>
            </a:prstGeom>
          </p:spPr>
        </p:pic>
      </p:grpSp>
      <p:sp>
        <p:nvSpPr>
          <p:cNvPr id="237" name="TextBox 26">
            <a:extLst>
              <a:ext uri="{FF2B5EF4-FFF2-40B4-BE49-F238E27FC236}">
                <a16:creationId xmlns:a16="http://schemas.microsoft.com/office/drawing/2014/main" id="{40D7754C-679C-CFC4-F82B-AC34E433FEC0}"/>
              </a:ext>
            </a:extLst>
          </p:cNvPr>
          <p:cNvSpPr txBox="1">
            <a:spLocks noChangeArrowheads="1"/>
          </p:cNvSpPr>
          <p:nvPr/>
        </p:nvSpPr>
        <p:spPr bwMode="auto">
          <a:xfrm>
            <a:off x="1017346" y="3606837"/>
            <a:ext cx="10201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800" dirty="0">
                <a:latin typeface="Arial" panose="020B0604020202020204" pitchFamily="34" charset="0"/>
                <a:ea typeface="Amazon Ember" panose="020B0603020204020204" pitchFamily="34" charset="0"/>
                <a:cs typeface="Arial" panose="020B0604020202020204" pitchFamily="34" charset="0"/>
              </a:rPr>
              <a:t>Streamlit app hosted Auto-Scaled ECS EC2 </a:t>
            </a:r>
          </a:p>
          <a:p>
            <a:pPr algn="ctr" eaLnBrk="1" hangingPunct="1"/>
            <a:r>
              <a:rPr lang="en-US" altLang="en-US" sz="800" dirty="0">
                <a:latin typeface="Arial" panose="020B0604020202020204" pitchFamily="34" charset="0"/>
                <a:ea typeface="Amazon Ember" panose="020B0603020204020204" pitchFamily="34" charset="0"/>
                <a:cs typeface="Arial" panose="020B0604020202020204" pitchFamily="34" charset="0"/>
              </a:rPr>
              <a:t>Instance/s</a:t>
            </a:r>
          </a:p>
        </p:txBody>
      </p:sp>
      <p:pic>
        <p:nvPicPr>
          <p:cNvPr id="239" name="Graphic 6" descr="General resource icon.">
            <a:extLst>
              <a:ext uri="{FF2B5EF4-FFF2-40B4-BE49-F238E27FC236}">
                <a16:creationId xmlns:a16="http://schemas.microsoft.com/office/drawing/2014/main" id="{D1CF6C4C-8763-9C89-8D76-9572683E2CA4}"/>
              </a:ext>
            </a:extLst>
          </p:cNvPr>
          <p:cNvPicPr>
            <a:picLocks noChangeAspect="1" noChangeArrowheads="1"/>
          </p:cNvPicPr>
          <p:nvPr/>
        </p:nvPicPr>
        <p:blipFill>
          <a:blip r:embed="rId7">
            <a:extLst>
              <a:ext uri="{96DAC541-7B7A-43D3-8B79-37D633B846F1}">
                <asvg:svgBlip xmlns:asvg="http://schemas.microsoft.com/office/drawing/2016/SVG/main" r:embed="rId8"/>
              </a:ext>
            </a:extLst>
          </a:blip>
          <a:srcRect/>
          <a:stretch/>
        </p:blipFill>
        <p:spPr bwMode="auto">
          <a:xfrm flipH="1">
            <a:off x="294679" y="1547042"/>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0" name="Graphic 18" descr="Amazon Elastic Container Service (Amazon ECS) service icon.">
            <a:extLst>
              <a:ext uri="{FF2B5EF4-FFF2-40B4-BE49-F238E27FC236}">
                <a16:creationId xmlns:a16="http://schemas.microsoft.com/office/drawing/2014/main" id="{20C79211-2BF5-27B2-EAFB-6483B6BC3ABA}"/>
              </a:ext>
            </a:extLst>
          </p:cNvPr>
          <p:cNvPicPr>
            <a:picLocks noChangeAspect="1" noChangeArrowheads="1"/>
          </p:cNvPicPr>
          <p:nvPr/>
        </p:nvPicPr>
        <p:blipFill>
          <a:blip r:embed="rId9">
            <a:extLst>
              <a:ext uri="{96DAC541-7B7A-43D3-8B79-37D633B846F1}">
                <asvg:svgBlip xmlns:asvg="http://schemas.microsoft.com/office/drawing/2016/SVG/main" r:embed="rId10"/>
              </a:ext>
            </a:extLst>
          </a:blip>
          <a:srcRect/>
          <a:stretch/>
        </p:blipFill>
        <p:spPr bwMode="auto">
          <a:xfrm>
            <a:off x="1171161" y="3059077"/>
            <a:ext cx="356247" cy="356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2" name="Graphic 18" descr="Amazon Elastic Container Service (Amazon ECS) service icon.">
            <a:extLst>
              <a:ext uri="{FF2B5EF4-FFF2-40B4-BE49-F238E27FC236}">
                <a16:creationId xmlns:a16="http://schemas.microsoft.com/office/drawing/2014/main" id="{AA4334DF-5833-16F5-B55D-459DBCEF6AE4}"/>
              </a:ext>
            </a:extLst>
          </p:cNvPr>
          <p:cNvPicPr>
            <a:picLocks noChangeAspect="1" noChangeArrowheads="1"/>
          </p:cNvPicPr>
          <p:nvPr/>
        </p:nvPicPr>
        <p:blipFill>
          <a:blip r:embed="rId9">
            <a:extLst>
              <a:ext uri="{96DAC541-7B7A-43D3-8B79-37D633B846F1}">
                <asvg:svgBlip xmlns:asvg="http://schemas.microsoft.com/office/drawing/2016/SVG/main" r:embed="rId10"/>
              </a:ext>
            </a:extLst>
          </a:blip>
          <a:srcRect/>
          <a:stretch/>
        </p:blipFill>
        <p:spPr bwMode="auto">
          <a:xfrm>
            <a:off x="1253605" y="3165722"/>
            <a:ext cx="356247" cy="356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3" name="Graphic 18" descr="Amazon Elastic Container Service (Amazon ECS) service icon.">
            <a:extLst>
              <a:ext uri="{FF2B5EF4-FFF2-40B4-BE49-F238E27FC236}">
                <a16:creationId xmlns:a16="http://schemas.microsoft.com/office/drawing/2014/main" id="{EEFE6553-7206-39E6-55CF-BF8DCB9EF37F}"/>
              </a:ext>
            </a:extLst>
          </p:cNvPr>
          <p:cNvPicPr>
            <a:picLocks noChangeAspect="1" noChangeArrowheads="1"/>
          </p:cNvPicPr>
          <p:nvPr/>
        </p:nvPicPr>
        <p:blipFill>
          <a:blip r:embed="rId9">
            <a:extLst>
              <a:ext uri="{96DAC541-7B7A-43D3-8B79-37D633B846F1}">
                <asvg:svgBlip xmlns:asvg="http://schemas.microsoft.com/office/drawing/2016/SVG/main" r:embed="rId10"/>
              </a:ext>
            </a:extLst>
          </a:blip>
          <a:srcRect/>
          <a:stretch/>
        </p:blipFill>
        <p:spPr bwMode="auto">
          <a:xfrm>
            <a:off x="1356005" y="3250590"/>
            <a:ext cx="356247" cy="356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4" name="Graphic 243" descr="Application Load Balancer resource icon for the Elastic Load Balancing service.">
            <a:extLst>
              <a:ext uri="{FF2B5EF4-FFF2-40B4-BE49-F238E27FC236}">
                <a16:creationId xmlns:a16="http://schemas.microsoft.com/office/drawing/2014/main" id="{E9387CB2-7ECA-0545-DB0E-A2FEB41AAC9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324190" y="1554960"/>
            <a:ext cx="457200" cy="457200"/>
          </a:xfrm>
          <a:prstGeom prst="rect">
            <a:avLst/>
          </a:prstGeom>
        </p:spPr>
      </p:pic>
      <p:sp>
        <p:nvSpPr>
          <p:cNvPr id="245" name="TextBox 19">
            <a:extLst>
              <a:ext uri="{FF2B5EF4-FFF2-40B4-BE49-F238E27FC236}">
                <a16:creationId xmlns:a16="http://schemas.microsoft.com/office/drawing/2014/main" id="{6E1AFCDE-94B6-9239-6F28-A92BD54A8597}"/>
              </a:ext>
            </a:extLst>
          </p:cNvPr>
          <p:cNvSpPr txBox="1">
            <a:spLocks noChangeArrowheads="1"/>
          </p:cNvSpPr>
          <p:nvPr/>
        </p:nvSpPr>
        <p:spPr bwMode="auto">
          <a:xfrm>
            <a:off x="1071014" y="1975073"/>
            <a:ext cx="9584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800" dirty="0">
                <a:latin typeface="Arial" panose="020B0604020202020204" pitchFamily="34" charset="0"/>
                <a:ea typeface="Amazon Ember" panose="020B0603020204020204" pitchFamily="34" charset="0"/>
                <a:cs typeface="Arial" panose="020B0604020202020204" pitchFamily="34" charset="0"/>
              </a:rPr>
              <a:t>Application Load </a:t>
            </a:r>
            <a:br>
              <a:rPr lang="en-US" altLang="en-US" sz="800" dirty="0">
                <a:latin typeface="Arial" panose="020B0604020202020204" pitchFamily="34" charset="0"/>
                <a:ea typeface="Amazon Ember" panose="020B0603020204020204" pitchFamily="34" charset="0"/>
                <a:cs typeface="Arial" panose="020B0604020202020204" pitchFamily="34" charset="0"/>
              </a:rPr>
            </a:br>
            <a:r>
              <a:rPr lang="en-US" altLang="en-US" sz="800" dirty="0">
                <a:latin typeface="Arial" panose="020B0604020202020204" pitchFamily="34" charset="0"/>
                <a:ea typeface="Amazon Ember" panose="020B0603020204020204" pitchFamily="34" charset="0"/>
                <a:cs typeface="Arial" panose="020B0604020202020204" pitchFamily="34" charset="0"/>
              </a:rPr>
              <a:t>Balancer</a:t>
            </a:r>
          </a:p>
        </p:txBody>
      </p:sp>
      <p:cxnSp>
        <p:nvCxnSpPr>
          <p:cNvPr id="246" name="Straight Arrow Connector 245">
            <a:extLst>
              <a:ext uri="{FF2B5EF4-FFF2-40B4-BE49-F238E27FC236}">
                <a16:creationId xmlns:a16="http://schemas.microsoft.com/office/drawing/2014/main" id="{EBE389EB-DB97-01F2-5213-EFAC3D1FBEAF}"/>
              </a:ext>
              <a:ext uri="{C183D7F6-B498-43B3-948B-1728B52AA6E4}">
                <adec:decorative xmlns:adec="http://schemas.microsoft.com/office/drawing/2017/decorative" val="1"/>
              </a:ext>
            </a:extLst>
          </p:cNvPr>
          <p:cNvCxnSpPr>
            <a:cxnSpLocks/>
            <a:stCxn id="239" idx="1"/>
            <a:endCxn id="244" idx="1"/>
          </p:cNvCxnSpPr>
          <p:nvPr/>
        </p:nvCxnSpPr>
        <p:spPr>
          <a:xfrm>
            <a:off x="764579" y="1781992"/>
            <a:ext cx="559611" cy="1568"/>
          </a:xfrm>
          <a:prstGeom prst="straightConnector1">
            <a:avLst/>
          </a:prstGeom>
          <a:ln>
            <a:headEnd type="none" w="med" len="sm"/>
            <a:tailEnd type="triangle"/>
          </a:ln>
        </p:spPr>
        <p:style>
          <a:lnRef idx="3">
            <a:schemeClr val="dk1"/>
          </a:lnRef>
          <a:fillRef idx="0">
            <a:schemeClr val="dk1"/>
          </a:fillRef>
          <a:effectRef idx="2">
            <a:schemeClr val="dk1"/>
          </a:effectRef>
          <a:fontRef idx="minor">
            <a:schemeClr val="tx1"/>
          </a:fontRef>
        </p:style>
      </p:cxnSp>
      <p:cxnSp>
        <p:nvCxnSpPr>
          <p:cNvPr id="249" name="Straight Arrow Connector 248">
            <a:extLst>
              <a:ext uri="{FF2B5EF4-FFF2-40B4-BE49-F238E27FC236}">
                <a16:creationId xmlns:a16="http://schemas.microsoft.com/office/drawing/2014/main" id="{E60EA11B-59BE-1BD0-ED87-6E322BCF4846}"/>
              </a:ext>
              <a:ext uri="{C183D7F6-B498-43B3-948B-1728B52AA6E4}">
                <adec:decorative xmlns:adec="http://schemas.microsoft.com/office/drawing/2017/decorative" val="1"/>
              </a:ext>
            </a:extLst>
          </p:cNvPr>
          <p:cNvCxnSpPr>
            <a:cxnSpLocks/>
          </p:cNvCxnSpPr>
          <p:nvPr/>
        </p:nvCxnSpPr>
        <p:spPr>
          <a:xfrm flipH="1">
            <a:off x="1431491" y="2313627"/>
            <a:ext cx="9144" cy="936963"/>
          </a:xfrm>
          <a:prstGeom prst="straightConnector1">
            <a:avLst/>
          </a:prstGeom>
          <a:ln>
            <a:headEnd type="none" w="med" len="sm"/>
            <a:tailEnd type="triangle"/>
          </a:ln>
        </p:spPr>
        <p:style>
          <a:lnRef idx="3">
            <a:schemeClr val="dk1"/>
          </a:lnRef>
          <a:fillRef idx="0">
            <a:schemeClr val="dk1"/>
          </a:fillRef>
          <a:effectRef idx="2">
            <a:schemeClr val="dk1"/>
          </a:effectRef>
          <a:fontRef idx="minor">
            <a:schemeClr val="tx1"/>
          </a:fontRef>
        </p:style>
      </p:cxnSp>
      <p:pic>
        <p:nvPicPr>
          <p:cNvPr id="255" name="Graphic 13" descr="AWS Batch service icon.">
            <a:extLst>
              <a:ext uri="{FF2B5EF4-FFF2-40B4-BE49-F238E27FC236}">
                <a16:creationId xmlns:a16="http://schemas.microsoft.com/office/drawing/2014/main" id="{77B0BF72-B52A-6FFF-B546-D060A4B1B31A}"/>
              </a:ext>
            </a:extLst>
          </p:cNvPr>
          <p:cNvPicPr>
            <a:picLocks noChangeAspect="1" noChangeArrowheads="1"/>
          </p:cNvPicPr>
          <p:nvPr/>
        </p:nvPicPr>
        <p:blipFill>
          <a:blip r:embed="rId13">
            <a:extLst>
              <a:ext uri="{96DAC541-7B7A-43D3-8B79-37D633B846F1}">
                <asvg:svgBlip xmlns:asvg="http://schemas.microsoft.com/office/drawing/2016/SVG/main" r:embed="rId14"/>
              </a:ext>
            </a:extLst>
          </a:blip>
          <a:srcRect/>
          <a:stretch/>
        </p:blipFill>
        <p:spPr bwMode="auto">
          <a:xfrm>
            <a:off x="4293556" y="2916744"/>
            <a:ext cx="356616" cy="356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 name="TextBox 24">
            <a:extLst>
              <a:ext uri="{FF2B5EF4-FFF2-40B4-BE49-F238E27FC236}">
                <a16:creationId xmlns:a16="http://schemas.microsoft.com/office/drawing/2014/main" id="{06995782-B844-4443-A67C-9756CAB036E7}"/>
              </a:ext>
            </a:extLst>
          </p:cNvPr>
          <p:cNvSpPr txBox="1">
            <a:spLocks noChangeArrowheads="1"/>
          </p:cNvSpPr>
          <p:nvPr/>
        </p:nvSpPr>
        <p:spPr bwMode="auto">
          <a:xfrm>
            <a:off x="3909977" y="3256078"/>
            <a:ext cx="112377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800" dirty="0">
                <a:latin typeface="Arial" panose="020B0604020202020204" pitchFamily="34" charset="0"/>
                <a:ea typeface="Amazon Ember" panose="020B0603020204020204" pitchFamily="34" charset="0"/>
                <a:cs typeface="Arial" panose="020B0604020202020204" pitchFamily="34" charset="0"/>
              </a:rPr>
              <a:t>AWS Batch to trigger simulation operations and retrieve simulation results</a:t>
            </a:r>
          </a:p>
        </p:txBody>
      </p:sp>
      <p:pic>
        <p:nvPicPr>
          <p:cNvPr id="272" name="Graphic 13" descr="Lambda function resource icon for the AWS Lambda service icon.">
            <a:extLst>
              <a:ext uri="{FF2B5EF4-FFF2-40B4-BE49-F238E27FC236}">
                <a16:creationId xmlns:a16="http://schemas.microsoft.com/office/drawing/2014/main" id="{49B51E44-3314-9292-1DF6-583991ED4D93}"/>
              </a:ext>
            </a:extLst>
          </p:cNvPr>
          <p:cNvPicPr>
            <a:picLocks noChangeAspect="1" noChangeArrowheads="1"/>
          </p:cNvPicPr>
          <p:nvPr/>
        </p:nvPicPr>
        <p:blipFill>
          <a:blip r:embed="rId15">
            <a:extLst>
              <a:ext uri="{96DAC541-7B7A-43D3-8B79-37D633B846F1}">
                <asvg:svgBlip xmlns:asvg="http://schemas.microsoft.com/office/drawing/2016/SVG/main" r:embed="rId16"/>
              </a:ext>
            </a:extLst>
          </a:blip>
          <a:srcRect/>
          <a:stretch/>
        </p:blipFill>
        <p:spPr bwMode="auto">
          <a:xfrm>
            <a:off x="2696311" y="2034107"/>
            <a:ext cx="356616" cy="356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3" name="TextBox 17">
            <a:extLst>
              <a:ext uri="{FF2B5EF4-FFF2-40B4-BE49-F238E27FC236}">
                <a16:creationId xmlns:a16="http://schemas.microsoft.com/office/drawing/2014/main" id="{428F423B-E53E-3555-ABFE-962F729CF3F1}"/>
              </a:ext>
            </a:extLst>
          </p:cNvPr>
          <p:cNvSpPr txBox="1">
            <a:spLocks noChangeArrowheads="1"/>
          </p:cNvSpPr>
          <p:nvPr/>
        </p:nvSpPr>
        <p:spPr bwMode="auto">
          <a:xfrm>
            <a:off x="2329052" y="2373070"/>
            <a:ext cx="10988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800" dirty="0">
                <a:latin typeface="Arial" panose="020B0604020202020204" pitchFamily="34" charset="0"/>
                <a:ea typeface="Amazon Ember" panose="020B0603020204020204" pitchFamily="34" charset="0"/>
                <a:cs typeface="Arial" panose="020B0604020202020204" pitchFamily="34" charset="0"/>
              </a:rPr>
              <a:t>Lambda function to generate LLM response (Router)</a:t>
            </a:r>
          </a:p>
        </p:txBody>
      </p:sp>
      <p:pic>
        <p:nvPicPr>
          <p:cNvPr id="274" name="Graphic 7" descr="Amazon API Gateway service icon.">
            <a:extLst>
              <a:ext uri="{FF2B5EF4-FFF2-40B4-BE49-F238E27FC236}">
                <a16:creationId xmlns:a16="http://schemas.microsoft.com/office/drawing/2014/main" id="{3ABDA5FE-617A-9B0D-3C60-FB0A073E51E7}"/>
              </a:ext>
            </a:extLst>
          </p:cNvPr>
          <p:cNvPicPr>
            <a:picLocks noChangeAspect="1" noChangeArrowheads="1"/>
          </p:cNvPicPr>
          <p:nvPr/>
        </p:nvPicPr>
        <p:blipFill>
          <a:blip r:embed="rId17">
            <a:extLst>
              <a:ext uri="{96DAC541-7B7A-43D3-8B79-37D633B846F1}">
                <asvg:svgBlip xmlns:asvg="http://schemas.microsoft.com/office/drawing/2016/SVG/main" r:embed="rId18"/>
              </a:ext>
            </a:extLst>
          </a:blip>
          <a:srcRect/>
          <a:stretch/>
        </p:blipFill>
        <p:spPr bwMode="auto">
          <a:xfrm>
            <a:off x="2696138" y="3249648"/>
            <a:ext cx="356616" cy="356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5" name="TextBox 9">
            <a:extLst>
              <a:ext uri="{FF2B5EF4-FFF2-40B4-BE49-F238E27FC236}">
                <a16:creationId xmlns:a16="http://schemas.microsoft.com/office/drawing/2014/main" id="{2120973F-4549-F7FE-884A-57952402FEB2}"/>
              </a:ext>
            </a:extLst>
          </p:cNvPr>
          <p:cNvSpPr txBox="1">
            <a:spLocks noChangeArrowheads="1"/>
          </p:cNvSpPr>
          <p:nvPr/>
        </p:nvSpPr>
        <p:spPr bwMode="auto">
          <a:xfrm>
            <a:off x="2493445" y="3597506"/>
            <a:ext cx="76200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800" dirty="0">
                <a:latin typeface="Arial" panose="020B0604020202020204" pitchFamily="34" charset="0"/>
                <a:ea typeface="Amazon Ember" panose="020B0603020204020204" pitchFamily="34" charset="0"/>
                <a:cs typeface="Arial" panose="020B0604020202020204" pitchFamily="34" charset="0"/>
              </a:rPr>
              <a:t>Amazon API Gateway</a:t>
            </a:r>
          </a:p>
        </p:txBody>
      </p:sp>
      <p:cxnSp>
        <p:nvCxnSpPr>
          <p:cNvPr id="277" name="Straight Arrow Connector 276">
            <a:extLst>
              <a:ext uri="{FF2B5EF4-FFF2-40B4-BE49-F238E27FC236}">
                <a16:creationId xmlns:a16="http://schemas.microsoft.com/office/drawing/2014/main" id="{6E9D49AF-1BDD-C0A5-C797-3AEFB9AAB871}"/>
              </a:ext>
              <a:ext uri="{C183D7F6-B498-43B3-948B-1728B52AA6E4}">
                <adec:decorative xmlns:adec="http://schemas.microsoft.com/office/drawing/2017/decorative" val="1"/>
              </a:ext>
            </a:extLst>
          </p:cNvPr>
          <p:cNvCxnSpPr>
            <a:cxnSpLocks/>
            <a:stCxn id="243" idx="3"/>
            <a:endCxn id="274" idx="1"/>
          </p:cNvCxnSpPr>
          <p:nvPr/>
        </p:nvCxnSpPr>
        <p:spPr>
          <a:xfrm flipV="1">
            <a:off x="1712252" y="3427956"/>
            <a:ext cx="983886" cy="758"/>
          </a:xfrm>
          <a:prstGeom prst="straightConnector1">
            <a:avLst/>
          </a:prstGeom>
          <a:ln>
            <a:headEnd type="none" w="med" len="sm"/>
            <a:tailEnd type="triangle"/>
          </a:ln>
        </p:spPr>
        <p:style>
          <a:lnRef idx="3">
            <a:schemeClr val="dk1"/>
          </a:lnRef>
          <a:fillRef idx="0">
            <a:schemeClr val="dk1"/>
          </a:fillRef>
          <a:effectRef idx="2">
            <a:schemeClr val="dk1"/>
          </a:effectRef>
          <a:fontRef idx="minor">
            <a:schemeClr val="tx1"/>
          </a:fontRef>
        </p:style>
      </p:cxnSp>
      <p:pic>
        <p:nvPicPr>
          <p:cNvPr id="280" name="Graphic 13" descr="Lambda function resource icon for the AWS Lambda service icon.">
            <a:extLst>
              <a:ext uri="{FF2B5EF4-FFF2-40B4-BE49-F238E27FC236}">
                <a16:creationId xmlns:a16="http://schemas.microsoft.com/office/drawing/2014/main" id="{DA7FC627-E539-34F8-1924-A32161CCE640}"/>
              </a:ext>
            </a:extLst>
          </p:cNvPr>
          <p:cNvPicPr>
            <a:picLocks noChangeAspect="1" noChangeArrowheads="1"/>
          </p:cNvPicPr>
          <p:nvPr/>
        </p:nvPicPr>
        <p:blipFill>
          <a:blip r:embed="rId15">
            <a:extLst>
              <a:ext uri="{96DAC541-7B7A-43D3-8B79-37D633B846F1}">
                <asvg:svgBlip xmlns:asvg="http://schemas.microsoft.com/office/drawing/2016/SVG/main" r:embed="rId16"/>
              </a:ext>
            </a:extLst>
          </a:blip>
          <a:srcRect/>
          <a:stretch/>
        </p:blipFill>
        <p:spPr bwMode="auto">
          <a:xfrm>
            <a:off x="4294214" y="1390933"/>
            <a:ext cx="356616" cy="356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1" name="TextBox 17">
            <a:extLst>
              <a:ext uri="{FF2B5EF4-FFF2-40B4-BE49-F238E27FC236}">
                <a16:creationId xmlns:a16="http://schemas.microsoft.com/office/drawing/2014/main" id="{DDAFF620-B252-E265-219A-3E0A88651480}"/>
              </a:ext>
            </a:extLst>
          </p:cNvPr>
          <p:cNvSpPr txBox="1">
            <a:spLocks noChangeArrowheads="1"/>
          </p:cNvSpPr>
          <p:nvPr/>
        </p:nvSpPr>
        <p:spPr bwMode="auto">
          <a:xfrm>
            <a:off x="3936224" y="1731926"/>
            <a:ext cx="107128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800" dirty="0">
                <a:solidFill>
                  <a:schemeClr val="tx1">
                    <a:lumMod val="50000"/>
                    <a:lumOff val="50000"/>
                  </a:schemeClr>
                </a:solidFill>
                <a:latin typeface="Arial" panose="020B0604020202020204" pitchFamily="34" charset="0"/>
                <a:ea typeface="Amazon Ember" panose="020B0603020204020204" pitchFamily="34" charset="0"/>
                <a:cs typeface="Arial" panose="020B0604020202020204" pitchFamily="34" charset="0"/>
              </a:rPr>
              <a:t>Lambda functions to convert enterprise data to a relevant format</a:t>
            </a:r>
          </a:p>
        </p:txBody>
      </p:sp>
      <p:cxnSp>
        <p:nvCxnSpPr>
          <p:cNvPr id="286" name="Connector: Elbow 285">
            <a:extLst>
              <a:ext uri="{FF2B5EF4-FFF2-40B4-BE49-F238E27FC236}">
                <a16:creationId xmlns:a16="http://schemas.microsoft.com/office/drawing/2014/main" id="{5C07A87E-ABEF-1022-682D-FA7CB8619768}"/>
              </a:ext>
            </a:extLst>
          </p:cNvPr>
          <p:cNvCxnSpPr>
            <a:stCxn id="272" idx="3"/>
            <a:endCxn id="280" idx="1"/>
          </p:cNvCxnSpPr>
          <p:nvPr/>
        </p:nvCxnSpPr>
        <p:spPr>
          <a:xfrm flipV="1">
            <a:off x="3052927" y="1569241"/>
            <a:ext cx="1241287" cy="643174"/>
          </a:xfrm>
          <a:prstGeom prst="bentConnector3">
            <a:avLst/>
          </a:prstGeom>
          <a:ln>
            <a:prstDash val="sysDot"/>
            <a:tailEnd type="triangle"/>
          </a:ln>
        </p:spPr>
        <p:style>
          <a:lnRef idx="3">
            <a:schemeClr val="dk1"/>
          </a:lnRef>
          <a:fillRef idx="0">
            <a:schemeClr val="dk1"/>
          </a:fillRef>
          <a:effectRef idx="2">
            <a:schemeClr val="dk1"/>
          </a:effectRef>
          <a:fontRef idx="minor">
            <a:schemeClr val="tx1"/>
          </a:fontRef>
        </p:style>
      </p:cxnSp>
      <p:pic>
        <p:nvPicPr>
          <p:cNvPr id="287" name="Graphic 19" descr="Amazon EventBridge service icon.">
            <a:extLst>
              <a:ext uri="{FF2B5EF4-FFF2-40B4-BE49-F238E27FC236}">
                <a16:creationId xmlns:a16="http://schemas.microsoft.com/office/drawing/2014/main" id="{6BEB0422-439D-933B-6F48-A35F33E1FB3F}"/>
              </a:ext>
            </a:extLst>
          </p:cNvPr>
          <p:cNvPicPr>
            <a:picLocks noChangeAspect="1" noChangeArrowheads="1"/>
          </p:cNvPicPr>
          <p:nvPr/>
        </p:nvPicPr>
        <p:blipFill>
          <a:blip r:embed="rId19">
            <a:extLst>
              <a:ext uri="{96DAC541-7B7A-43D3-8B79-37D633B846F1}">
                <asvg:svgBlip xmlns:asvg="http://schemas.microsoft.com/office/drawing/2016/SVG/main" r:embed="rId20"/>
              </a:ext>
            </a:extLst>
          </a:blip>
          <a:srcRect/>
          <a:stretch/>
        </p:blipFill>
        <p:spPr bwMode="auto">
          <a:xfrm>
            <a:off x="4293556" y="4442509"/>
            <a:ext cx="356616" cy="356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8" name="TextBox 11">
            <a:extLst>
              <a:ext uri="{FF2B5EF4-FFF2-40B4-BE49-F238E27FC236}">
                <a16:creationId xmlns:a16="http://schemas.microsoft.com/office/drawing/2014/main" id="{D9300223-1906-7C35-7B7B-5EEDFCE00042}"/>
              </a:ext>
            </a:extLst>
          </p:cNvPr>
          <p:cNvSpPr txBox="1">
            <a:spLocks noChangeArrowheads="1"/>
          </p:cNvSpPr>
          <p:nvPr/>
        </p:nvSpPr>
        <p:spPr bwMode="auto">
          <a:xfrm>
            <a:off x="4105985" y="4755040"/>
            <a:ext cx="7572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800" dirty="0">
                <a:latin typeface="Arial" panose="020B0604020202020204" pitchFamily="34" charset="0"/>
                <a:ea typeface="Amazon Ember" panose="020B0603020204020204" pitchFamily="34" charset="0"/>
                <a:cs typeface="Arial" panose="020B0604020202020204" pitchFamily="34" charset="0"/>
              </a:rPr>
              <a:t>Amazon EventBridge</a:t>
            </a:r>
          </a:p>
        </p:txBody>
      </p:sp>
      <p:pic>
        <p:nvPicPr>
          <p:cNvPr id="289" name="Graphic 24" descr="Amazon Simple Notification Service (Amazon SNS) service icon.">
            <a:extLst>
              <a:ext uri="{FF2B5EF4-FFF2-40B4-BE49-F238E27FC236}">
                <a16:creationId xmlns:a16="http://schemas.microsoft.com/office/drawing/2014/main" id="{E3CEF196-B75F-39BC-FD09-73B6EAD9FAD0}"/>
              </a:ext>
            </a:extLst>
          </p:cNvPr>
          <p:cNvPicPr>
            <a:picLocks noChangeAspect="1" noChangeArrowheads="1"/>
          </p:cNvPicPr>
          <p:nvPr/>
        </p:nvPicPr>
        <p:blipFill>
          <a:blip r:embed="rId21">
            <a:extLst>
              <a:ext uri="{96DAC541-7B7A-43D3-8B79-37D633B846F1}">
                <asvg:svgBlip xmlns:asvg="http://schemas.microsoft.com/office/drawing/2016/SVG/main" r:embed="rId22"/>
              </a:ext>
            </a:extLst>
          </a:blip>
          <a:srcRect/>
          <a:stretch/>
        </p:blipFill>
        <p:spPr bwMode="auto">
          <a:xfrm>
            <a:off x="2677648" y="4447727"/>
            <a:ext cx="356616" cy="356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0" name="TextBox 9">
            <a:extLst>
              <a:ext uri="{FF2B5EF4-FFF2-40B4-BE49-F238E27FC236}">
                <a16:creationId xmlns:a16="http://schemas.microsoft.com/office/drawing/2014/main" id="{D9BBAAE6-7F9F-68F4-D214-60147A1195B8}"/>
              </a:ext>
            </a:extLst>
          </p:cNvPr>
          <p:cNvSpPr txBox="1">
            <a:spLocks noChangeArrowheads="1"/>
          </p:cNvSpPr>
          <p:nvPr/>
        </p:nvSpPr>
        <p:spPr bwMode="auto">
          <a:xfrm>
            <a:off x="2585598" y="4764328"/>
            <a:ext cx="57769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800" dirty="0">
                <a:latin typeface="Arial" panose="020B0604020202020204" pitchFamily="34" charset="0"/>
                <a:ea typeface="Amazon Ember" panose="020B0603020204020204" pitchFamily="34" charset="0"/>
                <a:cs typeface="Arial" panose="020B0604020202020204" pitchFamily="34" charset="0"/>
              </a:rPr>
              <a:t>Amazon SNS</a:t>
            </a:r>
          </a:p>
        </p:txBody>
      </p:sp>
      <p:pic>
        <p:nvPicPr>
          <p:cNvPr id="291" name="Graphic 290" descr="Email notification resource icon for the Amazon SNS service.">
            <a:extLst>
              <a:ext uri="{FF2B5EF4-FFF2-40B4-BE49-F238E27FC236}">
                <a16:creationId xmlns:a16="http://schemas.microsoft.com/office/drawing/2014/main" id="{643A7049-5B94-543E-FCFD-A924EC7C32E4}"/>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166660" y="4446149"/>
            <a:ext cx="356616" cy="356616"/>
          </a:xfrm>
          <a:prstGeom prst="rect">
            <a:avLst/>
          </a:prstGeom>
        </p:spPr>
      </p:pic>
      <p:sp>
        <p:nvSpPr>
          <p:cNvPr id="292" name="TextBox 18">
            <a:extLst>
              <a:ext uri="{FF2B5EF4-FFF2-40B4-BE49-F238E27FC236}">
                <a16:creationId xmlns:a16="http://schemas.microsoft.com/office/drawing/2014/main" id="{C4F26310-5A7F-F455-ED1D-285EE66FB171}"/>
              </a:ext>
            </a:extLst>
          </p:cNvPr>
          <p:cNvSpPr txBox="1">
            <a:spLocks noChangeArrowheads="1"/>
          </p:cNvSpPr>
          <p:nvPr/>
        </p:nvSpPr>
        <p:spPr bwMode="auto">
          <a:xfrm>
            <a:off x="656442" y="4792772"/>
            <a:ext cx="138588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800" dirty="0">
                <a:latin typeface="Arial" panose="020B0604020202020204" pitchFamily="34" charset="0"/>
                <a:ea typeface="Amazon Ember" panose="020B0603020204020204" pitchFamily="34" charset="0"/>
                <a:cs typeface="Arial" panose="020B0604020202020204" pitchFamily="34" charset="0"/>
              </a:rPr>
              <a:t>Email notification</a:t>
            </a:r>
          </a:p>
        </p:txBody>
      </p:sp>
      <p:cxnSp>
        <p:nvCxnSpPr>
          <p:cNvPr id="295" name="Straight Arrow Connector 294">
            <a:extLst>
              <a:ext uri="{FF2B5EF4-FFF2-40B4-BE49-F238E27FC236}">
                <a16:creationId xmlns:a16="http://schemas.microsoft.com/office/drawing/2014/main" id="{B71CDD7B-53B0-AD09-041B-55FE50136830}"/>
              </a:ext>
              <a:ext uri="{C183D7F6-B498-43B3-948B-1728B52AA6E4}">
                <adec:decorative xmlns:adec="http://schemas.microsoft.com/office/drawing/2017/decorative" val="1"/>
              </a:ext>
            </a:extLst>
          </p:cNvPr>
          <p:cNvCxnSpPr>
            <a:cxnSpLocks/>
            <a:stCxn id="281" idx="2"/>
            <a:endCxn id="255" idx="0"/>
          </p:cNvCxnSpPr>
          <p:nvPr/>
        </p:nvCxnSpPr>
        <p:spPr>
          <a:xfrm>
            <a:off x="4471864" y="2316701"/>
            <a:ext cx="0" cy="600043"/>
          </a:xfrm>
          <a:prstGeom prst="straightConnector1">
            <a:avLst/>
          </a:prstGeom>
          <a:ln>
            <a:headEnd type="none" w="med" len="sm"/>
            <a:tailEnd type="triangle"/>
          </a:ln>
        </p:spPr>
        <p:style>
          <a:lnRef idx="3">
            <a:schemeClr val="dk1"/>
          </a:lnRef>
          <a:fillRef idx="0">
            <a:schemeClr val="dk1"/>
          </a:fillRef>
          <a:effectRef idx="2">
            <a:schemeClr val="dk1"/>
          </a:effectRef>
          <a:fontRef idx="minor">
            <a:schemeClr val="tx1"/>
          </a:fontRef>
        </p:style>
      </p:cxnSp>
      <p:cxnSp>
        <p:nvCxnSpPr>
          <p:cNvPr id="299" name="Straight Arrow Connector 298">
            <a:extLst>
              <a:ext uri="{FF2B5EF4-FFF2-40B4-BE49-F238E27FC236}">
                <a16:creationId xmlns:a16="http://schemas.microsoft.com/office/drawing/2014/main" id="{5AFBFE66-B7C5-A696-F5FC-387E2F2BD405}"/>
              </a:ext>
              <a:ext uri="{C183D7F6-B498-43B3-948B-1728B52AA6E4}">
                <adec:decorative xmlns:adec="http://schemas.microsoft.com/office/drawing/2017/decorative" val="1"/>
              </a:ext>
            </a:extLst>
          </p:cNvPr>
          <p:cNvCxnSpPr>
            <a:cxnSpLocks/>
            <a:stCxn id="256" idx="2"/>
            <a:endCxn id="287" idx="0"/>
          </p:cNvCxnSpPr>
          <p:nvPr/>
        </p:nvCxnSpPr>
        <p:spPr>
          <a:xfrm>
            <a:off x="4471864" y="3963964"/>
            <a:ext cx="0" cy="478545"/>
          </a:xfrm>
          <a:prstGeom prst="straightConnector1">
            <a:avLst/>
          </a:prstGeom>
          <a:ln>
            <a:headEnd type="none" w="med" len="sm"/>
            <a:tailEnd type="triangle"/>
          </a:ln>
        </p:spPr>
        <p:style>
          <a:lnRef idx="3">
            <a:schemeClr val="dk1"/>
          </a:lnRef>
          <a:fillRef idx="0">
            <a:schemeClr val="dk1"/>
          </a:fillRef>
          <a:effectRef idx="2">
            <a:schemeClr val="dk1"/>
          </a:effectRef>
          <a:fontRef idx="minor">
            <a:schemeClr val="tx1"/>
          </a:fontRef>
        </p:style>
      </p:cxnSp>
      <p:cxnSp>
        <p:nvCxnSpPr>
          <p:cNvPr id="302" name="Straight Arrow Connector 301">
            <a:extLst>
              <a:ext uri="{FF2B5EF4-FFF2-40B4-BE49-F238E27FC236}">
                <a16:creationId xmlns:a16="http://schemas.microsoft.com/office/drawing/2014/main" id="{B17156B0-EC4B-DA48-F9B8-DF32EF9CE150}"/>
              </a:ext>
              <a:ext uri="{C183D7F6-B498-43B3-948B-1728B52AA6E4}">
                <adec:decorative xmlns:adec="http://schemas.microsoft.com/office/drawing/2017/decorative" val="1"/>
              </a:ext>
            </a:extLst>
          </p:cNvPr>
          <p:cNvCxnSpPr>
            <a:cxnSpLocks/>
            <a:stCxn id="287" idx="1"/>
            <a:endCxn id="289" idx="3"/>
          </p:cNvCxnSpPr>
          <p:nvPr/>
        </p:nvCxnSpPr>
        <p:spPr>
          <a:xfrm flipH="1">
            <a:off x="3034264" y="4620817"/>
            <a:ext cx="1259292" cy="5218"/>
          </a:xfrm>
          <a:prstGeom prst="straightConnector1">
            <a:avLst/>
          </a:prstGeom>
          <a:ln>
            <a:headEnd type="none" w="med" len="sm"/>
            <a:tailEnd type="triangle"/>
          </a:ln>
        </p:spPr>
        <p:style>
          <a:lnRef idx="3">
            <a:schemeClr val="dk1"/>
          </a:lnRef>
          <a:fillRef idx="0">
            <a:schemeClr val="dk1"/>
          </a:fillRef>
          <a:effectRef idx="2">
            <a:schemeClr val="dk1"/>
          </a:effectRef>
          <a:fontRef idx="minor">
            <a:schemeClr val="tx1"/>
          </a:fontRef>
        </p:style>
      </p:cxnSp>
      <p:cxnSp>
        <p:nvCxnSpPr>
          <p:cNvPr id="305" name="Straight Arrow Connector 304">
            <a:extLst>
              <a:ext uri="{FF2B5EF4-FFF2-40B4-BE49-F238E27FC236}">
                <a16:creationId xmlns:a16="http://schemas.microsoft.com/office/drawing/2014/main" id="{89CEEF33-34A6-E3E5-CC19-F5A4FD959B17}"/>
              </a:ext>
              <a:ext uri="{C183D7F6-B498-43B3-948B-1728B52AA6E4}">
                <adec:decorative xmlns:adec="http://schemas.microsoft.com/office/drawing/2017/decorative" val="1"/>
              </a:ext>
            </a:extLst>
          </p:cNvPr>
          <p:cNvCxnSpPr>
            <a:cxnSpLocks/>
            <a:stCxn id="289" idx="1"/>
            <a:endCxn id="291" idx="3"/>
          </p:cNvCxnSpPr>
          <p:nvPr/>
        </p:nvCxnSpPr>
        <p:spPr>
          <a:xfrm flipH="1" flipV="1">
            <a:off x="1523276" y="4624457"/>
            <a:ext cx="1154372" cy="1578"/>
          </a:xfrm>
          <a:prstGeom prst="straightConnector1">
            <a:avLst/>
          </a:prstGeom>
          <a:ln>
            <a:headEnd type="none" w="med" len="sm"/>
            <a:tailEnd type="triangle"/>
          </a:ln>
        </p:spPr>
        <p:style>
          <a:lnRef idx="3">
            <a:schemeClr val="dk1"/>
          </a:lnRef>
          <a:fillRef idx="0">
            <a:schemeClr val="dk1"/>
          </a:fillRef>
          <a:effectRef idx="2">
            <a:schemeClr val="dk1"/>
          </a:effectRef>
          <a:fontRef idx="minor">
            <a:schemeClr val="tx1"/>
          </a:fontRef>
        </p:style>
      </p:cxnSp>
      <p:sp>
        <p:nvSpPr>
          <p:cNvPr id="308" name="TextBox 19">
            <a:extLst>
              <a:ext uri="{FF2B5EF4-FFF2-40B4-BE49-F238E27FC236}">
                <a16:creationId xmlns:a16="http://schemas.microsoft.com/office/drawing/2014/main" id="{8B319009-9F3A-518F-04C5-689819801A63}"/>
              </a:ext>
            </a:extLst>
          </p:cNvPr>
          <p:cNvSpPr txBox="1">
            <a:spLocks noChangeArrowheads="1"/>
          </p:cNvSpPr>
          <p:nvPr/>
        </p:nvSpPr>
        <p:spPr bwMode="auto">
          <a:xfrm>
            <a:off x="294679" y="1984404"/>
            <a:ext cx="4699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800" dirty="0">
                <a:latin typeface="Arial" panose="020B0604020202020204" pitchFamily="34" charset="0"/>
                <a:ea typeface="Amazon Ember" panose="020B0603020204020204" pitchFamily="34" charset="0"/>
                <a:cs typeface="Arial" panose="020B0604020202020204" pitchFamily="34" charset="0"/>
              </a:rPr>
              <a:t>Users</a:t>
            </a:r>
          </a:p>
        </p:txBody>
      </p:sp>
      <p:cxnSp>
        <p:nvCxnSpPr>
          <p:cNvPr id="309" name="Connector: Elbow 308">
            <a:extLst>
              <a:ext uri="{FF2B5EF4-FFF2-40B4-BE49-F238E27FC236}">
                <a16:creationId xmlns:a16="http://schemas.microsoft.com/office/drawing/2014/main" id="{E7621024-39F8-CD43-AB8A-3BE317391F5B}"/>
              </a:ext>
            </a:extLst>
          </p:cNvPr>
          <p:cNvCxnSpPr>
            <a:cxnSpLocks/>
            <a:stCxn id="291" idx="1"/>
            <a:endCxn id="308" idx="2"/>
          </p:cNvCxnSpPr>
          <p:nvPr/>
        </p:nvCxnSpPr>
        <p:spPr>
          <a:xfrm rot="10800000">
            <a:off x="529630" y="2199849"/>
            <a:ext cx="637031" cy="2424609"/>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312" name="Straight Arrow Connector 311">
            <a:extLst>
              <a:ext uri="{FF2B5EF4-FFF2-40B4-BE49-F238E27FC236}">
                <a16:creationId xmlns:a16="http://schemas.microsoft.com/office/drawing/2014/main" id="{B846CBAE-E3F3-631F-DEF2-36135D968298}"/>
              </a:ext>
              <a:ext uri="{C183D7F6-B498-43B3-948B-1728B52AA6E4}">
                <adec:decorative xmlns:adec="http://schemas.microsoft.com/office/drawing/2017/decorative" val="1"/>
              </a:ext>
            </a:extLst>
          </p:cNvPr>
          <p:cNvCxnSpPr>
            <a:cxnSpLocks/>
            <a:stCxn id="274" idx="0"/>
            <a:endCxn id="273" idx="2"/>
          </p:cNvCxnSpPr>
          <p:nvPr/>
        </p:nvCxnSpPr>
        <p:spPr>
          <a:xfrm flipV="1">
            <a:off x="2874446" y="2834735"/>
            <a:ext cx="4056" cy="414913"/>
          </a:xfrm>
          <a:prstGeom prst="straightConnector1">
            <a:avLst/>
          </a:prstGeom>
          <a:ln>
            <a:headEnd type="none" w="med" len="sm"/>
            <a:tailEnd type="triangle"/>
          </a:ln>
        </p:spPr>
        <p:style>
          <a:lnRef idx="3">
            <a:schemeClr val="dk1"/>
          </a:lnRef>
          <a:fillRef idx="0">
            <a:schemeClr val="dk1"/>
          </a:fillRef>
          <a:effectRef idx="2">
            <a:schemeClr val="dk1"/>
          </a:effectRef>
          <a:fontRef idx="minor">
            <a:schemeClr val="tx1"/>
          </a:fontRef>
        </p:style>
      </p:cxnSp>
      <p:grpSp>
        <p:nvGrpSpPr>
          <p:cNvPr id="320" name="Group 319" descr="Private subnet group.">
            <a:extLst>
              <a:ext uri="{FF2B5EF4-FFF2-40B4-BE49-F238E27FC236}">
                <a16:creationId xmlns:a16="http://schemas.microsoft.com/office/drawing/2014/main" id="{2C168B95-C9EC-B7B2-0EC7-AF2CAD9B8D8E}"/>
              </a:ext>
            </a:extLst>
          </p:cNvPr>
          <p:cNvGrpSpPr/>
          <p:nvPr/>
        </p:nvGrpSpPr>
        <p:grpSpPr>
          <a:xfrm>
            <a:off x="5645115" y="3521969"/>
            <a:ext cx="4292472" cy="2723141"/>
            <a:chOff x="4215623" y="2618865"/>
            <a:chExt cx="1765300" cy="889002"/>
          </a:xfrm>
        </p:grpSpPr>
        <p:sp>
          <p:nvSpPr>
            <p:cNvPr id="321" name="Rectangle 320">
              <a:extLst>
                <a:ext uri="{FF2B5EF4-FFF2-40B4-BE49-F238E27FC236}">
                  <a16:creationId xmlns:a16="http://schemas.microsoft.com/office/drawing/2014/main" id="{7530E0D9-B395-B0AC-759C-495C902A4AEE}"/>
                </a:ext>
              </a:extLst>
            </p:cNvPr>
            <p:cNvSpPr/>
            <p:nvPr/>
          </p:nvSpPr>
          <p:spPr>
            <a:xfrm>
              <a:off x="4215623" y="2618865"/>
              <a:ext cx="1765300" cy="889002"/>
            </a:xfrm>
            <a:prstGeom prst="rect">
              <a:avLst/>
            </a:prstGeom>
            <a:noFill/>
            <a:ln w="15875">
              <a:solidFill>
                <a:srgbClr val="00A4A6"/>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502920" tIns="91440" bIns="45720"/>
            <a:lstStyle/>
            <a:p>
              <a:pPr eaLnBrk="1" fontAlgn="auto" hangingPunct="1">
                <a:spcBef>
                  <a:spcPts val="0"/>
                </a:spcBef>
                <a:spcAft>
                  <a:spcPts val="0"/>
                </a:spcAft>
                <a:defRPr/>
              </a:pPr>
              <a:r>
                <a:rPr lang="en-US" sz="800" dirty="0">
                  <a:solidFill>
                    <a:schemeClr val="tx1"/>
                  </a:solidFill>
                  <a:latin typeface="Arial" panose="020B0604020202020204" pitchFamily="34" charset="0"/>
                  <a:cs typeface="Arial" panose="020B0604020202020204" pitchFamily="34" charset="0"/>
                </a:rPr>
                <a:t>Private subnet</a:t>
              </a:r>
            </a:p>
          </p:txBody>
        </p:sp>
        <p:pic>
          <p:nvPicPr>
            <p:cNvPr id="322" name="Graphic 321" descr="Private subnet group icon. ">
              <a:extLst>
                <a:ext uri="{FF2B5EF4-FFF2-40B4-BE49-F238E27FC236}">
                  <a16:creationId xmlns:a16="http://schemas.microsoft.com/office/drawing/2014/main" id="{3AE34F59-8738-38DA-FCE1-886B55D57F4B}"/>
                </a:ext>
              </a:extLst>
            </p:cNvPr>
            <p:cNvPicPr>
              <a:picLocks noChangeAspect="1"/>
            </p:cNvPicPr>
            <p:nvPr/>
          </p:nvPicPr>
          <p:blipFill>
            <a:blip r:embed="rId25">
              <a:extLst>
                <a:ext uri="{96DAC541-7B7A-43D3-8B79-37D633B846F1}">
                  <asvg:svgBlip xmlns:asvg="http://schemas.microsoft.com/office/drawing/2016/SVG/main" r:embed="rId26"/>
                </a:ext>
              </a:extLst>
            </a:blip>
            <a:srcRect/>
            <a:stretch/>
          </p:blipFill>
          <p:spPr>
            <a:xfrm>
              <a:off x="4215625" y="2618865"/>
              <a:ext cx="111998" cy="92540"/>
            </a:xfrm>
            <a:prstGeom prst="rect">
              <a:avLst/>
            </a:prstGeom>
          </p:spPr>
        </p:pic>
      </p:grpSp>
      <p:grpSp>
        <p:nvGrpSpPr>
          <p:cNvPr id="323" name="Group 322" descr="Auto Scaling group.">
            <a:extLst>
              <a:ext uri="{FF2B5EF4-FFF2-40B4-BE49-F238E27FC236}">
                <a16:creationId xmlns:a16="http://schemas.microsoft.com/office/drawing/2014/main" id="{61FEEE69-622C-08C6-C64F-51E17BBFD32C}"/>
              </a:ext>
            </a:extLst>
          </p:cNvPr>
          <p:cNvGrpSpPr/>
          <p:nvPr/>
        </p:nvGrpSpPr>
        <p:grpSpPr>
          <a:xfrm>
            <a:off x="5702911" y="3940296"/>
            <a:ext cx="2025253" cy="2170039"/>
            <a:chOff x="351632" y="2609201"/>
            <a:chExt cx="1765300" cy="900252"/>
          </a:xfrm>
        </p:grpSpPr>
        <p:sp>
          <p:nvSpPr>
            <p:cNvPr id="324" name="Rectangle 323">
              <a:extLst>
                <a:ext uri="{FF2B5EF4-FFF2-40B4-BE49-F238E27FC236}">
                  <a16:creationId xmlns:a16="http://schemas.microsoft.com/office/drawing/2014/main" id="{26EECF83-4A0D-F974-770C-0457E2418084}"/>
                </a:ext>
              </a:extLst>
            </p:cNvPr>
            <p:cNvSpPr/>
            <p:nvPr/>
          </p:nvSpPr>
          <p:spPr>
            <a:xfrm>
              <a:off x="351632" y="2618865"/>
              <a:ext cx="1765300" cy="890588"/>
            </a:xfrm>
            <a:prstGeom prst="rect">
              <a:avLst/>
            </a:prstGeom>
            <a:noFill/>
            <a:ln w="15875">
              <a:solidFill>
                <a:srgbClr val="ED7100"/>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endParaRPr lang="en-US" sz="800" dirty="0">
                <a:solidFill>
                  <a:schemeClr val="tx1"/>
                </a:solidFill>
                <a:latin typeface="Arial" panose="020B0604020202020204" pitchFamily="34" charset="0"/>
                <a:cs typeface="Arial" panose="020B0604020202020204" pitchFamily="34" charset="0"/>
              </a:endParaRPr>
            </a:p>
            <a:p>
              <a:pPr algn="ctr" eaLnBrk="1" fontAlgn="auto" hangingPunct="1">
                <a:spcBef>
                  <a:spcPts val="0"/>
                </a:spcBef>
                <a:spcAft>
                  <a:spcPts val="0"/>
                </a:spcAft>
                <a:defRPr/>
              </a:pPr>
              <a:r>
                <a:rPr lang="en-US" sz="800" dirty="0">
                  <a:solidFill>
                    <a:schemeClr val="tx1"/>
                  </a:solidFill>
                  <a:latin typeface="Arial" panose="020B0604020202020204" pitchFamily="34" charset="0"/>
                  <a:cs typeface="Arial" panose="020B0604020202020204" pitchFamily="34" charset="0"/>
                </a:rPr>
                <a:t>Batch simulation tool</a:t>
              </a:r>
            </a:p>
          </p:txBody>
        </p:sp>
        <p:pic>
          <p:nvPicPr>
            <p:cNvPr id="325" name="Graphic 324" descr="Auto Scaling group icon.">
              <a:extLst>
                <a:ext uri="{FF2B5EF4-FFF2-40B4-BE49-F238E27FC236}">
                  <a16:creationId xmlns:a16="http://schemas.microsoft.com/office/drawing/2014/main" id="{208C39D2-B2BA-2824-1D18-A940C0F30E68}"/>
                </a:ext>
              </a:extLst>
            </p:cNvPr>
            <p:cNvPicPr>
              <a:picLocks noChangeAspect="1"/>
            </p:cNvPicPr>
            <p:nvPr/>
          </p:nvPicPr>
          <p:blipFill>
            <a:blip r:embed="rId27">
              <a:extLst>
                <a:ext uri="{96DAC541-7B7A-43D3-8B79-37D633B846F1}">
                  <asvg:svgBlip xmlns:asvg="http://schemas.microsoft.com/office/drawing/2016/SVG/main" r:embed="rId28"/>
                </a:ext>
              </a:extLst>
            </a:blip>
            <a:srcRect/>
            <a:stretch/>
          </p:blipFill>
          <p:spPr>
            <a:xfrm>
              <a:off x="1084813" y="2609201"/>
              <a:ext cx="221358" cy="98629"/>
            </a:xfrm>
            <a:prstGeom prst="rect">
              <a:avLst/>
            </a:prstGeom>
          </p:spPr>
        </p:pic>
      </p:grpSp>
      <p:sp>
        <p:nvSpPr>
          <p:cNvPr id="326" name="Rectangle 325" descr="Generic group.">
            <a:extLst>
              <a:ext uri="{FF2B5EF4-FFF2-40B4-BE49-F238E27FC236}">
                <a16:creationId xmlns:a16="http://schemas.microsoft.com/office/drawing/2014/main" id="{403F3E97-33D6-AD28-7351-A67A9C7CBBBE}"/>
              </a:ext>
            </a:extLst>
          </p:cNvPr>
          <p:cNvSpPr/>
          <p:nvPr/>
        </p:nvSpPr>
        <p:spPr>
          <a:xfrm>
            <a:off x="6651805" y="4457087"/>
            <a:ext cx="882650" cy="804067"/>
          </a:xfrm>
          <a:prstGeom prst="rect">
            <a:avLst/>
          </a:prstGeom>
          <a:noFill/>
          <a:ln w="15875">
            <a:solidFill>
              <a:srgbClr val="7D8998"/>
            </a:solidFill>
            <a:prstDash val="solid"/>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800" dirty="0">
                <a:solidFill>
                  <a:schemeClr val="tx1"/>
                </a:solidFill>
                <a:latin typeface="Arial" panose="020B0604020202020204" pitchFamily="34" charset="0"/>
                <a:cs typeface="Arial" panose="020B0604020202020204" pitchFamily="34" charset="0"/>
              </a:rPr>
              <a:t>Simulation N</a:t>
            </a:r>
          </a:p>
        </p:txBody>
      </p:sp>
      <p:sp>
        <p:nvSpPr>
          <p:cNvPr id="327" name="Rectangle 326" descr="Generic group.">
            <a:extLst>
              <a:ext uri="{FF2B5EF4-FFF2-40B4-BE49-F238E27FC236}">
                <a16:creationId xmlns:a16="http://schemas.microsoft.com/office/drawing/2014/main" id="{738CF3F7-1221-6171-E919-12F285FFE335}"/>
              </a:ext>
            </a:extLst>
          </p:cNvPr>
          <p:cNvSpPr/>
          <p:nvPr/>
        </p:nvSpPr>
        <p:spPr>
          <a:xfrm>
            <a:off x="6369709" y="4700876"/>
            <a:ext cx="882650" cy="804067"/>
          </a:xfrm>
          <a:prstGeom prst="rect">
            <a:avLst/>
          </a:prstGeom>
          <a:solidFill>
            <a:schemeClr val="bg1"/>
          </a:solidFill>
          <a:ln w="15875">
            <a:solidFill>
              <a:srgbClr val="7D8998"/>
            </a:solidFill>
            <a:prstDash val="solid"/>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800" dirty="0">
                <a:solidFill>
                  <a:schemeClr val="tx1"/>
                </a:solidFill>
                <a:latin typeface="Arial" panose="020B0604020202020204" pitchFamily="34" charset="0"/>
                <a:cs typeface="Arial" panose="020B0604020202020204" pitchFamily="34" charset="0"/>
              </a:rPr>
              <a:t>…</a:t>
            </a:r>
          </a:p>
        </p:txBody>
      </p:sp>
      <p:sp>
        <p:nvSpPr>
          <p:cNvPr id="328" name="Rectangle 327" descr="Generic group.">
            <a:extLst>
              <a:ext uri="{FF2B5EF4-FFF2-40B4-BE49-F238E27FC236}">
                <a16:creationId xmlns:a16="http://schemas.microsoft.com/office/drawing/2014/main" id="{82E2AC96-CF34-619C-7355-C1CB8057AF93}"/>
              </a:ext>
            </a:extLst>
          </p:cNvPr>
          <p:cNvSpPr/>
          <p:nvPr/>
        </p:nvSpPr>
        <p:spPr>
          <a:xfrm>
            <a:off x="6123786" y="4933120"/>
            <a:ext cx="882650" cy="804067"/>
          </a:xfrm>
          <a:prstGeom prst="rect">
            <a:avLst/>
          </a:prstGeom>
          <a:solidFill>
            <a:schemeClr val="bg1"/>
          </a:solidFill>
          <a:ln w="15875">
            <a:solidFill>
              <a:srgbClr val="7D8998"/>
            </a:solidFill>
            <a:prstDash val="solid"/>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800" dirty="0">
                <a:solidFill>
                  <a:schemeClr val="tx1"/>
                </a:solidFill>
                <a:latin typeface="Arial" panose="020B0604020202020204" pitchFamily="34" charset="0"/>
                <a:cs typeface="Arial" panose="020B0604020202020204" pitchFamily="34" charset="0"/>
              </a:rPr>
              <a:t>Simulation 2</a:t>
            </a:r>
          </a:p>
        </p:txBody>
      </p:sp>
      <p:sp>
        <p:nvSpPr>
          <p:cNvPr id="329" name="Rectangle 328" descr="Generic group.">
            <a:extLst>
              <a:ext uri="{FF2B5EF4-FFF2-40B4-BE49-F238E27FC236}">
                <a16:creationId xmlns:a16="http://schemas.microsoft.com/office/drawing/2014/main" id="{546F0193-74AA-A55F-BCE2-8F1100215B81}"/>
              </a:ext>
            </a:extLst>
          </p:cNvPr>
          <p:cNvSpPr/>
          <p:nvPr/>
        </p:nvSpPr>
        <p:spPr>
          <a:xfrm>
            <a:off x="5915363" y="5192684"/>
            <a:ext cx="882650" cy="804067"/>
          </a:xfrm>
          <a:prstGeom prst="rect">
            <a:avLst/>
          </a:prstGeom>
          <a:solidFill>
            <a:schemeClr val="bg1"/>
          </a:solidFill>
          <a:ln w="15875">
            <a:solidFill>
              <a:srgbClr val="7D8998"/>
            </a:solidFill>
            <a:prstDash val="solid"/>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800" dirty="0">
                <a:solidFill>
                  <a:schemeClr val="tx1"/>
                </a:solidFill>
                <a:latin typeface="Arial" panose="020B0604020202020204" pitchFamily="34" charset="0"/>
                <a:cs typeface="Arial" panose="020B0604020202020204" pitchFamily="34" charset="0"/>
              </a:rPr>
              <a:t>Simulation 1</a:t>
            </a:r>
          </a:p>
        </p:txBody>
      </p:sp>
      <p:pic>
        <p:nvPicPr>
          <p:cNvPr id="330" name="Graphic 5" descr="Amazon Elastic Compute Cloud (Amazon EC2) service icon.">
            <a:extLst>
              <a:ext uri="{FF2B5EF4-FFF2-40B4-BE49-F238E27FC236}">
                <a16:creationId xmlns:a16="http://schemas.microsoft.com/office/drawing/2014/main" id="{2BDE038D-C852-6879-3E65-0B2019FF122A}"/>
              </a:ext>
            </a:extLst>
          </p:cNvPr>
          <p:cNvPicPr>
            <a:picLocks noChangeAspect="1" noChangeArrowheads="1"/>
          </p:cNvPicPr>
          <p:nvPr/>
        </p:nvPicPr>
        <p:blipFill>
          <a:blip r:embed="rId29">
            <a:extLst>
              <a:ext uri="{96DAC541-7B7A-43D3-8B79-37D633B846F1}">
                <asvg:svgBlip xmlns:asvg="http://schemas.microsoft.com/office/drawing/2016/SVG/main" r:embed="rId30"/>
              </a:ext>
            </a:extLst>
          </a:blip>
          <a:srcRect/>
          <a:stretch/>
        </p:blipFill>
        <p:spPr bwMode="auto">
          <a:xfrm>
            <a:off x="6182227" y="5454248"/>
            <a:ext cx="281400" cy="2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1" name="TextBox 24">
            <a:extLst>
              <a:ext uri="{FF2B5EF4-FFF2-40B4-BE49-F238E27FC236}">
                <a16:creationId xmlns:a16="http://schemas.microsoft.com/office/drawing/2014/main" id="{06D23623-FB06-C5BC-01D0-354BACABD73D}"/>
              </a:ext>
            </a:extLst>
          </p:cNvPr>
          <p:cNvSpPr txBox="1">
            <a:spLocks noChangeArrowheads="1"/>
          </p:cNvSpPr>
          <p:nvPr/>
        </p:nvSpPr>
        <p:spPr bwMode="auto">
          <a:xfrm>
            <a:off x="5940185" y="5683786"/>
            <a:ext cx="762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800" dirty="0">
                <a:latin typeface="Arial" panose="020B0604020202020204" pitchFamily="34" charset="0"/>
                <a:ea typeface="Amazon Ember" panose="020B0603020204020204" pitchFamily="34" charset="0"/>
                <a:cs typeface="Arial" panose="020B0604020202020204" pitchFamily="34" charset="0"/>
              </a:rPr>
              <a:t>EC2 Instance</a:t>
            </a:r>
          </a:p>
        </p:txBody>
      </p:sp>
      <p:cxnSp>
        <p:nvCxnSpPr>
          <p:cNvPr id="332" name="Connector: Elbow 331">
            <a:extLst>
              <a:ext uri="{FF2B5EF4-FFF2-40B4-BE49-F238E27FC236}">
                <a16:creationId xmlns:a16="http://schemas.microsoft.com/office/drawing/2014/main" id="{F0EACEBA-11CE-0B73-EDE2-D8046E84B996}"/>
              </a:ext>
            </a:extLst>
          </p:cNvPr>
          <p:cNvCxnSpPr>
            <a:cxnSpLocks/>
            <a:stCxn id="255" idx="3"/>
            <a:endCxn id="329" idx="1"/>
          </p:cNvCxnSpPr>
          <p:nvPr/>
        </p:nvCxnSpPr>
        <p:spPr>
          <a:xfrm>
            <a:off x="4650172" y="3095052"/>
            <a:ext cx="1265191" cy="2499666"/>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pic>
        <p:nvPicPr>
          <p:cNvPr id="336" name="Graphic 335" descr="MySQL instance instance icon for the Database category.">
            <a:extLst>
              <a:ext uri="{FF2B5EF4-FFF2-40B4-BE49-F238E27FC236}">
                <a16:creationId xmlns:a16="http://schemas.microsoft.com/office/drawing/2014/main" id="{674A9D70-E281-4485-CE56-BC78D9487180}"/>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8625119" y="4715454"/>
            <a:ext cx="364306" cy="364306"/>
          </a:xfrm>
          <a:prstGeom prst="rect">
            <a:avLst/>
          </a:prstGeom>
        </p:spPr>
      </p:pic>
      <p:sp>
        <p:nvSpPr>
          <p:cNvPr id="337" name="TextBox 8">
            <a:extLst>
              <a:ext uri="{FF2B5EF4-FFF2-40B4-BE49-F238E27FC236}">
                <a16:creationId xmlns:a16="http://schemas.microsoft.com/office/drawing/2014/main" id="{9918D470-7566-3EB9-3850-04C4FA883871}"/>
              </a:ext>
            </a:extLst>
          </p:cNvPr>
          <p:cNvSpPr txBox="1">
            <a:spLocks noChangeArrowheads="1"/>
          </p:cNvSpPr>
          <p:nvPr/>
        </p:nvSpPr>
        <p:spPr bwMode="auto">
          <a:xfrm>
            <a:off x="8972776" y="4728330"/>
            <a:ext cx="86824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800">
                <a:latin typeface="Arial" panose="020B0604020202020204" pitchFamily="34" charset="0"/>
                <a:ea typeface="Amazon Ember" panose="020B0603020204020204" pitchFamily="34" charset="0"/>
                <a:cs typeface="Arial" panose="020B0604020202020204" pitchFamily="34" charset="0"/>
              </a:rPr>
              <a:t>MySQL</a:t>
            </a:r>
          </a:p>
          <a:p>
            <a:pPr eaLnBrk="1" hangingPunct="1"/>
            <a:r>
              <a:rPr lang="en-US" altLang="en-US" sz="800">
                <a:latin typeface="Arial" panose="020B0604020202020204" pitchFamily="34" charset="0"/>
                <a:ea typeface="Amazon Ember" panose="020B0603020204020204" pitchFamily="34" charset="0"/>
                <a:cs typeface="Arial" panose="020B0604020202020204" pitchFamily="34" charset="0"/>
              </a:rPr>
              <a:t>User Database</a:t>
            </a:r>
          </a:p>
        </p:txBody>
      </p:sp>
      <p:pic>
        <p:nvPicPr>
          <p:cNvPr id="338" name="Graphic 6" descr="Amazon Relational Database Service (Amazon RDS) service icon.">
            <a:extLst>
              <a:ext uri="{FF2B5EF4-FFF2-40B4-BE49-F238E27FC236}">
                <a16:creationId xmlns:a16="http://schemas.microsoft.com/office/drawing/2014/main" id="{0EF0054C-CC27-29E4-73C3-9AB88913BD5B}"/>
              </a:ext>
            </a:extLst>
          </p:cNvPr>
          <p:cNvPicPr>
            <a:picLocks noChangeAspect="1" noChangeArrowheads="1"/>
          </p:cNvPicPr>
          <p:nvPr/>
        </p:nvPicPr>
        <p:blipFill>
          <a:blip r:embed="rId33">
            <a:extLst>
              <a:ext uri="{96DAC541-7B7A-43D3-8B79-37D633B846F1}">
                <asvg:svgBlip xmlns:asvg="http://schemas.microsoft.com/office/drawing/2016/SVG/main" r:embed="rId34"/>
              </a:ext>
            </a:extLst>
          </a:blip>
          <a:srcRect/>
          <a:stretch/>
        </p:blipFill>
        <p:spPr bwMode="auto">
          <a:xfrm>
            <a:off x="8347029" y="4355085"/>
            <a:ext cx="274320" cy="27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9" name="Rectangle 338">
            <a:extLst>
              <a:ext uri="{FF2B5EF4-FFF2-40B4-BE49-F238E27FC236}">
                <a16:creationId xmlns:a16="http://schemas.microsoft.com/office/drawing/2014/main" id="{26581562-356C-9DF2-44C6-6890A4B114E4}"/>
              </a:ext>
            </a:extLst>
          </p:cNvPr>
          <p:cNvSpPr/>
          <p:nvPr/>
        </p:nvSpPr>
        <p:spPr>
          <a:xfrm>
            <a:off x="8347029" y="4349100"/>
            <a:ext cx="1493989" cy="1362364"/>
          </a:xfrm>
          <a:prstGeom prst="rect">
            <a:avLst/>
          </a:prstGeom>
          <a:noFill/>
          <a:ln w="15875">
            <a:solidFill>
              <a:srgbClr val="E7157B"/>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800" dirty="0">
                <a:solidFill>
                  <a:schemeClr val="tx1"/>
                </a:solidFill>
                <a:latin typeface="Arial" panose="020B0604020202020204" pitchFamily="34" charset="0"/>
                <a:cs typeface="Arial" panose="020B0604020202020204" pitchFamily="34" charset="0"/>
              </a:rPr>
              <a:t>Amazon RDS</a:t>
            </a:r>
          </a:p>
        </p:txBody>
      </p:sp>
      <p:pic>
        <p:nvPicPr>
          <p:cNvPr id="340" name="Graphic 339" descr="MySQL instance instance icon for the Database category.">
            <a:extLst>
              <a:ext uri="{FF2B5EF4-FFF2-40B4-BE49-F238E27FC236}">
                <a16:creationId xmlns:a16="http://schemas.microsoft.com/office/drawing/2014/main" id="{E4822B61-97E2-E0D2-0BE4-61737B3F93D8}"/>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8637759" y="5236970"/>
            <a:ext cx="364306" cy="364306"/>
          </a:xfrm>
          <a:prstGeom prst="rect">
            <a:avLst/>
          </a:prstGeom>
        </p:spPr>
      </p:pic>
      <p:sp>
        <p:nvSpPr>
          <p:cNvPr id="341" name="TextBox 8">
            <a:extLst>
              <a:ext uri="{FF2B5EF4-FFF2-40B4-BE49-F238E27FC236}">
                <a16:creationId xmlns:a16="http://schemas.microsoft.com/office/drawing/2014/main" id="{7175F440-6483-3025-A534-A68264444561}"/>
              </a:ext>
            </a:extLst>
          </p:cNvPr>
          <p:cNvSpPr txBox="1">
            <a:spLocks noChangeArrowheads="1"/>
          </p:cNvSpPr>
          <p:nvPr/>
        </p:nvSpPr>
        <p:spPr bwMode="auto">
          <a:xfrm>
            <a:off x="8972776" y="5180583"/>
            <a:ext cx="9595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800" dirty="0">
                <a:latin typeface="Arial" panose="020B0604020202020204" pitchFamily="34" charset="0"/>
                <a:ea typeface="Amazon Ember" panose="020B0603020204020204" pitchFamily="34" charset="0"/>
                <a:cs typeface="Arial" panose="020B0604020202020204" pitchFamily="34" charset="0"/>
              </a:rPr>
              <a:t>MySQL</a:t>
            </a:r>
          </a:p>
          <a:p>
            <a:pPr eaLnBrk="1" hangingPunct="1"/>
            <a:r>
              <a:rPr lang="en-US" altLang="en-US" sz="800" dirty="0">
                <a:latin typeface="Arial" panose="020B0604020202020204" pitchFamily="34" charset="0"/>
                <a:ea typeface="Amazon Ember" panose="020B0603020204020204" pitchFamily="34" charset="0"/>
                <a:cs typeface="Arial" panose="020B0604020202020204" pitchFamily="34" charset="0"/>
              </a:rPr>
              <a:t>User Metadata Database</a:t>
            </a:r>
          </a:p>
        </p:txBody>
      </p:sp>
      <p:pic>
        <p:nvPicPr>
          <p:cNvPr id="345" name="Graphic 8" descr="Amazon Simple Storage Service (Amazon S3) service icon.">
            <a:extLst>
              <a:ext uri="{FF2B5EF4-FFF2-40B4-BE49-F238E27FC236}">
                <a16:creationId xmlns:a16="http://schemas.microsoft.com/office/drawing/2014/main" id="{92F3CE27-6812-C0D8-2EF6-1E74BC23C4AF}"/>
              </a:ext>
            </a:extLst>
          </p:cNvPr>
          <p:cNvPicPr>
            <a:picLocks noChangeAspect="1" noChangeArrowheads="1"/>
          </p:cNvPicPr>
          <p:nvPr/>
        </p:nvPicPr>
        <p:blipFill>
          <a:blip r:embed="rId35">
            <a:extLst>
              <a:ext uri="{96DAC541-7B7A-43D3-8B79-37D633B846F1}">
                <asvg:svgBlip xmlns:asvg="http://schemas.microsoft.com/office/drawing/2016/SVG/main" r:embed="rId36"/>
              </a:ext>
            </a:extLst>
          </a:blip>
          <a:srcRect/>
          <a:stretch/>
        </p:blipFill>
        <p:spPr bwMode="auto">
          <a:xfrm>
            <a:off x="8968189" y="1826577"/>
            <a:ext cx="356616" cy="356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6" name="TextBox 9">
            <a:extLst>
              <a:ext uri="{FF2B5EF4-FFF2-40B4-BE49-F238E27FC236}">
                <a16:creationId xmlns:a16="http://schemas.microsoft.com/office/drawing/2014/main" id="{4E18DC91-00DC-AAFF-1449-19A6CF539EE5}"/>
              </a:ext>
            </a:extLst>
          </p:cNvPr>
          <p:cNvSpPr txBox="1">
            <a:spLocks noChangeArrowheads="1"/>
          </p:cNvSpPr>
          <p:nvPr/>
        </p:nvSpPr>
        <p:spPr bwMode="auto">
          <a:xfrm>
            <a:off x="8552367" y="2162095"/>
            <a:ext cx="119279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800" dirty="0">
                <a:latin typeface="Arial" panose="020B0604020202020204" pitchFamily="34" charset="0"/>
                <a:ea typeface="Amazon Ember" panose="020B0603020204020204" pitchFamily="34" charset="0"/>
                <a:cs typeface="Arial" panose="020B0604020202020204" pitchFamily="34" charset="0"/>
              </a:rPr>
              <a:t>Amazon S3 </a:t>
            </a:r>
            <a:br>
              <a:rPr lang="en-US" altLang="en-US" sz="800" dirty="0">
                <a:latin typeface="Arial" panose="020B0604020202020204" pitchFamily="34" charset="0"/>
                <a:ea typeface="Amazon Ember" panose="020B0603020204020204" pitchFamily="34" charset="0"/>
                <a:cs typeface="Arial" panose="020B0604020202020204" pitchFamily="34" charset="0"/>
              </a:rPr>
            </a:br>
            <a:r>
              <a:rPr lang="en-US" altLang="en-US" sz="800" dirty="0">
                <a:latin typeface="Arial" panose="020B0604020202020204" pitchFamily="34" charset="0"/>
                <a:ea typeface="Amazon Ember" panose="020B0603020204020204" pitchFamily="34" charset="0"/>
                <a:cs typeface="Arial" panose="020B0604020202020204" pitchFamily="34" charset="0"/>
              </a:rPr>
              <a:t>(Agentic Data Source)</a:t>
            </a:r>
          </a:p>
        </p:txBody>
      </p:sp>
      <p:sp>
        <p:nvSpPr>
          <p:cNvPr id="347" name="Rectangle 346" descr="Generic group dashed.">
            <a:extLst>
              <a:ext uri="{FF2B5EF4-FFF2-40B4-BE49-F238E27FC236}">
                <a16:creationId xmlns:a16="http://schemas.microsoft.com/office/drawing/2014/main" id="{FA0109AD-EEE7-CA67-980F-AF7DC6CBF33A}"/>
              </a:ext>
            </a:extLst>
          </p:cNvPr>
          <p:cNvSpPr/>
          <p:nvPr/>
        </p:nvSpPr>
        <p:spPr>
          <a:xfrm>
            <a:off x="8263896" y="1247551"/>
            <a:ext cx="1765202" cy="5162580"/>
          </a:xfrm>
          <a:prstGeom prst="rect">
            <a:avLst/>
          </a:prstGeom>
          <a:noFill/>
          <a:ln w="15875">
            <a:solidFill>
              <a:srgbClr val="7D8998"/>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800" dirty="0">
                <a:solidFill>
                  <a:schemeClr val="tx1"/>
                </a:solidFill>
                <a:latin typeface="Arial" panose="020B0604020202020204" pitchFamily="34" charset="0"/>
                <a:cs typeface="Arial" panose="020B0604020202020204" pitchFamily="34" charset="0"/>
              </a:rPr>
              <a:t>Data Tier</a:t>
            </a:r>
          </a:p>
        </p:txBody>
      </p:sp>
      <p:pic>
        <p:nvPicPr>
          <p:cNvPr id="363" name="Graphic 23" descr="Amazon DynamoDB service icon.">
            <a:extLst>
              <a:ext uri="{FF2B5EF4-FFF2-40B4-BE49-F238E27FC236}">
                <a16:creationId xmlns:a16="http://schemas.microsoft.com/office/drawing/2014/main" id="{3E4C7843-B92A-D135-C903-97D88B0C99FF}"/>
              </a:ext>
            </a:extLst>
          </p:cNvPr>
          <p:cNvPicPr>
            <a:picLocks noChangeAspect="1" noChangeArrowheads="1"/>
          </p:cNvPicPr>
          <p:nvPr/>
        </p:nvPicPr>
        <p:blipFill>
          <a:blip r:embed="rId37">
            <a:extLst>
              <a:ext uri="{96DAC541-7B7A-43D3-8B79-37D633B846F1}">
                <asvg:svgBlip xmlns:asvg="http://schemas.microsoft.com/office/drawing/2016/SVG/main" r:embed="rId38"/>
              </a:ext>
            </a:extLst>
          </a:blip>
          <a:srcRect/>
          <a:stretch/>
        </p:blipFill>
        <p:spPr bwMode="auto">
          <a:xfrm>
            <a:off x="8920963" y="2737257"/>
            <a:ext cx="356616" cy="356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4" name="TextBox 12">
            <a:extLst>
              <a:ext uri="{FF2B5EF4-FFF2-40B4-BE49-F238E27FC236}">
                <a16:creationId xmlns:a16="http://schemas.microsoft.com/office/drawing/2014/main" id="{2FAC981F-8C02-DFBB-1D7C-F62C14142454}"/>
              </a:ext>
            </a:extLst>
          </p:cNvPr>
          <p:cNvSpPr txBox="1">
            <a:spLocks noChangeArrowheads="1"/>
          </p:cNvSpPr>
          <p:nvPr/>
        </p:nvSpPr>
        <p:spPr bwMode="auto">
          <a:xfrm>
            <a:off x="8341670" y="3077678"/>
            <a:ext cx="15653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800" dirty="0">
                <a:latin typeface="Arial" panose="020B0604020202020204" pitchFamily="34" charset="0"/>
                <a:ea typeface="Amazon Ember" panose="020B0603020204020204" pitchFamily="34" charset="0"/>
                <a:cs typeface="Arial" panose="020B0604020202020204" pitchFamily="34" charset="0"/>
              </a:rPr>
              <a:t>Amazon DynamoDB for chat history and interaction metadata store</a:t>
            </a:r>
          </a:p>
        </p:txBody>
      </p:sp>
      <p:cxnSp>
        <p:nvCxnSpPr>
          <p:cNvPr id="365" name="Connector: Elbow 364">
            <a:extLst>
              <a:ext uri="{FF2B5EF4-FFF2-40B4-BE49-F238E27FC236}">
                <a16:creationId xmlns:a16="http://schemas.microsoft.com/office/drawing/2014/main" id="{72D6650E-3A0E-A555-CC6D-D194C1CA487C}"/>
              </a:ext>
            </a:extLst>
          </p:cNvPr>
          <p:cNvCxnSpPr>
            <a:cxnSpLocks/>
            <a:stCxn id="324" idx="3"/>
            <a:endCxn id="363" idx="1"/>
          </p:cNvCxnSpPr>
          <p:nvPr/>
        </p:nvCxnSpPr>
        <p:spPr>
          <a:xfrm flipV="1">
            <a:off x="7728164" y="2915565"/>
            <a:ext cx="1192799" cy="2121398"/>
          </a:xfrm>
          <a:prstGeom prst="bentConnector3">
            <a:avLst>
              <a:gd name="adj1" fmla="val 35355"/>
            </a:avLst>
          </a:prstGeom>
          <a:ln>
            <a:solidFill>
              <a:srgbClr val="FFC000"/>
            </a:solidFill>
            <a:tailEnd type="triangle"/>
          </a:ln>
        </p:spPr>
        <p:style>
          <a:lnRef idx="2">
            <a:schemeClr val="dk1"/>
          </a:lnRef>
          <a:fillRef idx="0">
            <a:schemeClr val="dk1"/>
          </a:fillRef>
          <a:effectRef idx="1">
            <a:schemeClr val="dk1"/>
          </a:effectRef>
          <a:fontRef idx="minor">
            <a:schemeClr val="tx1"/>
          </a:fontRef>
        </p:style>
      </p:cxnSp>
      <p:cxnSp>
        <p:nvCxnSpPr>
          <p:cNvPr id="370" name="Straight Arrow Connector 369">
            <a:extLst>
              <a:ext uri="{FF2B5EF4-FFF2-40B4-BE49-F238E27FC236}">
                <a16:creationId xmlns:a16="http://schemas.microsoft.com/office/drawing/2014/main" id="{128F118C-0298-53B5-8E22-681E66474B83}"/>
              </a:ext>
              <a:ext uri="{C183D7F6-B498-43B3-948B-1728B52AA6E4}">
                <adec:decorative xmlns:adec="http://schemas.microsoft.com/office/drawing/2017/decorative" val="1"/>
              </a:ext>
            </a:extLst>
          </p:cNvPr>
          <p:cNvCxnSpPr>
            <a:cxnSpLocks/>
            <a:stCxn id="324" idx="3"/>
            <a:endCxn id="339" idx="1"/>
          </p:cNvCxnSpPr>
          <p:nvPr/>
        </p:nvCxnSpPr>
        <p:spPr>
          <a:xfrm flipV="1">
            <a:off x="7728164" y="5030282"/>
            <a:ext cx="618865" cy="6681"/>
          </a:xfrm>
          <a:prstGeom prst="straightConnector1">
            <a:avLst/>
          </a:prstGeom>
          <a:ln w="15875">
            <a:solidFill>
              <a:srgbClr val="FFC000"/>
            </a:solidFill>
            <a:headEnd type="none" w="med" len="sm"/>
            <a:tailEnd type="triangle"/>
          </a:ln>
        </p:spPr>
        <p:style>
          <a:lnRef idx="1">
            <a:schemeClr val="accent1"/>
          </a:lnRef>
          <a:fillRef idx="0">
            <a:schemeClr val="accent1"/>
          </a:fillRef>
          <a:effectRef idx="0">
            <a:schemeClr val="accent1"/>
          </a:effectRef>
          <a:fontRef idx="minor">
            <a:schemeClr val="tx1"/>
          </a:fontRef>
        </p:style>
      </p:cxnSp>
      <p:cxnSp>
        <p:nvCxnSpPr>
          <p:cNvPr id="373" name="Connector: Elbow 372">
            <a:extLst>
              <a:ext uri="{FF2B5EF4-FFF2-40B4-BE49-F238E27FC236}">
                <a16:creationId xmlns:a16="http://schemas.microsoft.com/office/drawing/2014/main" id="{025EBD45-2709-03E7-FD77-C4C46DD8BF35}"/>
              </a:ext>
            </a:extLst>
          </p:cNvPr>
          <p:cNvCxnSpPr>
            <a:cxnSpLocks/>
            <a:stCxn id="272" idx="0"/>
            <a:endCxn id="345" idx="0"/>
          </p:cNvCxnSpPr>
          <p:nvPr/>
        </p:nvCxnSpPr>
        <p:spPr>
          <a:xfrm rot="5400000" flipH="1" flipV="1">
            <a:off x="5906793" y="-1205597"/>
            <a:ext cx="207530" cy="6271878"/>
          </a:xfrm>
          <a:prstGeom prst="bentConnector3">
            <a:avLst>
              <a:gd name="adj1" fmla="val 350967"/>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83" name="Connector: Elbow 382">
            <a:extLst>
              <a:ext uri="{FF2B5EF4-FFF2-40B4-BE49-F238E27FC236}">
                <a16:creationId xmlns:a16="http://schemas.microsoft.com/office/drawing/2014/main" id="{C0631D42-F661-ED17-BB21-ACB7E9511024}"/>
              </a:ext>
            </a:extLst>
          </p:cNvPr>
          <p:cNvCxnSpPr>
            <a:cxnSpLocks/>
            <a:stCxn id="273" idx="3"/>
            <a:endCxn id="363" idx="1"/>
          </p:cNvCxnSpPr>
          <p:nvPr/>
        </p:nvCxnSpPr>
        <p:spPr>
          <a:xfrm>
            <a:off x="3427951" y="2603903"/>
            <a:ext cx="5493012" cy="311662"/>
          </a:xfrm>
          <a:prstGeom prst="bentConnector3">
            <a:avLst>
              <a:gd name="adj1" fmla="val 84323"/>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86" name="Connector: Elbow 385">
            <a:extLst>
              <a:ext uri="{FF2B5EF4-FFF2-40B4-BE49-F238E27FC236}">
                <a16:creationId xmlns:a16="http://schemas.microsoft.com/office/drawing/2014/main" id="{761675DE-DF8A-CEA1-D435-B953409F17B7}"/>
              </a:ext>
            </a:extLst>
          </p:cNvPr>
          <p:cNvCxnSpPr>
            <a:cxnSpLocks/>
            <a:stCxn id="273" idx="3"/>
            <a:endCxn id="339" idx="1"/>
          </p:cNvCxnSpPr>
          <p:nvPr/>
        </p:nvCxnSpPr>
        <p:spPr>
          <a:xfrm>
            <a:off x="3427951" y="2603903"/>
            <a:ext cx="4919078" cy="2426379"/>
          </a:xfrm>
          <a:prstGeom prst="bentConnector3">
            <a:avLst>
              <a:gd name="adj1" fmla="val 91776"/>
            </a:avLst>
          </a:prstGeom>
          <a:ln>
            <a:tailEnd type="triangle"/>
          </a:ln>
        </p:spPr>
        <p:style>
          <a:lnRef idx="3">
            <a:schemeClr val="accent2"/>
          </a:lnRef>
          <a:fillRef idx="0">
            <a:schemeClr val="accent2"/>
          </a:fillRef>
          <a:effectRef idx="2">
            <a:schemeClr val="accent2"/>
          </a:effectRef>
          <a:fontRef idx="minor">
            <a:schemeClr val="tx1"/>
          </a:fontRef>
        </p:style>
      </p:cxnSp>
      <p:sp>
        <p:nvSpPr>
          <p:cNvPr id="406" name="Rectangle 405" descr="Region group">
            <a:extLst>
              <a:ext uri="{FF2B5EF4-FFF2-40B4-BE49-F238E27FC236}">
                <a16:creationId xmlns:a16="http://schemas.microsoft.com/office/drawing/2014/main" id="{923DEC07-C2FC-0688-D472-D74E243BB3D7}"/>
              </a:ext>
            </a:extLst>
          </p:cNvPr>
          <p:cNvSpPr/>
          <p:nvPr/>
        </p:nvSpPr>
        <p:spPr>
          <a:xfrm>
            <a:off x="10153236" y="1258068"/>
            <a:ext cx="1871908" cy="5162580"/>
          </a:xfrm>
          <a:prstGeom prst="rect">
            <a:avLst/>
          </a:prstGeom>
          <a:noFill/>
          <a:ln w="15875">
            <a:solidFill>
              <a:srgbClr val="00A4A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000" dirty="0">
                <a:solidFill>
                  <a:schemeClr val="tx1"/>
                </a:solidFill>
                <a:latin typeface="Arial" panose="020B0604020202020204" pitchFamily="34" charset="0"/>
                <a:cs typeface="Arial" panose="020B0604020202020204" pitchFamily="34" charset="0"/>
              </a:rPr>
              <a:t>ML Operations</a:t>
            </a:r>
          </a:p>
        </p:txBody>
      </p:sp>
      <p:pic>
        <p:nvPicPr>
          <p:cNvPr id="407" name="Graphic 406" descr="Notebook resource icon for the Amazon SageMaker service.">
            <a:extLst>
              <a:ext uri="{FF2B5EF4-FFF2-40B4-BE49-F238E27FC236}">
                <a16:creationId xmlns:a16="http://schemas.microsoft.com/office/drawing/2014/main" id="{0727BCB3-702D-879F-D39A-36F6AC5063C1}"/>
              </a:ext>
            </a:extLst>
          </p:cNvPr>
          <p:cNvPicPr>
            <a:picLocks noChangeAspect="1"/>
          </p:cNvPicPr>
          <p:nvPr/>
        </p:nvPicPr>
        <p:blipFill>
          <a:blip r:embed="rId39">
            <a:extLst>
              <a:ext uri="{96DAC541-7B7A-43D3-8B79-37D633B846F1}">
                <asvg:svgBlip xmlns:asvg="http://schemas.microsoft.com/office/drawing/2016/SVG/main" r:embed="rId40"/>
              </a:ext>
            </a:extLst>
          </a:blip>
          <a:stretch>
            <a:fillRect/>
          </a:stretch>
        </p:blipFill>
        <p:spPr>
          <a:xfrm>
            <a:off x="10950707" y="1608724"/>
            <a:ext cx="365760" cy="365760"/>
          </a:xfrm>
          <a:prstGeom prst="rect">
            <a:avLst/>
          </a:prstGeom>
        </p:spPr>
      </p:pic>
      <p:sp>
        <p:nvSpPr>
          <p:cNvPr id="408" name="TextBox 19">
            <a:extLst>
              <a:ext uri="{FF2B5EF4-FFF2-40B4-BE49-F238E27FC236}">
                <a16:creationId xmlns:a16="http://schemas.microsoft.com/office/drawing/2014/main" id="{E426BAB5-DF30-EF2C-87EE-53AA2FFC782C}"/>
              </a:ext>
            </a:extLst>
          </p:cNvPr>
          <p:cNvSpPr txBox="1">
            <a:spLocks noChangeArrowheads="1"/>
          </p:cNvSpPr>
          <p:nvPr/>
        </p:nvSpPr>
        <p:spPr bwMode="auto">
          <a:xfrm>
            <a:off x="10101372" y="1959426"/>
            <a:ext cx="199328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800" dirty="0">
                <a:latin typeface="Arial" panose="020B0604020202020204" pitchFamily="34" charset="0"/>
                <a:ea typeface="Amazon Ember" panose="020B0603020204020204" pitchFamily="34" charset="0"/>
                <a:cs typeface="Arial" panose="020B0604020202020204" pitchFamily="34" charset="0"/>
              </a:rPr>
              <a:t>Sagemaker Notebooks for analysis and getting the production code ready</a:t>
            </a:r>
          </a:p>
        </p:txBody>
      </p:sp>
      <p:pic>
        <p:nvPicPr>
          <p:cNvPr id="411" name="Graphic 21" descr="AWS CodeCommit service icon.">
            <a:extLst>
              <a:ext uri="{FF2B5EF4-FFF2-40B4-BE49-F238E27FC236}">
                <a16:creationId xmlns:a16="http://schemas.microsoft.com/office/drawing/2014/main" id="{6A4798D0-42B3-06BA-AA5A-C11A48149A28}"/>
              </a:ext>
            </a:extLst>
          </p:cNvPr>
          <p:cNvPicPr>
            <a:picLocks noChangeAspect="1" noChangeArrowheads="1"/>
          </p:cNvPicPr>
          <p:nvPr/>
        </p:nvPicPr>
        <p:blipFill>
          <a:blip r:embed="rId41">
            <a:extLst>
              <a:ext uri="{96DAC541-7B7A-43D3-8B79-37D633B846F1}">
                <asvg:svgBlip xmlns:asvg="http://schemas.microsoft.com/office/drawing/2016/SVG/main" r:embed="rId42"/>
              </a:ext>
            </a:extLst>
          </a:blip>
          <a:srcRect/>
          <a:stretch/>
        </p:blipFill>
        <p:spPr bwMode="auto">
          <a:xfrm>
            <a:off x="10948846" y="2393148"/>
            <a:ext cx="369482" cy="369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2" name="TextBox 12">
            <a:extLst>
              <a:ext uri="{FF2B5EF4-FFF2-40B4-BE49-F238E27FC236}">
                <a16:creationId xmlns:a16="http://schemas.microsoft.com/office/drawing/2014/main" id="{201C8AFB-799A-CBA5-D192-8CBD9A09A026}"/>
              </a:ext>
            </a:extLst>
          </p:cNvPr>
          <p:cNvSpPr txBox="1">
            <a:spLocks noChangeArrowheads="1"/>
          </p:cNvSpPr>
          <p:nvPr/>
        </p:nvSpPr>
        <p:spPr bwMode="auto">
          <a:xfrm>
            <a:off x="10218183" y="2728253"/>
            <a:ext cx="18005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800">
                <a:latin typeface="Arial" panose="020B0604020202020204" pitchFamily="34" charset="0"/>
                <a:ea typeface="Amazon Ember" panose="020B0603020204020204" pitchFamily="34" charset="0"/>
                <a:cs typeface="Arial" panose="020B0604020202020204" pitchFamily="34" charset="0"/>
              </a:rPr>
              <a:t>AWS CodeCommit to maintain code versioning</a:t>
            </a:r>
          </a:p>
        </p:txBody>
      </p:sp>
      <p:pic>
        <p:nvPicPr>
          <p:cNvPr id="413" name="Graphic 19" descr="AWS CodeBuild service icon.">
            <a:extLst>
              <a:ext uri="{FF2B5EF4-FFF2-40B4-BE49-F238E27FC236}">
                <a16:creationId xmlns:a16="http://schemas.microsoft.com/office/drawing/2014/main" id="{6F35BB03-49AA-1981-201A-765042A7A448}"/>
              </a:ext>
            </a:extLst>
          </p:cNvPr>
          <p:cNvPicPr>
            <a:picLocks noChangeAspect="1" noChangeArrowheads="1"/>
          </p:cNvPicPr>
          <p:nvPr/>
        </p:nvPicPr>
        <p:blipFill>
          <a:blip r:embed="rId43">
            <a:extLst>
              <a:ext uri="{96DAC541-7B7A-43D3-8B79-37D633B846F1}">
                <asvg:svgBlip xmlns:asvg="http://schemas.microsoft.com/office/drawing/2016/SVG/main" r:embed="rId44"/>
              </a:ext>
            </a:extLst>
          </a:blip>
          <a:srcRect/>
          <a:stretch/>
        </p:blipFill>
        <p:spPr bwMode="auto">
          <a:xfrm>
            <a:off x="10948549" y="3157779"/>
            <a:ext cx="36576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4" name="TextBox 11">
            <a:extLst>
              <a:ext uri="{FF2B5EF4-FFF2-40B4-BE49-F238E27FC236}">
                <a16:creationId xmlns:a16="http://schemas.microsoft.com/office/drawing/2014/main" id="{2012EF8F-5D5B-C511-E58E-5187F36953A0}"/>
              </a:ext>
            </a:extLst>
          </p:cNvPr>
          <p:cNvSpPr txBox="1">
            <a:spLocks noChangeArrowheads="1"/>
          </p:cNvSpPr>
          <p:nvPr/>
        </p:nvSpPr>
        <p:spPr bwMode="auto">
          <a:xfrm>
            <a:off x="10189390" y="3484178"/>
            <a:ext cx="18005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800">
                <a:latin typeface="Arial" panose="020B0604020202020204" pitchFamily="34" charset="0"/>
                <a:ea typeface="Amazon Ember" panose="020B0603020204020204" pitchFamily="34" charset="0"/>
                <a:cs typeface="Arial" panose="020B0604020202020204" pitchFamily="34" charset="0"/>
              </a:rPr>
              <a:t>AWS CodeBuild to maintain code and model artifacts in S3</a:t>
            </a:r>
          </a:p>
        </p:txBody>
      </p:sp>
      <p:pic>
        <p:nvPicPr>
          <p:cNvPr id="415" name="Graphic 23" descr="AWS CodeDeploy service icon.">
            <a:extLst>
              <a:ext uri="{FF2B5EF4-FFF2-40B4-BE49-F238E27FC236}">
                <a16:creationId xmlns:a16="http://schemas.microsoft.com/office/drawing/2014/main" id="{B138EF83-5DD7-5200-063D-63A8215FFFE4}"/>
              </a:ext>
            </a:extLst>
          </p:cNvPr>
          <p:cNvPicPr>
            <a:picLocks noChangeAspect="1" noChangeArrowheads="1"/>
          </p:cNvPicPr>
          <p:nvPr/>
        </p:nvPicPr>
        <p:blipFill>
          <a:blip r:embed="rId45">
            <a:extLst>
              <a:ext uri="{96DAC541-7B7A-43D3-8B79-37D633B846F1}">
                <asvg:svgBlip xmlns:asvg="http://schemas.microsoft.com/office/drawing/2016/SVG/main" r:embed="rId46"/>
              </a:ext>
            </a:extLst>
          </a:blip>
          <a:srcRect/>
          <a:stretch/>
        </p:blipFill>
        <p:spPr bwMode="auto">
          <a:xfrm>
            <a:off x="10959455" y="3913929"/>
            <a:ext cx="36576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6" name="TextBox 15">
            <a:extLst>
              <a:ext uri="{FF2B5EF4-FFF2-40B4-BE49-F238E27FC236}">
                <a16:creationId xmlns:a16="http://schemas.microsoft.com/office/drawing/2014/main" id="{B6263E63-2713-D62D-30E2-AD838A424350}"/>
              </a:ext>
            </a:extLst>
          </p:cNvPr>
          <p:cNvSpPr txBox="1">
            <a:spLocks noChangeArrowheads="1"/>
          </p:cNvSpPr>
          <p:nvPr/>
        </p:nvSpPr>
        <p:spPr bwMode="auto">
          <a:xfrm>
            <a:off x="10189389" y="4253166"/>
            <a:ext cx="18005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800" dirty="0">
                <a:latin typeface="Arial" panose="020B0604020202020204" pitchFamily="34" charset="0"/>
                <a:ea typeface="Amazon Ember" panose="020B0603020204020204" pitchFamily="34" charset="0"/>
                <a:cs typeface="Arial" panose="020B0604020202020204" pitchFamily="34" charset="0"/>
              </a:rPr>
              <a:t>AWS </a:t>
            </a:r>
            <a:r>
              <a:rPr lang="en-US" altLang="en-US" sz="800" dirty="0" err="1">
                <a:latin typeface="Arial" panose="020B0604020202020204" pitchFamily="34" charset="0"/>
                <a:ea typeface="Amazon Ember" panose="020B0603020204020204" pitchFamily="34" charset="0"/>
                <a:cs typeface="Arial" panose="020B0604020202020204" pitchFamily="34" charset="0"/>
              </a:rPr>
              <a:t>CodeDeploy</a:t>
            </a:r>
            <a:r>
              <a:rPr lang="en-US" altLang="en-US" sz="800" dirty="0">
                <a:latin typeface="Arial" panose="020B0604020202020204" pitchFamily="34" charset="0"/>
                <a:ea typeface="Amazon Ember" panose="020B0603020204020204" pitchFamily="34" charset="0"/>
                <a:cs typeface="Arial" panose="020B0604020202020204" pitchFamily="34" charset="0"/>
              </a:rPr>
              <a:t> to deploy the models fronted by Sagemaker model endpoints</a:t>
            </a:r>
          </a:p>
        </p:txBody>
      </p:sp>
      <p:pic>
        <p:nvPicPr>
          <p:cNvPr id="417" name="Graphic 6" descr="AWS CodePipeline service icon.">
            <a:extLst>
              <a:ext uri="{FF2B5EF4-FFF2-40B4-BE49-F238E27FC236}">
                <a16:creationId xmlns:a16="http://schemas.microsoft.com/office/drawing/2014/main" id="{B1CE80DA-32BB-FD97-4741-89FF7292696E}"/>
              </a:ext>
            </a:extLst>
          </p:cNvPr>
          <p:cNvPicPr>
            <a:picLocks noChangeAspect="1" noChangeArrowheads="1"/>
          </p:cNvPicPr>
          <p:nvPr/>
        </p:nvPicPr>
        <p:blipFill>
          <a:blip r:embed="rId47">
            <a:extLst>
              <a:ext uri="{96DAC541-7B7A-43D3-8B79-37D633B846F1}">
                <asvg:svgBlip xmlns:asvg="http://schemas.microsoft.com/office/drawing/2016/SVG/main" r:embed="rId48"/>
              </a:ext>
            </a:extLst>
          </a:blip>
          <a:srcRect/>
          <a:stretch/>
        </p:blipFill>
        <p:spPr bwMode="auto">
          <a:xfrm>
            <a:off x="10959455" y="4758745"/>
            <a:ext cx="36576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8" name="TextBox 9">
            <a:extLst>
              <a:ext uri="{FF2B5EF4-FFF2-40B4-BE49-F238E27FC236}">
                <a16:creationId xmlns:a16="http://schemas.microsoft.com/office/drawing/2014/main" id="{DB18699B-63CA-7842-3549-E10B1E6AFAC9}"/>
              </a:ext>
            </a:extLst>
          </p:cNvPr>
          <p:cNvSpPr txBox="1">
            <a:spLocks noChangeArrowheads="1"/>
          </p:cNvSpPr>
          <p:nvPr/>
        </p:nvSpPr>
        <p:spPr bwMode="auto">
          <a:xfrm>
            <a:off x="10200463" y="5093334"/>
            <a:ext cx="17894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800">
                <a:latin typeface="Arial" panose="020B0604020202020204" pitchFamily="34" charset="0"/>
                <a:ea typeface="Amazon Ember" panose="020B0603020204020204" pitchFamily="34" charset="0"/>
                <a:cs typeface="Arial" panose="020B0604020202020204" pitchFamily="34" charset="0"/>
              </a:rPr>
              <a:t>AWS CodePipeline to maintain the DevOps process</a:t>
            </a:r>
          </a:p>
        </p:txBody>
      </p:sp>
      <p:pic>
        <p:nvPicPr>
          <p:cNvPr id="419" name="Graphic 17" descr="Amazon CloudWatch service icon.">
            <a:extLst>
              <a:ext uri="{FF2B5EF4-FFF2-40B4-BE49-F238E27FC236}">
                <a16:creationId xmlns:a16="http://schemas.microsoft.com/office/drawing/2014/main" id="{9DDD43BD-971E-9454-BE07-F7C11C7A97F0}"/>
              </a:ext>
            </a:extLst>
          </p:cNvPr>
          <p:cNvPicPr>
            <a:picLocks noChangeAspect="1" noChangeArrowheads="1"/>
          </p:cNvPicPr>
          <p:nvPr/>
        </p:nvPicPr>
        <p:blipFill>
          <a:blip r:embed="rId49">
            <a:extLst>
              <a:ext uri="{96DAC541-7B7A-43D3-8B79-37D633B846F1}">
                <asvg:svgBlip xmlns:asvg="http://schemas.microsoft.com/office/drawing/2016/SVG/main" r:embed="rId50"/>
              </a:ext>
            </a:extLst>
          </a:blip>
          <a:srcRect/>
          <a:stretch/>
        </p:blipFill>
        <p:spPr bwMode="auto">
          <a:xfrm>
            <a:off x="10959455" y="5489512"/>
            <a:ext cx="36576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 name="TextBox 9">
            <a:extLst>
              <a:ext uri="{FF2B5EF4-FFF2-40B4-BE49-F238E27FC236}">
                <a16:creationId xmlns:a16="http://schemas.microsoft.com/office/drawing/2014/main" id="{B4D1EF0C-8AE4-3830-9595-AE06C07EEF35}"/>
              </a:ext>
            </a:extLst>
          </p:cNvPr>
          <p:cNvSpPr txBox="1">
            <a:spLocks noChangeArrowheads="1"/>
          </p:cNvSpPr>
          <p:nvPr/>
        </p:nvSpPr>
        <p:spPr bwMode="auto">
          <a:xfrm>
            <a:off x="10250437" y="5884615"/>
            <a:ext cx="178942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800" dirty="0">
                <a:latin typeface="Arial" panose="020B0604020202020204" pitchFamily="34" charset="0"/>
                <a:ea typeface="Amazon Ember" panose="020B0603020204020204" pitchFamily="34" charset="0"/>
                <a:cs typeface="Arial" panose="020B0604020202020204" pitchFamily="34" charset="0"/>
              </a:rPr>
              <a:t>Amazon CloudWatch to maintain logs, model metrics and triggering events</a:t>
            </a:r>
          </a:p>
        </p:txBody>
      </p:sp>
      <p:cxnSp>
        <p:nvCxnSpPr>
          <p:cNvPr id="421" name="Connector: Elbow 420">
            <a:extLst>
              <a:ext uri="{FF2B5EF4-FFF2-40B4-BE49-F238E27FC236}">
                <a16:creationId xmlns:a16="http://schemas.microsoft.com/office/drawing/2014/main" id="{5E37C245-8ED2-B73C-1272-4840DF89F1C1}"/>
              </a:ext>
            </a:extLst>
          </p:cNvPr>
          <p:cNvCxnSpPr>
            <a:cxnSpLocks/>
            <a:stCxn id="272" idx="3"/>
            <a:endCxn id="255" idx="1"/>
          </p:cNvCxnSpPr>
          <p:nvPr/>
        </p:nvCxnSpPr>
        <p:spPr>
          <a:xfrm>
            <a:off x="3052927" y="2212415"/>
            <a:ext cx="1240629" cy="882637"/>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
        <p:nvSpPr>
          <p:cNvPr id="424" name="Rectangle 423" descr="Region group">
            <a:extLst>
              <a:ext uri="{FF2B5EF4-FFF2-40B4-BE49-F238E27FC236}">
                <a16:creationId xmlns:a16="http://schemas.microsoft.com/office/drawing/2014/main" id="{9CF525D7-0D8D-BAB3-8517-6CF99C8A24FF}"/>
              </a:ext>
            </a:extLst>
          </p:cNvPr>
          <p:cNvSpPr/>
          <p:nvPr/>
        </p:nvSpPr>
        <p:spPr>
          <a:xfrm>
            <a:off x="294680" y="5199935"/>
            <a:ext cx="4883946" cy="1433023"/>
          </a:xfrm>
          <a:prstGeom prst="rect">
            <a:avLst/>
          </a:prstGeom>
          <a:noFill/>
          <a:ln w="15875">
            <a:solidFill>
              <a:srgbClr val="00A4A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800" dirty="0">
                <a:solidFill>
                  <a:schemeClr val="tx1"/>
                </a:solidFill>
                <a:latin typeface="Arial" panose="020B0604020202020204" pitchFamily="34" charset="0"/>
                <a:cs typeface="Arial" panose="020B0604020202020204" pitchFamily="34" charset="0"/>
              </a:rPr>
              <a:t>Functional flows</a:t>
            </a:r>
          </a:p>
          <a:p>
            <a:pPr marL="228600" indent="-228600" eaLnBrk="1" fontAlgn="auto" hangingPunct="1">
              <a:spcBef>
                <a:spcPts val="0"/>
              </a:spcBef>
              <a:spcAft>
                <a:spcPts val="0"/>
              </a:spcAft>
              <a:buFont typeface="+mj-lt"/>
              <a:buAutoNum type="arabicPeriod"/>
              <a:defRPr/>
            </a:pPr>
            <a:r>
              <a:rPr lang="en-US" sz="800" dirty="0">
                <a:solidFill>
                  <a:schemeClr val="tx1"/>
                </a:solidFill>
                <a:latin typeface="Arial" panose="020B0604020202020204" pitchFamily="34" charset="0"/>
                <a:cs typeface="Arial" panose="020B0604020202020204" pitchFamily="34" charset="0"/>
              </a:rPr>
              <a:t>The user accesses the system and inquires about available tools via the chat interface. After identifying the required tools, the user specifies simulation parameters in natural language, which are then parsed and converted into a JSON-compatible format for processing. AWS Batch then initiates simulations based on these parameters. Upon completion of the simulation, the user receives an email notification and a natural language summary from the AI agent, including the requested statistics and relevant simulation details.</a:t>
            </a:r>
          </a:p>
          <a:p>
            <a:pPr marL="228600" indent="-228600" eaLnBrk="1" fontAlgn="auto" hangingPunct="1">
              <a:spcBef>
                <a:spcPts val="0"/>
              </a:spcBef>
              <a:spcAft>
                <a:spcPts val="0"/>
              </a:spcAft>
              <a:buFont typeface="+mj-lt"/>
              <a:buAutoNum type="arabicPeriod"/>
              <a:defRPr/>
            </a:pPr>
            <a:r>
              <a:rPr lang="en-US" sz="800" dirty="0">
                <a:solidFill>
                  <a:schemeClr val="tx1"/>
                </a:solidFill>
                <a:latin typeface="Arial" panose="020B0604020202020204" pitchFamily="34" charset="0"/>
                <a:cs typeface="Arial" panose="020B0604020202020204" pitchFamily="34" charset="0"/>
              </a:rPr>
              <a:t>User interactions and simulation data are maintained in DynamoDB and S3.</a:t>
            </a:r>
          </a:p>
          <a:p>
            <a:pPr marL="228600" indent="-228600" eaLnBrk="1" fontAlgn="auto" hangingPunct="1">
              <a:spcBef>
                <a:spcPts val="0"/>
              </a:spcBef>
              <a:spcAft>
                <a:spcPts val="0"/>
              </a:spcAft>
              <a:buFont typeface="+mj-lt"/>
              <a:buAutoNum type="arabicPeriod"/>
              <a:defRPr/>
            </a:pPr>
            <a:r>
              <a:rPr lang="en-US" sz="800" dirty="0">
                <a:solidFill>
                  <a:schemeClr val="tx1"/>
                </a:solidFill>
                <a:latin typeface="Arial" panose="020B0604020202020204" pitchFamily="34" charset="0"/>
                <a:cs typeface="Arial" panose="020B0604020202020204" pitchFamily="34" charset="0"/>
              </a:rPr>
              <a:t>User prompts are handled by </a:t>
            </a:r>
            <a:r>
              <a:rPr lang="en-US" sz="800" dirty="0" err="1">
                <a:solidFill>
                  <a:schemeClr val="tx1"/>
                </a:solidFill>
                <a:latin typeface="Arial" panose="020B0604020202020204" pitchFamily="34" charset="0"/>
                <a:cs typeface="Arial" panose="020B0604020202020204" pitchFamily="34" charset="0"/>
              </a:rPr>
              <a:t>Langchain</a:t>
            </a:r>
            <a:r>
              <a:rPr lang="en-US" sz="800" dirty="0">
                <a:solidFill>
                  <a:schemeClr val="tx1"/>
                </a:solidFill>
                <a:latin typeface="Arial" panose="020B0604020202020204" pitchFamily="34" charset="0"/>
                <a:cs typeface="Arial" panose="020B0604020202020204" pitchFamily="34" charset="0"/>
              </a:rPr>
              <a:t>, which delivers appropriate responses using the multi-agentic data source.</a:t>
            </a:r>
          </a:p>
        </p:txBody>
      </p:sp>
      <p:pic>
        <p:nvPicPr>
          <p:cNvPr id="425" name="Graphic 20" descr="Amazon Elastic Container Registry (Amazon ECR) Service icon.">
            <a:extLst>
              <a:ext uri="{FF2B5EF4-FFF2-40B4-BE49-F238E27FC236}">
                <a16:creationId xmlns:a16="http://schemas.microsoft.com/office/drawing/2014/main" id="{55BDF40B-D0CC-E302-04F6-E1BAB4A7949A}"/>
              </a:ext>
            </a:extLst>
          </p:cNvPr>
          <p:cNvPicPr>
            <a:picLocks noChangeAspect="1" noChangeArrowheads="1"/>
          </p:cNvPicPr>
          <p:nvPr/>
        </p:nvPicPr>
        <p:blipFill>
          <a:blip r:embed="rId51">
            <a:extLst>
              <a:ext uri="{96DAC541-7B7A-43D3-8B79-37D633B846F1}">
                <asvg:svgBlip xmlns:asvg="http://schemas.microsoft.com/office/drawing/2016/SVG/main" r:embed="rId52"/>
              </a:ext>
            </a:extLst>
          </a:blip>
          <a:srcRect/>
          <a:stretch/>
        </p:blipFill>
        <p:spPr bwMode="auto">
          <a:xfrm>
            <a:off x="5690860" y="2883538"/>
            <a:ext cx="356616" cy="356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6" name="TextBox 22">
            <a:extLst>
              <a:ext uri="{FF2B5EF4-FFF2-40B4-BE49-F238E27FC236}">
                <a16:creationId xmlns:a16="http://schemas.microsoft.com/office/drawing/2014/main" id="{1E019B02-261C-A203-4F59-B232B5F775A5}"/>
              </a:ext>
            </a:extLst>
          </p:cNvPr>
          <p:cNvSpPr txBox="1">
            <a:spLocks noChangeArrowheads="1"/>
          </p:cNvSpPr>
          <p:nvPr/>
        </p:nvSpPr>
        <p:spPr bwMode="auto">
          <a:xfrm>
            <a:off x="5997528" y="2883356"/>
            <a:ext cx="14883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800" dirty="0">
                <a:latin typeface="Arial" panose="020B0604020202020204" pitchFamily="34" charset="0"/>
                <a:ea typeface="Amazon Ember" panose="020B0603020204020204" pitchFamily="34" charset="0"/>
                <a:cs typeface="Arial" panose="020B0604020202020204" pitchFamily="34" charset="0"/>
              </a:rPr>
              <a:t>Amazon ECR for application and simulation images</a:t>
            </a:r>
          </a:p>
        </p:txBody>
      </p:sp>
      <p:cxnSp>
        <p:nvCxnSpPr>
          <p:cNvPr id="431" name="Connector: Elbow 430">
            <a:extLst>
              <a:ext uri="{FF2B5EF4-FFF2-40B4-BE49-F238E27FC236}">
                <a16:creationId xmlns:a16="http://schemas.microsoft.com/office/drawing/2014/main" id="{474580D0-1F34-8B61-2579-87B7398BDE8E}"/>
              </a:ext>
            </a:extLst>
          </p:cNvPr>
          <p:cNvCxnSpPr>
            <a:cxnSpLocks/>
            <a:stCxn id="324" idx="3"/>
            <a:endCxn id="346" idx="1"/>
          </p:cNvCxnSpPr>
          <p:nvPr/>
        </p:nvCxnSpPr>
        <p:spPr>
          <a:xfrm flipV="1">
            <a:off x="7728164" y="2331372"/>
            <a:ext cx="824203" cy="2705591"/>
          </a:xfrm>
          <a:prstGeom prst="bentConnector3">
            <a:avLst>
              <a:gd name="adj1" fmla="val 50000"/>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41" name="Straight Connector 440">
            <a:extLst>
              <a:ext uri="{FF2B5EF4-FFF2-40B4-BE49-F238E27FC236}">
                <a16:creationId xmlns:a16="http://schemas.microsoft.com/office/drawing/2014/main" id="{CB5E047D-E0F1-3412-3C20-50558E0F900F}"/>
              </a:ext>
            </a:extLst>
          </p:cNvPr>
          <p:cNvCxnSpPr/>
          <p:nvPr/>
        </p:nvCxnSpPr>
        <p:spPr>
          <a:xfrm>
            <a:off x="442167" y="5454248"/>
            <a:ext cx="287421" cy="0"/>
          </a:xfrm>
          <a:prstGeom prst="line">
            <a:avLst/>
          </a:prstGeom>
          <a:ln/>
        </p:spPr>
        <p:style>
          <a:lnRef idx="3">
            <a:schemeClr val="dk1"/>
          </a:lnRef>
          <a:fillRef idx="0">
            <a:schemeClr val="dk1"/>
          </a:fillRef>
          <a:effectRef idx="2">
            <a:schemeClr val="dk1"/>
          </a:effectRef>
          <a:fontRef idx="minor">
            <a:schemeClr val="tx1"/>
          </a:fontRef>
        </p:style>
      </p:cxnSp>
      <p:cxnSp>
        <p:nvCxnSpPr>
          <p:cNvPr id="442" name="Straight Connector 441">
            <a:extLst>
              <a:ext uri="{FF2B5EF4-FFF2-40B4-BE49-F238E27FC236}">
                <a16:creationId xmlns:a16="http://schemas.microsoft.com/office/drawing/2014/main" id="{E5640901-2E37-D50B-D9DE-A301962B8B7A}"/>
              </a:ext>
            </a:extLst>
          </p:cNvPr>
          <p:cNvCxnSpPr/>
          <p:nvPr/>
        </p:nvCxnSpPr>
        <p:spPr>
          <a:xfrm>
            <a:off x="436041" y="6325126"/>
            <a:ext cx="287421" cy="0"/>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443" name="Straight Connector 442">
            <a:extLst>
              <a:ext uri="{FF2B5EF4-FFF2-40B4-BE49-F238E27FC236}">
                <a16:creationId xmlns:a16="http://schemas.microsoft.com/office/drawing/2014/main" id="{398241F1-6874-0129-923E-D265E33AB2B6}"/>
              </a:ext>
            </a:extLst>
          </p:cNvPr>
          <p:cNvCxnSpPr/>
          <p:nvPr/>
        </p:nvCxnSpPr>
        <p:spPr>
          <a:xfrm>
            <a:off x="437609" y="6449245"/>
            <a:ext cx="287421" cy="0"/>
          </a:xfrm>
          <a:prstGeom prst="line">
            <a:avLst/>
          </a:prstGeom>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48310194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E8ECA8-4374-9DBB-BE6C-29AE31C0254C}"/>
              </a:ext>
            </a:extLst>
          </p:cNvPr>
          <p:cNvSpPr>
            <a:spLocks noGrp="1"/>
          </p:cNvSpPr>
          <p:nvPr>
            <p:ph type="title"/>
          </p:nvPr>
        </p:nvSpPr>
        <p:spPr>
          <a:xfrm>
            <a:off x="670327" y="535986"/>
            <a:ext cx="11188700" cy="559814"/>
          </a:xfrm>
        </p:spPr>
        <p:txBody>
          <a:bodyPr/>
          <a:lstStyle/>
          <a:p>
            <a:r>
              <a:rPr lang="en-US" sz="2800" b="1">
                <a:latin typeface="Open Sans" panose="020B0606030504020204" pitchFamily="34" charset="0"/>
                <a:ea typeface="Open Sans" panose="020B0606030504020204" pitchFamily="34" charset="0"/>
                <a:cs typeface="Open Sans" panose="020B0606030504020204" pitchFamily="34" charset="0"/>
              </a:rPr>
              <a:t>Scalability, Reusability, and Industry Impact</a:t>
            </a:r>
            <a:endParaRPr lang="en-IN" sz="2800" b="1">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86192296-AA7B-9CF5-0173-23B6A1DDE209}"/>
              </a:ext>
            </a:extLst>
          </p:cNvPr>
          <p:cNvSpPr/>
          <p:nvPr/>
        </p:nvSpPr>
        <p:spPr>
          <a:xfrm>
            <a:off x="358218" y="1095800"/>
            <a:ext cx="11475563" cy="5352134"/>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1300" b="1" dirty="0">
                <a:solidFill>
                  <a:schemeClr val="tx1"/>
                </a:solidFill>
              </a:rPr>
              <a:t>Scalable Architecture and Reusability Across Industries</a:t>
            </a:r>
            <a:endParaRPr lang="en-US" sz="1300" dirty="0">
              <a:solidFill>
                <a:schemeClr val="tx1"/>
              </a:solidFill>
            </a:endParaRPr>
          </a:p>
          <a:p>
            <a:pPr marL="742950" lvl="1" indent="-285750">
              <a:buFont typeface="Arial" panose="020B0604020202020204" pitchFamily="34" charset="0"/>
              <a:buChar char="•"/>
            </a:pPr>
            <a:r>
              <a:rPr lang="en-US" sz="1300" dirty="0">
                <a:solidFill>
                  <a:schemeClr val="tx1"/>
                </a:solidFill>
              </a:rPr>
              <a:t>The solution is built on a serverless, modular, scalable and configurable agentic Al architecture, enabling deployment across diverse sectors such as maritime logistics, air cargo hubs, defense logistics, and industrial warehousing.</a:t>
            </a:r>
          </a:p>
          <a:p>
            <a:pPr marL="742950" lvl="1" indent="-285750">
              <a:buFont typeface="Arial" panose="020B0604020202020204" pitchFamily="34" charset="0"/>
              <a:buChar char="•"/>
            </a:pPr>
            <a:r>
              <a:rPr lang="en-US" sz="1300" dirty="0">
                <a:solidFill>
                  <a:schemeClr val="tx1"/>
                </a:solidFill>
              </a:rPr>
              <a:t>Plug-and-play simulation design allows for rapid reconfiguration across various layouts, equipment types, and operational constraints, supporting ease of customization. </a:t>
            </a:r>
          </a:p>
          <a:p>
            <a:pPr marL="742950" lvl="1" indent="-285750">
              <a:buFont typeface="Arial" panose="020B0604020202020204" pitchFamily="34" charset="0"/>
              <a:buChar char="•"/>
            </a:pPr>
            <a:r>
              <a:rPr lang="en-US" sz="1300" dirty="0">
                <a:solidFill>
                  <a:schemeClr val="tx1"/>
                </a:solidFill>
              </a:rPr>
              <a:t>Reusable optimization logic for scheduling, equipment allocation, and spatial planning enables accelerated development of future deployments and client solutions.</a:t>
            </a:r>
          </a:p>
          <a:p>
            <a:pPr marL="285750" indent="-285750">
              <a:buFont typeface="Arial" panose="020B0604020202020204" pitchFamily="34" charset="0"/>
              <a:buChar char="•"/>
            </a:pPr>
            <a:r>
              <a:rPr lang="en-US" sz="1300" b="1" dirty="0">
                <a:solidFill>
                  <a:schemeClr val="tx1"/>
                </a:solidFill>
              </a:rPr>
              <a:t>Cross-Industry Relevance and Market Potential</a:t>
            </a:r>
            <a:r>
              <a:rPr lang="en-US" sz="1300" dirty="0">
                <a:solidFill>
                  <a:schemeClr val="tx1"/>
                </a:solidFill>
              </a:rPr>
              <a:t> - </a:t>
            </a:r>
            <a:r>
              <a:rPr lang="en-US" sz="1300" i="1" dirty="0">
                <a:solidFill>
                  <a:schemeClr val="tx1"/>
                </a:solidFill>
              </a:rPr>
              <a:t>The logistics and warehousing sector is undergoing rapid digital transformation</a:t>
            </a:r>
            <a:r>
              <a:rPr lang="en-US" sz="1300" dirty="0">
                <a:solidFill>
                  <a:schemeClr val="tx1"/>
                </a:solidFill>
              </a:rPr>
              <a:t>:</a:t>
            </a:r>
          </a:p>
          <a:p>
            <a:pPr marL="742950" lvl="1" indent="-285750">
              <a:buFont typeface="Arial" panose="020B0604020202020204" pitchFamily="34" charset="0"/>
              <a:buChar char="•"/>
            </a:pPr>
            <a:r>
              <a:rPr lang="en-US" sz="1300" dirty="0">
                <a:solidFill>
                  <a:schemeClr val="tx1"/>
                </a:solidFill>
              </a:rPr>
              <a:t>Logistics Automation Market projected to reach $147.4 billion by 2030, with a CAGR of 11.9% (</a:t>
            </a:r>
            <a:r>
              <a:rPr lang="en-US" sz="1300" dirty="0">
                <a:solidFill>
                  <a:schemeClr val="tx1"/>
                </a:solidFill>
                <a:hlinkClick r:id="rId2"/>
              </a:rPr>
              <a:t>Allied Market Research</a:t>
            </a:r>
            <a:r>
              <a:rPr lang="en-US" sz="1300" dirty="0">
                <a:solidFill>
                  <a:schemeClr val="tx1"/>
                </a:solidFill>
              </a:rPr>
              <a:t>). </a:t>
            </a:r>
          </a:p>
          <a:p>
            <a:pPr marL="742950" lvl="1" indent="-285750">
              <a:buFont typeface="Arial" panose="020B0604020202020204" pitchFamily="34" charset="0"/>
              <a:buChar char="•"/>
            </a:pPr>
            <a:r>
              <a:rPr lang="en-US" sz="1300" dirty="0">
                <a:solidFill>
                  <a:schemeClr val="tx1"/>
                </a:solidFill>
              </a:rPr>
              <a:t>Al in Warehousing expected to reach $45.12 billion by 2030, growing at a CAGR of 26.1% (</a:t>
            </a:r>
            <a:r>
              <a:rPr lang="en-US" sz="1300" dirty="0">
                <a:solidFill>
                  <a:schemeClr val="tx1"/>
                </a:solidFill>
                <a:hlinkClick r:id="rId3"/>
              </a:rPr>
              <a:t>Grand View Research</a:t>
            </a:r>
            <a:r>
              <a:rPr lang="en-US" sz="1300" dirty="0">
                <a:solidFill>
                  <a:schemeClr val="tx1"/>
                </a:solidFill>
              </a:rPr>
              <a:t>).</a:t>
            </a:r>
          </a:p>
          <a:p>
            <a:pPr marL="742950" lvl="1" indent="-285750">
              <a:buFont typeface="Arial" panose="020B0604020202020204" pitchFamily="34" charset="0"/>
              <a:buChar char="•"/>
            </a:pPr>
            <a:r>
              <a:rPr lang="en-US" sz="1300" dirty="0">
                <a:solidFill>
                  <a:schemeClr val="tx1"/>
                </a:solidFill>
              </a:rPr>
              <a:t>Industry leaders are pushing for Digital Twins and predictive AI, but many are still in the exploratory phases – giving our solution a first-mover advantage.</a:t>
            </a:r>
          </a:p>
          <a:p>
            <a:pPr marL="285750" indent="-285750">
              <a:buFont typeface="Arial" panose="020B0604020202020204" pitchFamily="34" charset="0"/>
              <a:buChar char="•"/>
            </a:pPr>
            <a:r>
              <a:rPr lang="en-US" sz="1300" b="1" dirty="0">
                <a:solidFill>
                  <a:schemeClr val="tx1"/>
                </a:solidFill>
              </a:rPr>
              <a:t>Return on Investment and Operational Value</a:t>
            </a:r>
            <a:r>
              <a:rPr lang="en-US" sz="1300" dirty="0">
                <a:solidFill>
                  <a:schemeClr val="tx1"/>
                </a:solidFill>
              </a:rPr>
              <a:t> - </a:t>
            </a:r>
            <a:r>
              <a:rPr lang="en-US" sz="1300" i="1" dirty="0">
                <a:solidFill>
                  <a:schemeClr val="tx1"/>
                </a:solidFill>
              </a:rPr>
              <a:t>Demonstrates clear efficiency gains, including (Sources - DHL, IBM, McKinsey, FlexSim, </a:t>
            </a:r>
            <a:r>
              <a:rPr lang="en-US" sz="1300" i="1" dirty="0" err="1">
                <a:solidFill>
                  <a:schemeClr val="tx1"/>
                </a:solidFill>
              </a:rPr>
              <a:t>AnyLogic</a:t>
            </a:r>
            <a:r>
              <a:rPr lang="en-US" sz="1300" i="1" dirty="0">
                <a:solidFill>
                  <a:schemeClr val="tx1"/>
                </a:solidFill>
              </a:rPr>
              <a:t>, Arena)</a:t>
            </a:r>
            <a:r>
              <a:rPr lang="en-US" sz="1300" dirty="0">
                <a:solidFill>
                  <a:schemeClr val="tx1"/>
                </a:solidFill>
              </a:rPr>
              <a:t>: </a:t>
            </a:r>
          </a:p>
          <a:p>
            <a:pPr marL="742950" lvl="1" indent="-285750">
              <a:buFont typeface="Arial" panose="020B0604020202020204" pitchFamily="34" charset="0"/>
              <a:buChar char="•"/>
            </a:pPr>
            <a:r>
              <a:rPr lang="en-US" sz="1300" dirty="0">
                <a:solidFill>
                  <a:schemeClr val="tx1"/>
                </a:solidFill>
              </a:rPr>
              <a:t>10-25% increase in operational throughput</a:t>
            </a:r>
          </a:p>
          <a:p>
            <a:pPr marL="742950" lvl="1" indent="-285750">
              <a:buFont typeface="Arial" panose="020B0604020202020204" pitchFamily="34" charset="0"/>
              <a:buChar char="•"/>
            </a:pPr>
            <a:r>
              <a:rPr lang="en-US" sz="1300" dirty="0">
                <a:solidFill>
                  <a:schemeClr val="tx1"/>
                </a:solidFill>
              </a:rPr>
              <a:t>15% or more reduction in fuel and energy consumption</a:t>
            </a:r>
          </a:p>
          <a:p>
            <a:pPr marL="742950" lvl="1" indent="-285750">
              <a:buFont typeface="Arial" panose="020B0604020202020204" pitchFamily="34" charset="0"/>
              <a:buChar char="•"/>
            </a:pPr>
            <a:r>
              <a:rPr lang="en-US" sz="1300" dirty="0">
                <a:solidFill>
                  <a:schemeClr val="tx1"/>
                </a:solidFill>
              </a:rPr>
              <a:t>20-30% reduction in downtime through proactive scheduling and maintenance simulation by avoiding RTG crane idle time and worker mismatch</a:t>
            </a:r>
          </a:p>
          <a:p>
            <a:pPr lvl="1"/>
            <a:r>
              <a:rPr lang="en-US" sz="1300" i="1" dirty="0">
                <a:solidFill>
                  <a:schemeClr val="tx1"/>
                </a:solidFill>
              </a:rPr>
              <a:t>For a small to medium port, estimated annual savings of $1 million or more per major port facility, based on optimized equipment use and reduced turnaround time.</a:t>
            </a:r>
          </a:p>
          <a:p>
            <a:pPr marL="285750" indent="-285750">
              <a:buFont typeface="Arial" panose="020B0604020202020204" pitchFamily="34" charset="0"/>
              <a:buChar char="•"/>
            </a:pPr>
            <a:r>
              <a:rPr lang="en-US" sz="1300" b="1" dirty="0">
                <a:solidFill>
                  <a:schemeClr val="tx1"/>
                </a:solidFill>
              </a:rPr>
              <a:t>Enables proactive </a:t>
            </a:r>
            <a:r>
              <a:rPr lang="en-US" sz="1300" b="1" i="1" dirty="0">
                <a:solidFill>
                  <a:schemeClr val="tx1"/>
                </a:solidFill>
              </a:rPr>
              <a:t>what-if</a:t>
            </a:r>
            <a:r>
              <a:rPr lang="en-US" sz="1300" b="1" dirty="0">
                <a:solidFill>
                  <a:schemeClr val="tx1"/>
                </a:solidFill>
              </a:rPr>
              <a:t> based planning</a:t>
            </a:r>
            <a:r>
              <a:rPr lang="en-US" sz="1300" dirty="0">
                <a:solidFill>
                  <a:schemeClr val="tx1"/>
                </a:solidFill>
              </a:rPr>
              <a:t>, empowering leadership to make data-driven infrastructure and workforce decisions ahead of demand.</a:t>
            </a:r>
          </a:p>
          <a:p>
            <a:pPr marL="285750" indent="-285750">
              <a:buFont typeface="Arial" panose="020B0604020202020204" pitchFamily="34" charset="0"/>
              <a:buChar char="•"/>
            </a:pPr>
            <a:r>
              <a:rPr lang="en-US" sz="1300" b="1" dirty="0">
                <a:solidFill>
                  <a:schemeClr val="tx1"/>
                </a:solidFill>
              </a:rPr>
              <a:t>Interoperability with Enterprise Systems (Future Scope)</a:t>
            </a:r>
          </a:p>
          <a:p>
            <a:pPr marL="742950" lvl="1" indent="-285750">
              <a:buFont typeface="Arial" panose="020B0604020202020204" pitchFamily="34" charset="0"/>
              <a:buChar char="•"/>
            </a:pPr>
            <a:r>
              <a:rPr lang="en-US" sz="1300" dirty="0">
                <a:solidFill>
                  <a:schemeClr val="tx1"/>
                </a:solidFill>
              </a:rPr>
              <a:t>Designed to integrate seamlessly with enterprise platforms such as </a:t>
            </a:r>
            <a:r>
              <a:rPr lang="en-US" sz="1300" dirty="0" err="1">
                <a:solidFill>
                  <a:schemeClr val="tx1"/>
                </a:solidFill>
              </a:rPr>
              <a:t>FlexSim</a:t>
            </a:r>
            <a:r>
              <a:rPr lang="en-US" sz="1300" dirty="0">
                <a:solidFill>
                  <a:schemeClr val="tx1"/>
                </a:solidFill>
              </a:rPr>
              <a:t>, Oracle SCM/ERP, and SAP EWM/TM through structured data exchanges using CSV, XML, and API endpoints.</a:t>
            </a:r>
          </a:p>
          <a:p>
            <a:pPr marL="742950" lvl="1" indent="-285750">
              <a:buFont typeface="Arial" panose="020B0604020202020204" pitchFamily="34" charset="0"/>
              <a:buChar char="•"/>
            </a:pPr>
            <a:r>
              <a:rPr lang="en-US" sz="1300" dirty="0">
                <a:solidFill>
                  <a:schemeClr val="tx1"/>
                </a:solidFill>
              </a:rPr>
              <a:t>Supports bi-directional data flow, allowing the system to not only ingest operational data but also export optimized configurations (e.g., schedules, routing strategies, container placement plans) back to enterprise systems.</a:t>
            </a:r>
          </a:p>
          <a:p>
            <a:pPr marL="742950" lvl="1" indent="-285750">
              <a:buFont typeface="Arial" panose="020B0604020202020204" pitchFamily="34" charset="0"/>
              <a:buChar char="•"/>
            </a:pPr>
            <a:r>
              <a:rPr lang="en-US" sz="1300" dirty="0">
                <a:solidFill>
                  <a:schemeClr val="tx1"/>
                </a:solidFill>
              </a:rPr>
              <a:t>Incorporates automated ETL pipelines (Python-based using Pandas, NumPy) to convert business metrics into simulation-ready inputs and reformat Al-generated outputs for downstream enterprise use.</a:t>
            </a:r>
          </a:p>
        </p:txBody>
      </p:sp>
    </p:spTree>
    <p:extLst>
      <p:ext uri="{BB962C8B-B14F-4D97-AF65-F5344CB8AC3E}">
        <p14:creationId xmlns:p14="http://schemas.microsoft.com/office/powerpoint/2010/main" val="2100034636"/>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0cf60ef5-b6d5-4018-beb4-314f8290e666"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78A34F93783BA46B204C6F7F1278CDB" ma:contentTypeVersion="14" ma:contentTypeDescription="Create a new document." ma:contentTypeScope="" ma:versionID="372fcc29b3f82de54b0f89b683a541fd">
  <xsd:schema xmlns:xsd="http://www.w3.org/2001/XMLSchema" xmlns:xs="http://www.w3.org/2001/XMLSchema" xmlns:p="http://schemas.microsoft.com/office/2006/metadata/properties" xmlns:ns3="ce399c68-b11b-4524-a581-78c7313678ff" xmlns:ns4="0cf60ef5-b6d5-4018-beb4-314f8290e666" targetNamespace="http://schemas.microsoft.com/office/2006/metadata/properties" ma:root="true" ma:fieldsID="5d2d1989a49d90bf13c3bc19329848a5" ns3:_="" ns4:_="">
    <xsd:import namespace="ce399c68-b11b-4524-a581-78c7313678ff"/>
    <xsd:import namespace="0cf60ef5-b6d5-4018-beb4-314f8290e666"/>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_activity" minOccurs="0"/>
                <xsd:element ref="ns4:MediaServiceObjectDetectorVersions" minOccurs="0"/>
                <xsd:element ref="ns4:MediaServiceAutoTags" minOccurs="0"/>
                <xsd:element ref="ns4:MediaServiceOCR" minOccurs="0"/>
                <xsd:element ref="ns4:MediaServiceGenerationTime" minOccurs="0"/>
                <xsd:element ref="ns4:MediaServiceEventHashCode" minOccurs="0"/>
                <xsd:element ref="ns4:MediaServiceSearchProperties" minOccurs="0"/>
                <xsd:element ref="ns4:MediaServiceDateTaken" minOccurs="0"/>
                <xsd:element ref="ns4: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e399c68-b11b-4524-a581-78c7313678f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cf60ef5-b6d5-4018-beb4-314f8290e666"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_activity" ma:index="13" nillable="true" ma:displayName="_activity" ma:hidden="true" ma:internalName="_activity">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ServiceSystemTags" ma:index="21" nillable="true" ma:displayName="MediaServiceSystemTags" ma:hidden="true" ma:internalName="MediaServiceSystemTag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9B4A7EA-12FE-4184-9912-E54DA4861BA7}">
  <ds:schemaRefs>
    <ds:schemaRef ds:uri="http://purl.org/dc/terms/"/>
    <ds:schemaRef ds:uri="http://schemas.microsoft.com/office/infopath/2007/PartnerControls"/>
    <ds:schemaRef ds:uri="http://schemas.microsoft.com/office/2006/metadata/properties"/>
    <ds:schemaRef ds:uri="http://www.w3.org/XML/1998/namespace"/>
    <ds:schemaRef ds:uri="ce399c68-b11b-4524-a581-78c7313678ff"/>
    <ds:schemaRef ds:uri="http://schemas.microsoft.com/office/2006/documentManagement/types"/>
    <ds:schemaRef ds:uri="http://purl.org/dc/elements/1.1/"/>
    <ds:schemaRef ds:uri="http://purl.org/dc/dcmitype/"/>
    <ds:schemaRef ds:uri="http://schemas.openxmlformats.org/package/2006/metadata/core-properties"/>
    <ds:schemaRef ds:uri="0cf60ef5-b6d5-4018-beb4-314f8290e666"/>
  </ds:schemaRefs>
</ds:datastoreItem>
</file>

<file path=customXml/itemProps2.xml><?xml version="1.0" encoding="utf-8"?>
<ds:datastoreItem xmlns:ds="http://schemas.openxmlformats.org/officeDocument/2006/customXml" ds:itemID="{06139513-E0E4-4F61-AA50-A0D8FEB81B77}">
  <ds:schemaRefs>
    <ds:schemaRef ds:uri="0cf60ef5-b6d5-4018-beb4-314f8290e666"/>
    <ds:schemaRef ds:uri="ce399c68-b11b-4524-a581-78c731367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27E2A70C-3BC1-4A66-B2D0-B77648200E9D}">
  <ds:schemaRefs>
    <ds:schemaRef ds:uri="http://schemas.microsoft.com/sharepoint/v3/contenttype/forms"/>
  </ds:schemaRefs>
</ds:datastoreItem>
</file>

<file path=docMetadata/LabelInfo.xml><?xml version="1.0" encoding="utf-8"?>
<clbl:labelList xmlns:clbl="http://schemas.microsoft.com/office/2020/mipLabelMetadata">
  <clbl:label id="{ea60d57e-af5b-4752-ac57-3e4f28ca11dc}" enabled="1" method="Standard" siteId="{36da45f1-dd2c-4d1f-af13-5abe46b99921}" removed="0"/>
</clbl:labelList>
</file>

<file path=docProps/app.xml><?xml version="1.0" encoding="utf-8"?>
<Properties xmlns="http://schemas.openxmlformats.org/officeDocument/2006/extended-properties" xmlns:vt="http://schemas.openxmlformats.org/officeDocument/2006/docPropsVTypes">
  <TotalTime>2215</TotalTime>
  <Words>1970</Words>
  <Application>Microsoft Macintosh PowerPoint</Application>
  <PresentationFormat>Widescreen</PresentationFormat>
  <Paragraphs>160</Paragraphs>
  <Slides>11</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Aptos</vt:lpstr>
      <vt:lpstr>Aptos Display</vt:lpstr>
      <vt:lpstr>Arial</vt:lpstr>
      <vt:lpstr>Calibri</vt:lpstr>
      <vt:lpstr>Courier New</vt:lpstr>
      <vt:lpstr>Open Sans</vt:lpstr>
      <vt:lpstr>Wingdings 2</vt:lpstr>
      <vt:lpstr>Office Theme</vt:lpstr>
      <vt:lpstr>IdeaQuest 2025 where groundbreaking solutions meet cutting-edge technologies</vt:lpstr>
      <vt:lpstr>IdeaQuest 2025 – Team AI Catalysts</vt:lpstr>
      <vt:lpstr>Provide Solution Approach</vt:lpstr>
      <vt:lpstr>Technical Flow reference</vt:lpstr>
      <vt:lpstr>Simulation Optimization Approaches</vt:lpstr>
      <vt:lpstr>PowerPoint Presentation</vt:lpstr>
      <vt:lpstr>Tech Stack</vt:lpstr>
      <vt:lpstr>PowerPoint Presentation</vt:lpstr>
      <vt:lpstr>Scalability, Reusability, and Industry Impact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IdeaQuest 2025 where groundbreaking solutions meet cutting-edge technologies</dc:title>
  <dc:creator>Singh, Urwashi</dc:creator>
  <cp:lastModifiedBy>Bhasakhetre, Snehal</cp:lastModifiedBy>
  <cp:revision>27</cp:revision>
  <dcterms:created xsi:type="dcterms:W3CDTF">2025-04-17T06:22:10Z</dcterms:created>
  <dcterms:modified xsi:type="dcterms:W3CDTF">2025-09-12T11:24:20Z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0x010100978A34F93783BA46B204C6F7F1278CDB</vt:lpwstr>
  </property>
</Properties>
</file>