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0" r:id="rId3"/>
    <p:sldId id="279" r:id="rId4"/>
    <p:sldId id="259" r:id="rId5"/>
    <p:sldId id="261" r:id="rId6"/>
    <p:sldId id="280" r:id="rId7"/>
    <p:sldId id="262" r:id="rId8"/>
    <p:sldId id="288" r:id="rId9"/>
    <p:sldId id="289" r:id="rId10"/>
    <p:sldId id="263" r:id="rId11"/>
    <p:sldId id="258" r:id="rId12"/>
    <p:sldId id="264" r:id="rId13"/>
    <p:sldId id="266" r:id="rId14"/>
    <p:sldId id="265" r:id="rId15"/>
    <p:sldId id="267" r:id="rId16"/>
    <p:sldId id="283" r:id="rId17"/>
    <p:sldId id="284" r:id="rId18"/>
    <p:sldId id="268" r:id="rId19"/>
    <p:sldId id="277" r:id="rId20"/>
    <p:sldId id="269" r:id="rId21"/>
    <p:sldId id="285" r:id="rId22"/>
    <p:sldId id="270" r:id="rId23"/>
    <p:sldId id="286" r:id="rId24"/>
    <p:sldId id="271" r:id="rId25"/>
    <p:sldId id="272" r:id="rId26"/>
    <p:sldId id="278" r:id="rId27"/>
    <p:sldId id="273" r:id="rId28"/>
    <p:sldId id="287" r:id="rId29"/>
    <p:sldId id="275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283" autoAdjust="0"/>
  </p:normalViewPr>
  <p:slideViewPr>
    <p:cSldViewPr snapToGrid="0">
      <p:cViewPr varScale="1">
        <p:scale>
          <a:sx n="103" d="100"/>
          <a:sy n="103" d="100"/>
        </p:scale>
        <p:origin x="144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CBF8A3-43E8-4750-AE0A-52958CB649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652BA-A508-46E5-8230-EB729718F1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B2BC0-AE12-4F34-9D2B-7C44BE0C2893}" type="datetimeFigureOut">
              <a:rPr lang="en-US" smtClean="0"/>
              <a:t>03-Mar-22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A266A-83FA-4E31-8601-6125C13F73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837AF-58C8-4773-B293-1FFB05BB31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BD15D-330C-4CBD-A320-27DA404BC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508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07:30.52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0,'14396'0,"-14376"0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2:36.1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1,'13897'0,"-13881"0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9:24.01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0,'1723'0,"-1704"0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9:30.3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0,'14840'0,"-14822"0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9:38.7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0,'1673'0,"-1654"0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9:44.210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0,'13650'0,"-13628"0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0:03.48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1,'1411'0,"-1389"0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0:09.7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1,'14368'0,"-14346"0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0:15.89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1,'1570'0,"-1551"0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0:20.69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1,'13110'0,"-13087"0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0:57.00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1,'1791'0,"-1778"0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07:37.30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0,'1929'0,"-1917"0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1:00.88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1,'13932'0,"-13911"0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1:09.278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1,'1634'0,"-1620"0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1:12.939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1,'10458'0,"-10441"0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5:19.77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0,'1791'0,"-1775"0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5:22.86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0,'5'0,"1"0,4 0,0 0,3 0,4 0,-2 0,-3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5:27.306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0,'13755'0,"-13735"0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5:51.893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1 1,'1694'0,"-1673"0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25:58.045"/>
    </inkml:context>
    <inkml:brush xml:id="br0">
      <inkml:brushProperty name="width" value="0.05" units="cm"/>
      <inkml:brushProperty name="height" value="0.05" units="cm"/>
      <inkml:brushProperty name="color" value="#33CCFF"/>
      <inkml:brushProperty name="ignorePressure" value="1"/>
    </inkml:brush>
  </inkml:definitions>
  <inkml:trace contextRef="#ctx0" brushRef="#br0">0 1,'10317'0,"-10297"0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1:51.42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0,'2028'0,"-2007"0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1:56.32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0,'14549'0,"-14527"0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2:04.84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0,'1721'0,"-1708"0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2:09.48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0,'9826'0,"-9804"0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2:16.7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0,'1873'0,"-1851"0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2:22.06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0,'14891'0,"-14873"0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23T09:12:32.93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1,'2031'0,"-2011"0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4D7A4-F99F-428A-B813-E675261E43C6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FC604-DB19-44B0-A15F-800E28FCDD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97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1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75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5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4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48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3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83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3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0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74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4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05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47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0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15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678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110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350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431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3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18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1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1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5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85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4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43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FC604-DB19-44B0-A15F-800E28FCDD6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08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1A0E-9038-4C31-8D12-871AB98EC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88A07-1780-452A-B141-8B734733A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A0E15-B7BF-4275-B3B7-0C44EDA5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4AED-FA78-433E-A2DD-854450627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809E-13F5-4949-8C14-36D6303B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4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25B7-C9F4-4ABB-A18E-6748B4A4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20716-FC39-408B-BD6B-ADF8B01FE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21A77-866E-4A82-9E9B-967B9178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D2BC-F4C7-4B7A-8B4F-D007B34F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3F6F-669D-4603-9A9D-900DAE5F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8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5642E-91B3-490C-B6AB-351DEA954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683AD-A2A4-4E60-9DD2-8FD4DAB3F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D95C-ABDC-4113-8A8A-AA967C54C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3D94-CDDE-4DE1-8FDD-42131D58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C8180-C13B-4983-8B58-4C1375BF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830F-D548-4B63-904C-93615325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11FA-0168-4967-9D8D-F99820553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B85CE-B6B3-4980-B350-F8C487F0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34A6-BBD5-4014-A9BE-89C720CE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4E38-B4D6-433F-AEAC-6F85584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7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25C6-30AA-4C27-9D54-2D8C6B37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5B07-7EE5-4679-A33C-1A0D35A56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F53D-DA1B-415D-B7E2-B73ECC26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058A-48E3-4FEA-8EF0-BBEACC7E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9604-A89A-4227-920C-3E3E0744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7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0858-357C-4A7F-A6FE-AC1F1FE0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AB94-AFEB-466F-B99A-731D677D6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40A21-7AAC-4898-9A31-D7AFC6EA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48CC-9F8D-4A06-8AE9-1018608C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C250-9ADB-446A-B2A7-3057C7D4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2DF1E-8C8B-48A5-A8E8-7AC610B5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3A03-3147-4B78-8EBC-008540F5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0671-823D-4A4E-B725-4336E98F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336C1-10CA-4D79-BE04-83CDC904B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1290D-85D4-4EC4-A0F6-021B3475D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A2A93-8B8C-4F32-8468-D91D08D1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01C8A-C354-490D-B396-DF7C4296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71C12-AB43-4F53-9729-59BFC070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D527F-343A-4694-B116-99A9D2B5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3B23-F339-4373-8D21-C1E4483E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30160-7521-4991-B940-E39BFD34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E9BA6-AF90-4D99-AA6E-9743DE5E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5ACCF-DA79-4BD8-B01B-A740B508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4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DAA47-1443-4948-84AC-F2DEF7D9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8FE20-680A-4E61-BC92-A40A1C9E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7E94C-572F-48C8-AE96-CD2C251F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5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E5B9-2018-4B2D-B21B-682D3540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9E45-CCCC-467C-9C40-95894274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D3BCC-6EE7-4AFF-B122-F90AEC889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C704C-61C6-4E5F-AA18-E1767805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96A6-EEA5-4BBE-ACAB-D3DE226B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8C80D-DC51-4A68-9FF4-17F0E3D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5A42-954B-4E9B-B10B-D87793C6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E188D-5050-464D-B356-CB39FA16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31ADD-60C1-4FCE-BA48-1EB9A638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AC13-7B13-4F39-B658-9BFEA561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2583D-D751-4A08-AC6A-E2682A7F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4C0D-66F6-4F3A-A827-86F96E44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0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44B5D-415C-461A-9A72-39F365F8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26F03-6EBF-4E1D-971B-B19A00CA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6B9A-1FE2-4AEB-8DF2-2BB7E73F2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4C85E-934A-420E-A867-97424724AD4E}" type="datetimeFigureOut">
              <a:rPr lang="en-US" smtClean="0"/>
              <a:t>03-Mar-22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C3C45-6A74-4B83-B32D-29B873E42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9AD3C-02DC-4F35-9A58-7ED461C92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C5CC-6A8A-4805-BF60-8F7E773251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7.xml"/><Relationship Id="rId1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customXml" Target="../ink/ink4.xml"/><Relationship Id="rId12" Type="http://schemas.openxmlformats.org/officeDocument/2006/relationships/image" Target="../media/image19.png"/><Relationship Id="rId17" Type="http://schemas.openxmlformats.org/officeDocument/2006/relationships/customXml" Target="../ink/ink9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18.png"/><Relationship Id="rId19" Type="http://schemas.openxmlformats.org/officeDocument/2006/relationships/customXml" Target="../ink/ink10.xml"/><Relationship Id="rId4" Type="http://schemas.openxmlformats.org/officeDocument/2006/relationships/image" Target="../media/image10.png"/><Relationship Id="rId9" Type="http://schemas.openxmlformats.org/officeDocument/2006/relationships/customXml" Target="../ink/ink5.xml"/><Relationship Id="rId1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15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" Type="http://schemas.openxmlformats.org/officeDocument/2006/relationships/image" Target="../media/image25.png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29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14.xml"/><Relationship Id="rId24" Type="http://schemas.openxmlformats.org/officeDocument/2006/relationships/image" Target="../media/image35.png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37.png"/><Relationship Id="rId10" Type="http://schemas.openxmlformats.org/officeDocument/2006/relationships/image" Target="../media/image28.png"/><Relationship Id="rId19" Type="http://schemas.openxmlformats.org/officeDocument/2006/relationships/customXml" Target="../ink/ink18.xml"/><Relationship Id="rId4" Type="http://schemas.openxmlformats.org/officeDocument/2006/relationships/image" Target="../media/image15.png"/><Relationship Id="rId9" Type="http://schemas.openxmlformats.org/officeDocument/2006/relationships/customXml" Target="../ink/ink13.xml"/><Relationship Id="rId14" Type="http://schemas.openxmlformats.org/officeDocument/2006/relationships/image" Target="../media/image30.png"/><Relationship Id="rId22" Type="http://schemas.openxmlformats.org/officeDocument/2006/relationships/image" Target="../media/image34.png"/><Relationship Id="rId27" Type="http://schemas.openxmlformats.org/officeDocument/2006/relationships/customXml" Target="../ink/ink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27.xml"/><Relationship Id="rId3" Type="http://schemas.openxmlformats.org/officeDocument/2006/relationships/image" Target="../media/image39.png"/><Relationship Id="rId7" Type="http://schemas.openxmlformats.org/officeDocument/2006/relationships/customXml" Target="../ink/ink24.xm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42.png"/><Relationship Id="rId4" Type="http://schemas.openxmlformats.org/officeDocument/2006/relationships/image" Target="../media/image25.png"/><Relationship Id="rId9" Type="http://schemas.openxmlformats.org/officeDocument/2006/relationships/customXml" Target="../ink/ink25.xml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FC9A-90A1-4431-A3E6-6C3D3C679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9964"/>
            <a:ext cx="9144000" cy="3075854"/>
          </a:xfrm>
        </p:spPr>
        <p:txBody>
          <a:bodyPr>
            <a:normAutofit fontScale="90000"/>
          </a:bodyPr>
          <a:lstStyle/>
          <a:p>
            <a:r>
              <a:rPr lang="el-GR" b="1" dirty="0">
                <a:solidFill>
                  <a:schemeClr val="bg1"/>
                </a:solidFill>
              </a:rPr>
              <a:t>Αξιολόγηση και βελτίωση απόδοσης συστήματος εκτέλεσης χρηματοοικονομικών συναλλαγών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DA1DB-A268-498D-AF55-992155330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72402"/>
            <a:ext cx="6068291" cy="1385598"/>
          </a:xfrm>
        </p:spPr>
        <p:txBody>
          <a:bodyPr/>
          <a:lstStyle/>
          <a:p>
            <a:pPr algn="l"/>
            <a:r>
              <a:rPr lang="el-GR" dirty="0">
                <a:solidFill>
                  <a:schemeClr val="bg1"/>
                </a:solidFill>
              </a:rPr>
              <a:t>Φοιτητής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l-GR" dirty="0">
                <a:solidFill>
                  <a:schemeClr val="bg1"/>
                </a:solidFill>
              </a:rPr>
              <a:t>Απόστολος Κασσελούρης</a:t>
            </a:r>
          </a:p>
          <a:p>
            <a:pPr algn="l"/>
            <a:r>
              <a:rPr lang="el-GR" dirty="0">
                <a:solidFill>
                  <a:schemeClr val="bg1"/>
                </a:solidFill>
              </a:rPr>
              <a:t>Α.Μ</a:t>
            </a:r>
            <a:r>
              <a:rPr lang="en-US" dirty="0">
                <a:solidFill>
                  <a:schemeClr val="bg1"/>
                </a:solidFill>
              </a:rPr>
              <a:t>: 2994</a:t>
            </a:r>
          </a:p>
          <a:p>
            <a:pPr algn="l"/>
            <a:r>
              <a:rPr lang="el-GR" dirty="0">
                <a:solidFill>
                  <a:schemeClr val="bg1"/>
                </a:solidFill>
              </a:rPr>
              <a:t>Επιβλέπων καθηγητής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l-GR" dirty="0">
                <a:solidFill>
                  <a:schemeClr val="bg1"/>
                </a:solidFill>
              </a:rPr>
              <a:t> Στέργιος Αναστασιάδης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775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DD97C-A77E-4CF1-8C86-9A0B8214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Βασικές Ενότητες (</a:t>
            </a:r>
            <a:r>
              <a:rPr lang="en-US" dirty="0"/>
              <a:t>Modules)</a:t>
            </a:r>
            <a:r>
              <a:rPr lang="el-GR" dirty="0"/>
              <a:t> και Δομές Δεδομένων του </a:t>
            </a:r>
            <a:r>
              <a:rPr lang="en-US" dirty="0" err="1"/>
              <a:t>CppTrader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72040F-9D0C-4985-85F0-66E5C7DFC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69195" cy="493829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l-GR" b="1" u="sng" dirty="0"/>
              <a:t>Ενότητες</a:t>
            </a:r>
          </a:p>
          <a:p>
            <a:r>
              <a:rPr lang="el-GR" dirty="0"/>
              <a:t>Προσθήκη </a:t>
            </a:r>
            <a:endParaRPr lang="en-US" dirty="0"/>
          </a:p>
          <a:p>
            <a:pPr marL="457200" lvl="1" indent="0">
              <a:buNone/>
            </a:pPr>
            <a:r>
              <a:rPr lang="el-GR" sz="2000" dirty="0"/>
              <a:t>Οριακής εντολής στο κατάλληλο βιβλίο εντολών, αν δεν ταίριαξε πλήρως.</a:t>
            </a:r>
          </a:p>
          <a:p>
            <a:r>
              <a:rPr lang="el-GR" dirty="0"/>
              <a:t>Αντικατάσταση</a:t>
            </a:r>
          </a:p>
          <a:p>
            <a:pPr marL="457200" lvl="1" indent="0">
              <a:buNone/>
            </a:pPr>
            <a:r>
              <a:rPr lang="el-GR" sz="2000" dirty="0"/>
              <a:t>Οριακής εντολής με άλλη, στο ίδιο βιβλίο εντολών (</a:t>
            </a:r>
            <a:r>
              <a:rPr lang="en-US" sz="2000" dirty="0"/>
              <a:t>loses time priority</a:t>
            </a:r>
            <a:r>
              <a:rPr lang="el-GR" sz="2000" dirty="0"/>
              <a:t>).</a:t>
            </a:r>
          </a:p>
          <a:p>
            <a:r>
              <a:rPr lang="el-GR" dirty="0"/>
              <a:t>Μείωση</a:t>
            </a:r>
            <a:endParaRPr lang="en-US" dirty="0"/>
          </a:p>
          <a:p>
            <a:pPr marL="457200" lvl="1" indent="0">
              <a:buNone/>
            </a:pPr>
            <a:r>
              <a:rPr lang="el-GR" sz="2000" dirty="0"/>
              <a:t>Ποσότητας μετοχών οριακής εντολής.</a:t>
            </a:r>
          </a:p>
          <a:p>
            <a:r>
              <a:rPr lang="el-GR" dirty="0"/>
              <a:t>Διαγραφή</a:t>
            </a:r>
          </a:p>
          <a:p>
            <a:pPr marL="457200" lvl="1" indent="0">
              <a:buNone/>
            </a:pPr>
            <a:r>
              <a:rPr lang="el-GR" sz="2000" dirty="0"/>
              <a:t>Οριακής εντολής.</a:t>
            </a:r>
          </a:p>
          <a:p>
            <a:r>
              <a:rPr lang="el-GR" dirty="0"/>
              <a:t>Ταίριασμα (</a:t>
            </a:r>
            <a:r>
              <a:rPr lang="en-US" dirty="0"/>
              <a:t>Match)</a:t>
            </a:r>
            <a:endParaRPr lang="el-GR" dirty="0"/>
          </a:p>
          <a:p>
            <a:pPr marL="457200" lvl="1" indent="0">
              <a:buNone/>
            </a:pPr>
            <a:r>
              <a:rPr lang="el-GR" sz="2000" dirty="0"/>
              <a:t>Με βάση τον αλγόριθμο </a:t>
            </a:r>
            <a:r>
              <a:rPr lang="en-US" sz="2000" dirty="0"/>
              <a:t>price/time priority</a:t>
            </a:r>
            <a:r>
              <a:rPr lang="el-GR" sz="2000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0D52F-2172-4606-AD72-BE9CAD344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r="2095"/>
          <a:stretch/>
        </p:blipFill>
        <p:spPr>
          <a:xfrm>
            <a:off x="6096000" y="1826088"/>
            <a:ext cx="5982586" cy="49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8C0C74B3-C974-4B5E-81DD-11F4F2AE5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0099" y="0"/>
            <a:ext cx="941431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D90D28-03F2-479E-A1BC-34F684654B5D}"/>
              </a:ext>
            </a:extLst>
          </p:cNvPr>
          <p:cNvSpPr txBox="1"/>
          <p:nvPr/>
        </p:nvSpPr>
        <p:spPr>
          <a:xfrm>
            <a:off x="0" y="2126510"/>
            <a:ext cx="26500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/>
              <a:t>Οι δομές δεδομένων του συστήματος και οι λειτουργία τους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91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34755-DA3C-4AE6-A34E-9FCC4DCC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612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Διαχείριση Μνήμης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DAEBC-3E1E-440E-A667-A216A554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75"/>
            <a:ext cx="10515600" cy="4648788"/>
          </a:xfrm>
        </p:spPr>
        <p:txBody>
          <a:bodyPr/>
          <a:lstStyle/>
          <a:p>
            <a:pPr marL="0" indent="0" algn="just">
              <a:buNone/>
            </a:pPr>
            <a:r>
              <a:rPr lang="el-GR" dirty="0"/>
              <a:t>Για να αποφύγει τον κατακερματισμό της μνήμης</a:t>
            </a:r>
            <a:r>
              <a:rPr lang="en-US" dirty="0"/>
              <a:t>,</a:t>
            </a:r>
            <a:r>
              <a:rPr lang="el-GR" dirty="0"/>
              <a:t> αλλά και για πιο ντετερμινιστική διαχείριση των αντικειμένων του, το </a:t>
            </a:r>
            <a:r>
              <a:rPr lang="en-US" dirty="0" err="1"/>
              <a:t>CppTrader</a:t>
            </a:r>
            <a:r>
              <a:rPr lang="en-US" dirty="0"/>
              <a:t> </a:t>
            </a:r>
            <a:r>
              <a:rPr lang="el-GR" dirty="0"/>
              <a:t>χρησιμοποιεί δομή </a:t>
            </a:r>
            <a:r>
              <a:rPr lang="en-US" dirty="0"/>
              <a:t>memory pool.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B8A7A-A261-4845-A777-D05A7C683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6675" y="2892498"/>
            <a:ext cx="7718649" cy="35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0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35CD5F-8A3B-4DB9-AB35-E5DC904A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9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5400" dirty="0"/>
              <a:t>Βελτίωση Απόδοσης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00974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6C15-E120-4D5E-9A9B-E1161F8C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gperftools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6031-2584-4B88-AD4A-7813F5CA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Profiler </a:t>
            </a:r>
            <a:r>
              <a:rPr lang="el-GR" dirty="0"/>
              <a:t>Δειγματοληψίας</a:t>
            </a:r>
            <a:endParaRPr lang="en-US" dirty="0"/>
          </a:p>
          <a:p>
            <a:r>
              <a:rPr lang="el-GR" dirty="0"/>
              <a:t>Ποσοστιαία ανάλυση του χρόνου</a:t>
            </a:r>
          </a:p>
          <a:p>
            <a:r>
              <a:rPr lang="el-GR" dirty="0"/>
              <a:t>Λαμβάνει 100 δείγματα</a:t>
            </a:r>
          </a:p>
          <a:p>
            <a:pPr marL="0" indent="0">
              <a:buNone/>
            </a:pPr>
            <a:r>
              <a:rPr lang="el-GR" dirty="0"/>
              <a:t>   το δευτερόλεπτο</a:t>
            </a:r>
            <a:r>
              <a:rPr lang="en-US" dirty="0"/>
              <a:t> (by default)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F6392-19BD-4C1E-889D-27DF184687E5}"/>
              </a:ext>
            </a:extLst>
          </p:cNvPr>
          <p:cNvSpPr txBox="1"/>
          <p:nvPr/>
        </p:nvSpPr>
        <p:spPr>
          <a:xfrm>
            <a:off x="4199694" y="4338860"/>
            <a:ext cx="1896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Παράδειγμα και ερμηνεία αποτελέσματος κειμένου του </a:t>
            </a:r>
            <a:r>
              <a:rPr lang="en-US" b="1" dirty="0"/>
              <a:t>gperftools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8A3F5-B71C-4977-AA54-3EC9B8AF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605590"/>
            <a:ext cx="5941882" cy="408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7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EF91-EFA8-4A30-A1C9-28D8B1FB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515599" cy="1000106"/>
          </a:xfrm>
        </p:spPr>
        <p:txBody>
          <a:bodyPr/>
          <a:lstStyle/>
          <a:p>
            <a:pPr algn="ctr"/>
            <a:r>
              <a:rPr lang="el-GR" dirty="0"/>
              <a:t>Χαρακτηριστικά Φορτίου Εργασίας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9C8B0-2A84-4AF6-A738-7E0B8B4EFCF2}"/>
              </a:ext>
            </a:extLst>
          </p:cNvPr>
          <p:cNvSpPr txBox="1"/>
          <p:nvPr/>
        </p:nvSpPr>
        <p:spPr>
          <a:xfrm>
            <a:off x="691117" y="2776319"/>
            <a:ext cx="464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Αποτελείται από </a:t>
            </a:r>
            <a:r>
              <a:rPr lang="en-US" sz="2000" b="1" dirty="0"/>
              <a:t>257.428.102</a:t>
            </a:r>
            <a:r>
              <a:rPr lang="el-GR" sz="2000" dirty="0"/>
              <a:t> εντολές από τις οποίες</a:t>
            </a:r>
            <a:r>
              <a:rPr lang="en-US" sz="2000" dirty="0"/>
              <a:t>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9E3E1D-8B1F-4B6F-9CA6-BD3738A43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74408"/>
              </p:ext>
            </p:extLst>
          </p:nvPr>
        </p:nvGraphicFramePr>
        <p:xfrm>
          <a:off x="691117" y="3491334"/>
          <a:ext cx="4827181" cy="198746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915617">
                  <a:extLst>
                    <a:ext uri="{9D8B030D-6E8A-4147-A177-3AD203B41FA5}">
                      <a16:colId xmlns:a16="http://schemas.microsoft.com/office/drawing/2014/main" val="43863204"/>
                    </a:ext>
                  </a:extLst>
                </a:gridCol>
                <a:gridCol w="1911564">
                  <a:extLst>
                    <a:ext uri="{9D8B030D-6E8A-4147-A177-3AD203B41FA5}">
                      <a16:colId xmlns:a16="http://schemas.microsoft.com/office/drawing/2014/main" val="4162087721"/>
                    </a:ext>
                  </a:extLst>
                </a:gridCol>
              </a:tblGrid>
              <a:tr h="3248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Είδος Εντολών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 dirty="0">
                          <a:effectLst/>
                          <a:latin typeface="Cambria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Πλήθος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983058"/>
                  </a:ext>
                </a:extLst>
              </a:tr>
              <a:tr h="3248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0" dirty="0">
                          <a:effectLst/>
                        </a:rPr>
                        <a:t>Εντολές Συμβόλου</a:t>
                      </a:r>
                      <a:endParaRPr lang="en-US" sz="16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>
                          <a:effectLst/>
                        </a:rPr>
                        <a:t>8.906</a:t>
                      </a:r>
                      <a:endParaRPr lang="en-US" sz="1600" b="1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793023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0">
                          <a:effectLst/>
                        </a:rPr>
                        <a:t>Οριακές Εντολές</a:t>
                      </a:r>
                      <a:endParaRPr lang="en-US" sz="1600" b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 dirty="0">
                          <a:effectLst/>
                        </a:rPr>
                        <a:t>118.631.456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112993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0">
                          <a:effectLst/>
                        </a:rPr>
                        <a:t>Εντολές Διαγραφής</a:t>
                      </a:r>
                      <a:endParaRPr lang="en-US" sz="1600" b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 dirty="0">
                          <a:effectLst/>
                        </a:rPr>
                        <a:t>114.360.997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862063"/>
                  </a:ext>
                </a:extLst>
              </a:tr>
              <a:tr h="3366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0" dirty="0">
                          <a:effectLst/>
                        </a:rPr>
                        <a:t>Εντολές Αντικατάστασης</a:t>
                      </a:r>
                      <a:endParaRPr lang="en-US" sz="16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>
                          <a:effectLst/>
                        </a:rPr>
                        <a:t>2.787.676</a:t>
                      </a:r>
                      <a:endParaRPr lang="en-US" sz="1600" b="1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421165"/>
                  </a:ext>
                </a:extLst>
              </a:tr>
              <a:tr h="3248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0" dirty="0">
                          <a:effectLst/>
                        </a:rPr>
                        <a:t>Εντολές Μείωσης</a:t>
                      </a:r>
                      <a:endParaRPr lang="en-US" sz="16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 dirty="0">
                          <a:effectLst/>
                        </a:rPr>
                        <a:t>21.639.067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98124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6FA3C08B-A758-4311-AD2F-9B2C3BB0B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303" y="1443700"/>
            <a:ext cx="75870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12C330-949D-452D-83A3-F80253397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52849"/>
              </p:ext>
            </p:extLst>
          </p:nvPr>
        </p:nvGraphicFramePr>
        <p:xfrm>
          <a:off x="2849523" y="6039533"/>
          <a:ext cx="7070653" cy="652654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5390666">
                  <a:extLst>
                    <a:ext uri="{9D8B030D-6E8A-4147-A177-3AD203B41FA5}">
                      <a16:colId xmlns:a16="http://schemas.microsoft.com/office/drawing/2014/main" val="1524443379"/>
                    </a:ext>
                  </a:extLst>
                </a:gridCol>
                <a:gridCol w="1679987">
                  <a:extLst>
                    <a:ext uri="{9D8B030D-6E8A-4147-A177-3AD203B41FA5}">
                      <a16:colId xmlns:a16="http://schemas.microsoft.com/office/drawing/2014/main" val="834597755"/>
                    </a:ext>
                  </a:extLst>
                </a:gridCol>
              </a:tblGrid>
              <a:tr h="2630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0" dirty="0">
                          <a:effectLst/>
                        </a:rPr>
                        <a:t>Συνολικά  μηνύματα ενημερώσεων που παράχθηκαν</a:t>
                      </a:r>
                      <a:endParaRPr lang="en-US" sz="16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>
                          <a:effectLst/>
                        </a:rPr>
                        <a:t>574.983.404</a:t>
                      </a:r>
                      <a:endParaRPr lang="en-US" sz="1600" b="1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898306"/>
                  </a:ext>
                </a:extLst>
              </a:tr>
              <a:tr h="2630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0" dirty="0">
                          <a:effectLst/>
                        </a:rPr>
                        <a:t>Συνολικά ταιριάσματα εντολών που πραγματοποιήθηκαν</a:t>
                      </a:r>
                      <a:endParaRPr lang="en-US" sz="16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 dirty="0">
                          <a:effectLst/>
                        </a:rPr>
                        <a:t>11.828.382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028573"/>
                  </a:ext>
                </a:extLst>
              </a:tr>
            </a:tbl>
          </a:graphicData>
        </a:graphic>
      </p:graphicFrame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3FE46E7-2914-4BCF-A9FF-62981445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756" y="1391042"/>
            <a:ext cx="3531902" cy="11873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l-GR" dirty="0"/>
              <a:t>Φορτίο εργασίας από το χρηματιστήριο του </a:t>
            </a:r>
            <a:r>
              <a:rPr lang="en-US" b="1" dirty="0"/>
              <a:t>Nasdaq</a:t>
            </a:r>
            <a:r>
              <a:rPr lang="en-US" dirty="0"/>
              <a:t> 30-12-2019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1CDEB-30E4-4D11-B736-408BBE60A1FA}"/>
              </a:ext>
            </a:extLst>
          </p:cNvPr>
          <p:cNvSpPr txBox="1"/>
          <p:nvPr/>
        </p:nvSpPr>
        <p:spPr>
          <a:xfrm>
            <a:off x="5021729" y="5629953"/>
            <a:ext cx="214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Στατιστικά εξόδου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DC8378-6394-4EF8-9D10-69B8C9CB3D5C}"/>
              </a:ext>
            </a:extLst>
          </p:cNvPr>
          <p:cNvSpPr txBox="1"/>
          <p:nvPr/>
        </p:nvSpPr>
        <p:spPr>
          <a:xfrm>
            <a:off x="6384850" y="1754841"/>
            <a:ext cx="5528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/>
              <a:t>Στατιστικά μέγιστου πλήθους στοιχείων που έχουν δεχτεί σε μια δεδομένη χρονική στιγμή οι δομές δεδομένων του συστήματος</a:t>
            </a: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90D5D9-11D7-4A8E-9437-267E4665B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55150"/>
              </p:ext>
            </p:extLst>
          </p:nvPr>
        </p:nvGraphicFramePr>
        <p:xfrm>
          <a:off x="6384850" y="2758696"/>
          <a:ext cx="5528931" cy="2748727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4125687">
                  <a:extLst>
                    <a:ext uri="{9D8B030D-6E8A-4147-A177-3AD203B41FA5}">
                      <a16:colId xmlns:a16="http://schemas.microsoft.com/office/drawing/2014/main" val="3028345047"/>
                    </a:ext>
                  </a:extLst>
                </a:gridCol>
                <a:gridCol w="1403244">
                  <a:extLst>
                    <a:ext uri="{9D8B030D-6E8A-4147-A177-3AD203B41FA5}">
                      <a16:colId xmlns:a16="http://schemas.microsoft.com/office/drawing/2014/main" val="1424418550"/>
                    </a:ext>
                  </a:extLst>
                </a:gridCol>
              </a:tblGrid>
              <a:tr h="5436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400">
                          <a:effectLst/>
                        </a:rPr>
                        <a:t>Δομή δεδομένων (στοιχεία που αποτελείται)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400" dirty="0">
                          <a:effectLst/>
                        </a:rPr>
                        <a:t>Μέγιστο Πλήθος Στοιχείων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730414"/>
                  </a:ext>
                </a:extLst>
              </a:tr>
              <a:tr h="2563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400" b="0">
                          <a:effectLst/>
                        </a:rPr>
                        <a:t>Πίνακας Δυναμικού Μεγέθους (βιβλία εντολών)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>
                          <a:effectLst/>
                        </a:rPr>
                        <a:t>8.906</a:t>
                      </a:r>
                      <a:endParaRPr lang="en-US" sz="1600" b="1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858784"/>
                  </a:ext>
                </a:extLst>
              </a:tr>
              <a:tr h="5436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400" b="0">
                          <a:effectLst/>
                        </a:rPr>
                        <a:t>Πίνακας Κατακερματισμού (αποθηκευμένες εντολές σε όλα τα βιβλία εντολών)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>
                          <a:effectLst/>
                        </a:rPr>
                        <a:t>2.089. 674</a:t>
                      </a:r>
                      <a:endParaRPr lang="en-US" sz="1600" b="1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89465"/>
                  </a:ext>
                </a:extLst>
              </a:tr>
              <a:tr h="5436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400" b="0" dirty="0">
                          <a:effectLst/>
                        </a:rPr>
                        <a:t>Δέντρο </a:t>
                      </a:r>
                      <a:r>
                        <a:rPr lang="en-US" sz="1400" b="0" dirty="0">
                          <a:effectLst/>
                        </a:rPr>
                        <a:t>AVL </a:t>
                      </a:r>
                      <a:r>
                        <a:rPr lang="el-GR" sz="1400" b="0" dirty="0">
                          <a:effectLst/>
                        </a:rPr>
                        <a:t>(επίπεδα τιμής είτε προσφοράς είτε ζήτησης)</a:t>
                      </a:r>
                      <a:endParaRPr lang="en-US" sz="14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>
                          <a:effectLst/>
                        </a:rPr>
                        <a:t>4.272</a:t>
                      </a:r>
                      <a:endParaRPr lang="en-US" sz="1600" b="1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98507"/>
                  </a:ext>
                </a:extLst>
              </a:tr>
              <a:tr h="5436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400" b="0">
                          <a:effectLst/>
                        </a:rPr>
                        <a:t>Διπλά Διασυνδεδεμένη Λίστα (εντολές σε ένα επίπεδο τιμής)</a:t>
                      </a:r>
                      <a:endParaRPr lang="en-US" sz="1400" b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1600" b="1" dirty="0">
                          <a:effectLst/>
                        </a:rPr>
                        <a:t>3.415</a:t>
                      </a:r>
                      <a:endParaRPr lang="en-US" sz="16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203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91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7F4B-8F48-4B90-AE35-6E5C1CAE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81"/>
            <a:ext cx="5257800" cy="1810706"/>
          </a:xfrm>
        </p:spPr>
        <p:txBody>
          <a:bodyPr>
            <a:normAutofit fontScale="90000"/>
          </a:bodyPr>
          <a:lstStyle/>
          <a:p>
            <a:pPr algn="ctr"/>
            <a:r>
              <a:rPr lang="el-GR" dirty="0"/>
              <a:t>Χαρακτηριστικά Φορτίου Εργασίας (συνέχεια)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D5C0E-BF3C-4122-8103-3307D383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5381" y="1686"/>
            <a:ext cx="4526552" cy="33968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44EE6-DE96-4F91-8DD2-137813FF8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1464" y="3467612"/>
            <a:ext cx="4280469" cy="339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9D3F00-C08F-4582-9398-5326A5B464E7}"/>
              </a:ext>
            </a:extLst>
          </p:cNvPr>
          <p:cNvSpPr txBox="1"/>
          <p:nvPr/>
        </p:nvSpPr>
        <p:spPr>
          <a:xfrm>
            <a:off x="138962" y="2728517"/>
            <a:ext cx="43976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b="1" dirty="0"/>
              <a:t>Πόρος στενωπός της απόδοσης ο επεξεργαστής</a:t>
            </a:r>
            <a:r>
              <a:rPr lang="el-GR" sz="2400" dirty="0"/>
              <a:t>, όπου η χρήση του φτάνει το </a:t>
            </a:r>
            <a:r>
              <a:rPr lang="en-US" sz="2400" dirty="0"/>
              <a:t>100%</a:t>
            </a:r>
            <a:r>
              <a:rPr lang="el-GR" sz="2400" dirty="0"/>
              <a:t> μετά τις πρώτες περίπου 100.000 αποθηκευμένες εντολές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Φορτίο </a:t>
            </a:r>
            <a:r>
              <a:rPr lang="el-GR" sz="2400" b="1" dirty="0"/>
              <a:t>επιβαρύνει</a:t>
            </a:r>
            <a:r>
              <a:rPr lang="el-GR" sz="2400" dirty="0"/>
              <a:t> (</a:t>
            </a:r>
            <a:r>
              <a:rPr lang="el-GR" sz="2400" dirty="0" err="1"/>
              <a:t>stresses</a:t>
            </a:r>
            <a:r>
              <a:rPr lang="el-GR" sz="2400" dirty="0"/>
              <a:t>) σε </a:t>
            </a:r>
            <a:r>
              <a:rPr lang="el-GR" sz="2400" b="1" dirty="0"/>
              <a:t>μέγιστο βαθμό </a:t>
            </a:r>
            <a:r>
              <a:rPr lang="el-GR" sz="2400" dirty="0"/>
              <a:t>και καθ’ όλη την διάρκεια </a:t>
            </a:r>
            <a:r>
              <a:rPr lang="el-GR" sz="2400" b="1" dirty="0"/>
              <a:t>(σταθερά) </a:t>
            </a:r>
            <a:r>
              <a:rPr lang="el-GR" sz="2400" dirty="0"/>
              <a:t>το σύστημα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651BE-734D-4C29-B0D9-2DB72BD820D4}"/>
              </a:ext>
            </a:extLst>
          </p:cNvPr>
          <p:cNvSpPr txBox="1"/>
          <p:nvPr/>
        </p:nvSpPr>
        <p:spPr>
          <a:xfrm>
            <a:off x="4886364" y="1922932"/>
            <a:ext cx="2769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Διακύμανση συνολικών αποθηκευμένων οριακών εντολών στο σύστημα καθ’ όλη την διάρκεια εκτέλεσής του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71AC2-EBB7-4F78-A9AB-B5B4F56ED5B6}"/>
              </a:ext>
            </a:extLst>
          </p:cNvPr>
          <p:cNvSpPr txBox="1"/>
          <p:nvPr/>
        </p:nvSpPr>
        <p:spPr>
          <a:xfrm>
            <a:off x="5523699" y="5167312"/>
            <a:ext cx="2360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Διακύμανση </a:t>
            </a:r>
            <a:r>
              <a:rPr lang="el-GR" dirty="0" err="1"/>
              <a:t>ρυθμαπόδοσης</a:t>
            </a:r>
            <a:r>
              <a:rPr lang="el-GR" dirty="0"/>
              <a:t> στο σύστημα καθ’ όλη την διάρκεια εκτέλεσής του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5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7F4B-8F48-4B90-AE35-6E5C1CAE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Αρχικό </a:t>
            </a:r>
            <a:r>
              <a:rPr lang="en-US" dirty="0"/>
              <a:t>Profiling</a:t>
            </a:r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2E0829C-2815-4172-929B-47314262E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584" y="2675526"/>
            <a:ext cx="10048831" cy="2417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19A84C9-8B59-4CB8-8A0D-436E50D51146}"/>
                  </a:ext>
                </a:extLst>
              </p14:cNvPr>
              <p14:cNvContentPartPr/>
              <p14:nvPr/>
            </p14:nvContentPartPr>
            <p14:xfrm>
              <a:off x="5679909" y="3148847"/>
              <a:ext cx="519048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19A84C9-8B59-4CB8-8A0D-436E50D511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1269" y="3139847"/>
                <a:ext cx="5208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E2BBA59-7373-459B-9067-8527A321EA2E}"/>
                  </a:ext>
                </a:extLst>
              </p14:cNvPr>
              <p14:cNvContentPartPr/>
              <p14:nvPr/>
            </p14:nvContentPartPr>
            <p14:xfrm>
              <a:off x="2188629" y="3148847"/>
              <a:ext cx="69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E2BBA59-7373-459B-9067-8527A321EA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9989" y="3139847"/>
                <a:ext cx="7167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58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9C77-BF07-4FD7-860E-5051B5EE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Ταξινομημένος Πίνακας Δυναμικού Μεγέθους από Δείκτες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7F6BB-E257-4144-8597-91A0A1A751C7}"/>
              </a:ext>
            </a:extLst>
          </p:cNvPr>
          <p:cNvSpPr txBox="1"/>
          <p:nvPr/>
        </p:nvSpPr>
        <p:spPr>
          <a:xfrm>
            <a:off x="3666275" y="1690687"/>
            <a:ext cx="31760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000" b="1" u="sng" dirty="0"/>
              <a:t>Πλεονεκτήματα δομής πίνακα έναντι δομής δέντρου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Βολικός στο σύστημα πρόβλεψης διακλαδώσεων (</a:t>
            </a:r>
            <a:r>
              <a:rPr lang="el-GR" dirty="0" err="1"/>
              <a:t>branch</a:t>
            </a:r>
            <a:r>
              <a:rPr lang="el-GR" dirty="0"/>
              <a:t> </a:t>
            </a:r>
            <a:r>
              <a:rPr lang="el-GR" dirty="0" err="1"/>
              <a:t>predictor</a:t>
            </a:r>
            <a:r>
              <a:rPr lang="el-G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Καλύτερη χωρική </a:t>
            </a:r>
            <a:r>
              <a:rPr lang="el-GR" dirty="0" err="1"/>
              <a:t>τοπικότητα</a:t>
            </a:r>
            <a:r>
              <a:rPr lang="el-GR" dirty="0"/>
              <a:t> (</a:t>
            </a:r>
            <a:r>
              <a:rPr lang="el-GR" dirty="0" err="1"/>
              <a:t>spatial</a:t>
            </a:r>
            <a:r>
              <a:rPr lang="el-GR" dirty="0"/>
              <a:t> </a:t>
            </a:r>
            <a:r>
              <a:rPr lang="el-GR" dirty="0" err="1"/>
              <a:t>locality</a:t>
            </a:r>
            <a:r>
              <a:rPr lang="el-GR" dirty="0"/>
              <a:t>) στην μνήμη </a:t>
            </a:r>
            <a:r>
              <a:rPr lang="el-GR" dirty="0" err="1"/>
              <a:t>cache</a:t>
            </a: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Περισσότερες βελτιστοποιήσεις από τον μεταγλωττιστή (</a:t>
            </a:r>
            <a:r>
              <a:rPr lang="el-GR" dirty="0" err="1"/>
              <a:t>compiler</a:t>
            </a:r>
            <a:r>
              <a:rPr lang="el-GR" dirty="0"/>
              <a:t> </a:t>
            </a:r>
            <a:r>
              <a:rPr lang="el-GR" dirty="0" err="1"/>
              <a:t>optimizer</a:t>
            </a:r>
            <a:r>
              <a:rPr lang="el-G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b="1" dirty="0"/>
              <a:t>Μέσο βάθος αναζήτησης, εισαγωγής και διαγραφής ενός επιπέδου τιμής μόλις 15</a:t>
            </a:r>
            <a:endParaRPr lang="en-US" b="1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749372A-F8C9-49D9-8CBA-99DEF55D1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7660"/>
            <a:ext cx="3446966" cy="5147471"/>
          </a:xfr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712C8940-84F1-4D89-86BD-DBA1AD8A7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32" y="1710529"/>
            <a:ext cx="5172968" cy="51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86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38D0-927C-486D-A1B3-ABE86694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46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Δεύτερο </a:t>
            </a:r>
            <a:r>
              <a:rPr lang="en-US" dirty="0"/>
              <a:t>Profiling</a:t>
            </a:r>
          </a:p>
        </p:txBody>
      </p:sp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31683709-637B-4BDE-9C7C-AF9B31267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7455" y="4224224"/>
            <a:ext cx="9788799" cy="2343797"/>
          </a:xfrm>
          <a:prstGeom prst="rect">
            <a:avLst/>
          </a:prstGeom>
        </p:spPr>
      </p:pic>
      <p:pic>
        <p:nvPicPr>
          <p:cNvPr id="7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53E44645-4E5B-48C1-A83B-5DB0CD081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455" y="1493272"/>
            <a:ext cx="10048831" cy="2417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7E778D-3DD8-4FD4-90F3-5DD1AF2CF977}"/>
                  </a:ext>
                </a:extLst>
              </p14:cNvPr>
              <p14:cNvContentPartPr/>
              <p14:nvPr/>
            </p14:nvContentPartPr>
            <p14:xfrm>
              <a:off x="3056949" y="1994327"/>
              <a:ext cx="737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7E778D-3DD8-4FD4-90F3-5DD1AF2CF9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7949" y="1985327"/>
                <a:ext cx="755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6C272A-7C9E-4005-ABFD-E6E2B8C8D942}"/>
                  </a:ext>
                </a:extLst>
              </p14:cNvPr>
              <p14:cNvContentPartPr/>
              <p14:nvPr/>
            </p14:nvContentPartPr>
            <p14:xfrm>
              <a:off x="6548229" y="1994327"/>
              <a:ext cx="52455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6C272A-7C9E-4005-ABFD-E6E2B8C8D9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39229" y="1985327"/>
                <a:ext cx="5263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88C3235-03B8-4644-9609-0400704AABD9}"/>
                  </a:ext>
                </a:extLst>
              </p14:cNvPr>
              <p14:cNvContentPartPr/>
              <p14:nvPr/>
            </p14:nvContentPartPr>
            <p14:xfrm>
              <a:off x="3204549" y="3850847"/>
              <a:ext cx="6246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88C3235-03B8-4644-9609-0400704AAB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95549" y="3841847"/>
                <a:ext cx="64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B0F2EE-725B-434F-9971-7DE7F675AD10}"/>
                  </a:ext>
                </a:extLst>
              </p14:cNvPr>
              <p14:cNvContentPartPr/>
              <p14:nvPr/>
            </p14:nvContentPartPr>
            <p14:xfrm>
              <a:off x="6520509" y="3850847"/>
              <a:ext cx="35456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B0F2EE-725B-434F-9971-7DE7F675AD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1869" y="3841847"/>
                <a:ext cx="3563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60479D-0C35-45C9-98BD-32BF7CC0E015}"/>
                  </a:ext>
                </a:extLst>
              </p14:cNvPr>
              <p14:cNvContentPartPr/>
              <p14:nvPr/>
            </p14:nvContentPartPr>
            <p14:xfrm>
              <a:off x="3038229" y="4709807"/>
              <a:ext cx="6825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60479D-0C35-45C9-98BD-32BF7CC0E0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29589" y="4700807"/>
                <a:ext cx="700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C7DA951-8CA7-4211-A274-0DDD900B0BEC}"/>
                  </a:ext>
                </a:extLst>
              </p14:cNvPr>
              <p14:cNvContentPartPr/>
              <p14:nvPr/>
            </p14:nvContentPartPr>
            <p14:xfrm>
              <a:off x="6381909" y="4709807"/>
              <a:ext cx="53676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C7DA951-8CA7-4211-A274-0DDD900B0B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73269" y="4700807"/>
                <a:ext cx="5385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2E0B61-658A-4314-8537-1D30C6CD1695}"/>
                  </a:ext>
                </a:extLst>
              </p14:cNvPr>
              <p14:cNvContentPartPr/>
              <p14:nvPr/>
            </p14:nvContentPartPr>
            <p14:xfrm>
              <a:off x="3019869" y="4958927"/>
              <a:ext cx="738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2E0B61-658A-4314-8537-1D30C6CD16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0869" y="4950287"/>
                <a:ext cx="756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B25BD8-FE37-4CF6-8A8B-8E714C2BAA26}"/>
                  </a:ext>
                </a:extLst>
              </p14:cNvPr>
              <p14:cNvContentPartPr/>
              <p14:nvPr/>
            </p14:nvContentPartPr>
            <p14:xfrm>
              <a:off x="6372909" y="4958927"/>
              <a:ext cx="50090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B25BD8-FE37-4CF6-8A8B-8E714C2BAA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63909" y="4950287"/>
                <a:ext cx="502668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2EE6110-1232-4DD4-9138-BC814122EC57}"/>
              </a:ext>
            </a:extLst>
          </p:cNvPr>
          <p:cNvSpPr txBox="1"/>
          <p:nvPr/>
        </p:nvSpPr>
        <p:spPr>
          <a:xfrm>
            <a:off x="249706" y="2431382"/>
            <a:ext cx="164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Πρώτο </a:t>
            </a:r>
            <a:r>
              <a:rPr lang="en-US" dirty="0"/>
              <a:t>Profiling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6061A-9D7E-45D3-BFA4-7FC98E07B2A9}"/>
              </a:ext>
            </a:extLst>
          </p:cNvPr>
          <p:cNvSpPr txBox="1"/>
          <p:nvPr/>
        </p:nvSpPr>
        <p:spPr>
          <a:xfrm>
            <a:off x="131693" y="5211456"/>
            <a:ext cx="1845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Δεύτερο </a:t>
            </a:r>
            <a:r>
              <a:rPr lang="en-US" b="1" dirty="0"/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412512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6B5-A1D7-4576-BEFD-2C368638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4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5400" dirty="0"/>
              <a:t>Εισαγωγή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95737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441F-3AE4-4308-AE43-2B0490A2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Ταξινομημένος Πίνακας Δυναμικού Μεγέθους από Δομές Τύπου </a:t>
            </a:r>
            <a:r>
              <a:rPr lang="el-GR" dirty="0" err="1"/>
              <a:t>Struct</a:t>
            </a:r>
            <a:endParaRPr lang="en-US" dirty="0"/>
          </a:p>
        </p:txBody>
      </p:sp>
      <p:pic>
        <p:nvPicPr>
          <p:cNvPr id="13" name="Content Placeholder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DE7DB9D-2506-4D12-89B3-50659E103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95" y="1655924"/>
            <a:ext cx="5309544" cy="5202076"/>
          </a:xfrm>
          <a:solidFill>
            <a:schemeClr val="bg1"/>
          </a:solidFill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C5A017-717B-4F7D-A778-BF608DAAB549}"/>
              </a:ext>
            </a:extLst>
          </p:cNvPr>
          <p:cNvSpPr txBox="1"/>
          <p:nvPr/>
        </p:nvSpPr>
        <p:spPr>
          <a:xfrm>
            <a:off x="1022498" y="1896770"/>
            <a:ext cx="5073502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Χρήση δομών τύπου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αντί απλά δεικτών στον πίνακα, ώστε να αποθηκεύουμε στον πίνακα και την τιμή ενός επιπέδου τιμής. Έτσι εκμεταλλευόμαστε πλήρως την χωρική </a:t>
            </a:r>
            <a:r>
              <a:rPr lang="el-GR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τοπικότητα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των πινάκων στην μνήμη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cache.</a:t>
            </a:r>
            <a:endParaRPr lang="el-GR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Όπου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l-GR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Τιμή (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του επιπέδου τιμής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Δείκτης (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στο επίπεδο τιμής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6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D63B-7615-42FF-8112-F4669C4F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37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Τρίτο </a:t>
            </a:r>
            <a:r>
              <a:rPr lang="en-US" dirty="0"/>
              <a:t>Profiling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10D3458E-309D-40FC-9FB7-B56D7828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7930" y="4166171"/>
            <a:ext cx="9592576" cy="2483792"/>
          </a:xfrm>
          <a:prstGeom prst="rect">
            <a:avLst/>
          </a:prstGeom>
        </p:spPr>
      </p:pic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8921FCC8-3C53-49D7-B88C-BC55DD088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930" y="1533600"/>
            <a:ext cx="9788799" cy="23437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742C4-1D04-4BAC-BA89-25158120FC39}"/>
              </a:ext>
            </a:extLst>
          </p:cNvPr>
          <p:cNvSpPr txBox="1"/>
          <p:nvPr/>
        </p:nvSpPr>
        <p:spPr>
          <a:xfrm>
            <a:off x="358332" y="2520832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Δεύτερο </a:t>
            </a:r>
            <a:r>
              <a:rPr lang="en-US" dirty="0"/>
              <a:t>Profiling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26952-EFE3-49EC-AA90-576BB26E15D6}"/>
              </a:ext>
            </a:extLst>
          </p:cNvPr>
          <p:cNvSpPr txBox="1"/>
          <p:nvPr/>
        </p:nvSpPr>
        <p:spPr>
          <a:xfrm>
            <a:off x="488784" y="5223401"/>
            <a:ext cx="1548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/>
              <a:t>Τρίτο </a:t>
            </a:r>
            <a:r>
              <a:rPr lang="en-US" b="1" dirty="0"/>
              <a:t>Profiling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CE7BDA-E5F4-48AD-B7B0-F2F58223FA67}"/>
                  </a:ext>
                </a:extLst>
              </p14:cNvPr>
              <p14:cNvContentPartPr/>
              <p14:nvPr/>
            </p14:nvContentPartPr>
            <p14:xfrm>
              <a:off x="3269349" y="2022047"/>
              <a:ext cx="6274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CE7BDA-E5F4-48AD-B7B0-F2F58223F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0709" y="2013047"/>
                <a:ext cx="645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A9E6D2-8518-4B6C-AD2B-7CE1AB87F028}"/>
                  </a:ext>
                </a:extLst>
              </p14:cNvPr>
              <p14:cNvContentPartPr/>
              <p14:nvPr/>
            </p14:nvContentPartPr>
            <p14:xfrm>
              <a:off x="6575949" y="2022047"/>
              <a:ext cx="53492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A9E6D2-8518-4B6C-AD2B-7CE1AB87F0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7309" y="2013047"/>
                <a:ext cx="5366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1676B9-3B2F-44D0-AA9B-9146B5191E60}"/>
                  </a:ext>
                </a:extLst>
              </p14:cNvPr>
              <p14:cNvContentPartPr/>
              <p14:nvPr/>
            </p14:nvContentPartPr>
            <p14:xfrm>
              <a:off x="3278349" y="2262167"/>
              <a:ext cx="6094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1676B9-3B2F-44D0-AA9B-9146B5191E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69709" y="2253167"/>
                <a:ext cx="627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621C68-2D05-4F12-A1C8-902804C34569}"/>
                  </a:ext>
                </a:extLst>
              </p14:cNvPr>
              <p14:cNvContentPartPr/>
              <p14:nvPr/>
            </p14:nvContentPartPr>
            <p14:xfrm>
              <a:off x="6584949" y="2262167"/>
              <a:ext cx="49222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621C68-2D05-4F12-A1C8-902804C345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76309" y="2253167"/>
                <a:ext cx="4939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1E5D116-2AF2-4CF2-9F75-AA07F92E2750}"/>
                  </a:ext>
                </a:extLst>
              </p14:cNvPr>
              <p14:cNvContentPartPr/>
              <p14:nvPr/>
            </p14:nvContentPartPr>
            <p14:xfrm>
              <a:off x="3370869" y="6390647"/>
              <a:ext cx="51624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1E5D116-2AF2-4CF2-9F75-AA07F92E275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62229" y="6382007"/>
                <a:ext cx="533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C609DE-E76C-49E1-85A7-5A7937E861C6}"/>
                  </a:ext>
                </a:extLst>
              </p14:cNvPr>
              <p14:cNvContentPartPr/>
              <p14:nvPr/>
            </p14:nvContentPartPr>
            <p14:xfrm>
              <a:off x="6465069" y="6390647"/>
              <a:ext cx="51807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C609DE-E76C-49E1-85A7-5A7937E861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56069" y="6382007"/>
                <a:ext cx="5198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3F5B92-5825-4819-9F71-F2584A79FCA3}"/>
                  </a:ext>
                </a:extLst>
              </p14:cNvPr>
              <p14:cNvContentPartPr/>
              <p14:nvPr/>
            </p14:nvContentPartPr>
            <p14:xfrm>
              <a:off x="3306069" y="6630767"/>
              <a:ext cx="5724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3F5B92-5825-4819-9F71-F2584A79FC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97429" y="6622127"/>
                <a:ext cx="590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973D85A-A58A-45CC-8784-D5CA53F2D3ED}"/>
                  </a:ext>
                </a:extLst>
              </p14:cNvPr>
              <p14:cNvContentPartPr/>
              <p14:nvPr/>
            </p14:nvContentPartPr>
            <p14:xfrm>
              <a:off x="6502149" y="6630767"/>
              <a:ext cx="47278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973D85A-A58A-45CC-8784-D5CA53F2D3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93149" y="6622127"/>
                <a:ext cx="4745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A8B66F6-7BC7-40C9-9D56-03162D8B0D18}"/>
                  </a:ext>
                </a:extLst>
              </p14:cNvPr>
              <p14:cNvContentPartPr/>
              <p14:nvPr/>
            </p14:nvContentPartPr>
            <p14:xfrm>
              <a:off x="3250989" y="4635647"/>
              <a:ext cx="6498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A8B66F6-7BC7-40C9-9D56-03162D8B0D1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1989" y="4627007"/>
                <a:ext cx="667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81D683-E031-4AA7-8E55-C129FD4A7069}"/>
                  </a:ext>
                </a:extLst>
              </p14:cNvPr>
              <p14:cNvContentPartPr/>
              <p14:nvPr/>
            </p14:nvContentPartPr>
            <p14:xfrm>
              <a:off x="6483429" y="4635647"/>
              <a:ext cx="502344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81D683-E031-4AA7-8E55-C129FD4A706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74789" y="4627007"/>
                <a:ext cx="5041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D5D087D-3744-4999-BF65-2CC32F1F8F0D}"/>
                  </a:ext>
                </a:extLst>
              </p14:cNvPr>
              <p14:cNvContentPartPr/>
              <p14:nvPr/>
            </p14:nvContentPartPr>
            <p14:xfrm>
              <a:off x="3278349" y="5097527"/>
              <a:ext cx="5936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D5D087D-3744-4999-BF65-2CC32F1F8F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69709" y="5088887"/>
                <a:ext cx="611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8B42A2-FC23-4259-A37E-0FE65FE95FAC}"/>
                  </a:ext>
                </a:extLst>
              </p14:cNvPr>
              <p14:cNvContentPartPr/>
              <p14:nvPr/>
            </p14:nvContentPartPr>
            <p14:xfrm>
              <a:off x="6465069" y="5097527"/>
              <a:ext cx="3771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8B42A2-FC23-4259-A37E-0FE65FE95FA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56069" y="5088887"/>
                <a:ext cx="3788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320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EFAA-C540-4895-AAC0-F93FD610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2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Πίνακας από Δείκτες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A836D4-B497-4260-9EDE-269486B9E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2481" y="1526241"/>
            <a:ext cx="7350777" cy="4981668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CC512-7E01-4391-BA83-6B4F027E7B68}"/>
              </a:ext>
            </a:extLst>
          </p:cNvPr>
          <p:cNvSpPr txBox="1"/>
          <p:nvPr/>
        </p:nvSpPr>
        <p:spPr>
          <a:xfrm>
            <a:off x="414670" y="1096478"/>
            <a:ext cx="42978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u="sng" dirty="0"/>
              <a:t>Πλεονεκτήματα πίνακα κατακερματισμού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Εξάλειψη των πιθανών συγκρούσεων κατά την εισαγωγή ενός στοιχείου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Εξάλειψη της επιβάρυνσης της συνάρτησης κατακερματισμού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b="1" dirty="0"/>
              <a:t>Καλή χωρική </a:t>
            </a:r>
            <a:r>
              <a:rPr lang="el-GR" sz="2400" b="1" dirty="0" err="1"/>
              <a:t>τοπικότητα</a:t>
            </a:r>
            <a:r>
              <a:rPr lang="el-GR" sz="2400" b="1" dirty="0"/>
              <a:t> (</a:t>
            </a:r>
            <a:r>
              <a:rPr lang="en-US" sz="2400" b="1" dirty="0"/>
              <a:t>spatial locality)</a:t>
            </a:r>
            <a:r>
              <a:rPr lang="el-GR" sz="2400" b="1" dirty="0"/>
              <a:t>, επομένως καλύτερη εκμετάλλευση της μνήμης </a:t>
            </a:r>
            <a:r>
              <a:rPr lang="en-US" sz="2400" b="1" dirty="0"/>
              <a:t>cache</a:t>
            </a:r>
            <a:endParaRPr lang="el-GR" sz="2400" b="1" dirty="0"/>
          </a:p>
          <a:p>
            <a:endParaRPr lang="en-US" sz="24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Μειονεκτήματα πίνακα</a:t>
            </a:r>
            <a:endParaRPr lang="el-G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400" dirty="0"/>
              <a:t>Σημαντική επιβάρυνση του πόρου μνήμης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383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EFAA-C540-4895-AAC0-F93FD610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54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Τέταρτο </a:t>
            </a:r>
            <a:r>
              <a:rPr lang="en-US" dirty="0"/>
              <a:t>Profiling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AB1B2752-63B6-4750-82F6-214B8941E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96" y="4287203"/>
            <a:ext cx="10505104" cy="2310440"/>
          </a:xfrm>
          <a:prstGeom prst="rect">
            <a:avLst/>
          </a:prstGeom>
        </p:spPr>
      </p:pic>
      <p:pic>
        <p:nvPicPr>
          <p:cNvPr id="4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BD2CEF09-78A2-4AE9-BA38-F099D5F41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896" y="1561517"/>
            <a:ext cx="9592576" cy="248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99269E-A4CC-476F-8BC1-79667166FAC4}"/>
              </a:ext>
            </a:extLst>
          </p:cNvPr>
          <p:cNvSpPr txBox="1"/>
          <p:nvPr/>
        </p:nvSpPr>
        <p:spPr>
          <a:xfrm>
            <a:off x="302596" y="5118551"/>
            <a:ext cx="1257300" cy="647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b="1" dirty="0"/>
              <a:t>Τέταρτο </a:t>
            </a:r>
            <a:r>
              <a:rPr lang="en-US" b="1" dirty="0"/>
              <a:t>Profiling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8EC66-1596-442C-B95D-49CB3C8804F1}"/>
              </a:ext>
            </a:extLst>
          </p:cNvPr>
          <p:cNvSpPr txBox="1"/>
          <p:nvPr/>
        </p:nvSpPr>
        <p:spPr>
          <a:xfrm>
            <a:off x="302596" y="2479541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Τρίτο </a:t>
            </a:r>
            <a:r>
              <a:rPr lang="en-US" dirty="0"/>
              <a:t>Profiling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975AAA4-F313-4749-9F12-B38EBDB0032C}"/>
                  </a:ext>
                </a:extLst>
              </p14:cNvPr>
              <p14:cNvContentPartPr/>
              <p14:nvPr/>
            </p14:nvContentPartPr>
            <p14:xfrm>
              <a:off x="2622789" y="2012687"/>
              <a:ext cx="6508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975AAA4-F313-4749-9F12-B38EBDB003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4149" y="2003687"/>
                <a:ext cx="668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904CD8E-F824-4F51-B27F-12B44A50B019}"/>
                  </a:ext>
                </a:extLst>
              </p14:cNvPr>
              <p14:cNvContentPartPr/>
              <p14:nvPr/>
            </p14:nvContentPartPr>
            <p14:xfrm>
              <a:off x="5901669" y="2012687"/>
              <a:ext cx="320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904CD8E-F824-4F51-B27F-12B44A50B0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92669" y="2003687"/>
                <a:ext cx="49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8E695E-10E7-40B5-AED5-48C76355A394}"/>
                  </a:ext>
                </a:extLst>
              </p14:cNvPr>
              <p14:cNvContentPartPr/>
              <p14:nvPr/>
            </p14:nvContentPartPr>
            <p14:xfrm>
              <a:off x="5892669" y="2012687"/>
              <a:ext cx="49590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8E695E-10E7-40B5-AED5-48C76355A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3669" y="2003687"/>
                <a:ext cx="497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9030E1-7316-487F-9473-CD3D55D13C1C}"/>
                  </a:ext>
                </a:extLst>
              </p14:cNvPr>
              <p14:cNvContentPartPr/>
              <p14:nvPr/>
            </p14:nvContentPartPr>
            <p14:xfrm>
              <a:off x="2622789" y="2465207"/>
              <a:ext cx="6177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9030E1-7316-487F-9473-CD3D55D13C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14149" y="2456567"/>
                <a:ext cx="635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DC4C45-CA4C-435F-9C00-070486503172}"/>
                  </a:ext>
                </a:extLst>
              </p14:cNvPr>
              <p14:cNvContentPartPr/>
              <p14:nvPr/>
            </p14:nvContentPartPr>
            <p14:xfrm>
              <a:off x="5855589" y="2465207"/>
              <a:ext cx="37213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DC4C45-CA4C-435F-9C00-07048650317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46589" y="2456567"/>
                <a:ext cx="3738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27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89985-7615-4506-AA6A-1E2CF11D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0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l-GR" sz="5400" dirty="0"/>
              <a:t>Πειραματική Αξιολόγηση Απόδοσης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7880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31FB-BC35-439A-BB78-797C6FA4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/>
              <a:t>Αντικατάσταση Δομής Δέντρου AVL με Ταξινομημένο Πίνακα Δυναμικού Μεγέθους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F8572-CE39-4FF7-907B-DD97E8806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256" y="2532327"/>
            <a:ext cx="5550408" cy="40422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B53E5-B099-4E06-986E-5AEF0BEB4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3896" y="2445755"/>
            <a:ext cx="5632704" cy="4215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005FA-C0A5-4300-B771-A9C4AB5C2401}"/>
              </a:ext>
            </a:extLst>
          </p:cNvPr>
          <p:cNvSpPr txBox="1"/>
          <p:nvPr/>
        </p:nvSpPr>
        <p:spPr>
          <a:xfrm>
            <a:off x="296257" y="1799424"/>
            <a:ext cx="5550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απόδοση των συναρτήσεων με βάση την δομή υλοποίησης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CBFC9-62AB-4DEE-88F1-109182B7815A}"/>
              </a:ext>
            </a:extLst>
          </p:cNvPr>
          <p:cNvSpPr txBox="1"/>
          <p:nvPr/>
        </p:nvSpPr>
        <p:spPr>
          <a:xfrm>
            <a:off x="6244752" y="1937923"/>
            <a:ext cx="565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/>
              <a:t>Δείκτες συνολικής απόδοσης συστήματος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1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31FB-BC35-439A-BB78-797C6FA4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Αντικατάσταση Δομής Πίνακα Κατακερματισμού με Πίνακα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F8572-CE39-4FF7-907B-DD97E8806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720" y="2502720"/>
            <a:ext cx="5266944" cy="41014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B53E5-B099-4E06-986E-5AEF0BEB4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9636" y="2445755"/>
            <a:ext cx="5221224" cy="42153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005FA-C0A5-4300-B771-A9C4AB5C2401}"/>
              </a:ext>
            </a:extLst>
          </p:cNvPr>
          <p:cNvSpPr txBox="1"/>
          <p:nvPr/>
        </p:nvSpPr>
        <p:spPr>
          <a:xfrm>
            <a:off x="579720" y="1799424"/>
            <a:ext cx="527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Η απόδοση των συναρτήσεων με βάση την δομή υλοποίησης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CBFC9-62AB-4DEE-88F1-109182B7815A}"/>
              </a:ext>
            </a:extLst>
          </p:cNvPr>
          <p:cNvSpPr txBox="1"/>
          <p:nvPr/>
        </p:nvSpPr>
        <p:spPr>
          <a:xfrm>
            <a:off x="6244752" y="1937923"/>
            <a:ext cx="565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Δείκτες συνολικής απόδοσης συστήματος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338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ABBA-1179-448F-B840-C2104E47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Συνολική Βελτίωση Απόδοσης </a:t>
            </a:r>
            <a:r>
              <a:rPr lang="en-US" dirty="0" err="1"/>
              <a:t>CppTrader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F7FC09-53CE-4056-813C-89DE1DBAB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582326"/>
              </p:ext>
            </p:extLst>
          </p:nvPr>
        </p:nvGraphicFramePr>
        <p:xfrm>
          <a:off x="1111249" y="2048145"/>
          <a:ext cx="9969501" cy="3857355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490657">
                  <a:extLst>
                    <a:ext uri="{9D8B030D-6E8A-4147-A177-3AD203B41FA5}">
                      <a16:colId xmlns:a16="http://schemas.microsoft.com/office/drawing/2014/main" val="1085598759"/>
                    </a:ext>
                  </a:extLst>
                </a:gridCol>
                <a:gridCol w="2492948">
                  <a:extLst>
                    <a:ext uri="{9D8B030D-6E8A-4147-A177-3AD203B41FA5}">
                      <a16:colId xmlns:a16="http://schemas.microsoft.com/office/drawing/2014/main" val="1000691961"/>
                    </a:ext>
                  </a:extLst>
                </a:gridCol>
                <a:gridCol w="2492948">
                  <a:extLst>
                    <a:ext uri="{9D8B030D-6E8A-4147-A177-3AD203B41FA5}">
                      <a16:colId xmlns:a16="http://schemas.microsoft.com/office/drawing/2014/main" val="3976800908"/>
                    </a:ext>
                  </a:extLst>
                </a:gridCol>
                <a:gridCol w="2492948">
                  <a:extLst>
                    <a:ext uri="{9D8B030D-6E8A-4147-A177-3AD203B41FA5}">
                      <a16:colId xmlns:a16="http://schemas.microsoft.com/office/drawing/2014/main" val="1359922964"/>
                    </a:ext>
                  </a:extLst>
                </a:gridCol>
              </a:tblGrid>
              <a:tr h="573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>
                          <a:effectLst/>
                        </a:rPr>
                        <a:t>Πριν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>
                          <a:effectLst/>
                        </a:rPr>
                        <a:t>Μετά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>
                          <a:effectLst/>
                        </a:rPr>
                        <a:t>Βελτίωση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944248"/>
                  </a:ext>
                </a:extLst>
              </a:tr>
              <a:tr h="1107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>
                          <a:effectLst/>
                        </a:rPr>
                        <a:t>Συνολικός χρόνος εκτέλεσης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 b="0">
                          <a:effectLst/>
                        </a:rPr>
                        <a:t>4 λεπτά</a:t>
                      </a:r>
                      <a:endParaRPr lang="en-US" sz="2400" b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 b="0">
                          <a:effectLst/>
                        </a:rPr>
                        <a:t>2</a:t>
                      </a:r>
                      <a:r>
                        <a:rPr lang="en-US" sz="2400" b="0">
                          <a:effectLst/>
                        </a:rPr>
                        <a:t>:</a:t>
                      </a:r>
                      <a:r>
                        <a:rPr lang="el-GR" sz="2400" b="0">
                          <a:effectLst/>
                        </a:rPr>
                        <a:t>31 λεπτά</a:t>
                      </a:r>
                      <a:endParaRPr lang="en-US" sz="2400" b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 b="1">
                          <a:effectLst/>
                        </a:rPr>
                        <a:t>+37% (γρηγορότερα)</a:t>
                      </a:r>
                      <a:endParaRPr lang="en-US" sz="2400" b="1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566169"/>
                  </a:ext>
                </a:extLst>
              </a:tr>
              <a:tr h="1088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>
                          <a:effectLst/>
                        </a:rPr>
                        <a:t>Ρυθμαπόδοση εισόδου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 b="0">
                          <a:effectLst/>
                        </a:rPr>
                        <a:t>1,115,466 μνμ/δευτ</a:t>
                      </a:r>
                      <a:endParaRPr lang="en-US" sz="2400" b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 b="0" dirty="0">
                          <a:effectLst/>
                        </a:rPr>
                        <a:t>1,775,058 </a:t>
                      </a:r>
                      <a:r>
                        <a:rPr lang="el-GR" sz="2400" b="0" dirty="0" err="1">
                          <a:effectLst/>
                        </a:rPr>
                        <a:t>μνμ</a:t>
                      </a:r>
                      <a:r>
                        <a:rPr lang="el-GR" sz="2400" b="0" dirty="0">
                          <a:effectLst/>
                        </a:rPr>
                        <a:t>/</a:t>
                      </a:r>
                      <a:r>
                        <a:rPr lang="el-GR" sz="2400" b="0" dirty="0" err="1">
                          <a:effectLst/>
                        </a:rPr>
                        <a:t>δευτ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 b="1">
                          <a:effectLst/>
                        </a:rPr>
                        <a:t>+59%</a:t>
                      </a:r>
                      <a:endParaRPr lang="en-US" sz="2400" b="1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6999825"/>
                  </a:ext>
                </a:extLst>
              </a:tr>
              <a:tr h="1088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>
                          <a:effectLst/>
                        </a:rPr>
                        <a:t>Ρυθμαπόδοση εξόδου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 b="0">
                          <a:effectLst/>
                        </a:rPr>
                        <a:t>2,386,557 ενημ/δευτ</a:t>
                      </a:r>
                      <a:endParaRPr lang="en-US" sz="2400" b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 b="0" dirty="0">
                          <a:effectLst/>
                        </a:rPr>
                        <a:t> 3,797,764 </a:t>
                      </a:r>
                      <a:r>
                        <a:rPr lang="el-GR" sz="2400" b="0" dirty="0" err="1">
                          <a:effectLst/>
                        </a:rPr>
                        <a:t>ενημ</a:t>
                      </a:r>
                      <a:r>
                        <a:rPr lang="el-GR" sz="2400" b="0" dirty="0">
                          <a:effectLst/>
                        </a:rPr>
                        <a:t>/</a:t>
                      </a:r>
                      <a:r>
                        <a:rPr lang="el-GR" sz="2400" b="0" dirty="0" err="1">
                          <a:effectLst/>
                        </a:rPr>
                        <a:t>δευτ</a:t>
                      </a:r>
                      <a:endParaRPr lang="en-US" sz="2400" b="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l-GR" sz="2400" b="1" dirty="0">
                          <a:effectLst/>
                        </a:rPr>
                        <a:t>+59%</a:t>
                      </a:r>
                      <a:endParaRPr lang="en-US" sz="2400" b="1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068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302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89985-7615-4506-AA6A-1E2CF11D6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00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sz="5400" dirty="0"/>
              <a:t>Μελλοντικές Βελτιώσεις &amp; Συμπεράσματα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42926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AB18-C0C9-407F-A85A-C6B90600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Πίνακας από Δομές Τύπου </a:t>
            </a:r>
            <a:r>
              <a:rPr lang="el-GR" dirty="0" err="1"/>
              <a:t>Struct</a:t>
            </a:r>
            <a:r>
              <a:rPr lang="el-GR" dirty="0"/>
              <a:t> σε Σταθερά Επίπεδα Τιμής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21795-256F-4A10-ABBB-F95A2FF4E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72067" y="2179675"/>
            <a:ext cx="7903769" cy="4313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B454C-74BD-42F0-8ACA-C355E3A8181B}"/>
              </a:ext>
            </a:extLst>
          </p:cNvPr>
          <p:cNvSpPr txBox="1"/>
          <p:nvPr/>
        </p:nvSpPr>
        <p:spPr>
          <a:xfrm>
            <a:off x="0" y="2179675"/>
            <a:ext cx="3872067" cy="4503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Όπου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l-GR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b="1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Τιμή (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του επιπέδου τιμής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Δείκτης (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l-GR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στο επίπεδο 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τιμής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l-GR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l-GR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tick = 0.01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l-GR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Εύρος τιμών [77.00, 94.50]</a:t>
            </a: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endParaRPr lang="en-US" sz="18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9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6B5-A1D7-4576-BEFD-2C368638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7713"/>
            <a:ext cx="10602433" cy="1605516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Η Σημασία μιας Ταχύτατης Μηχανής Ταιριάσματος Εντολών στα Χρηματιστήρια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296F-2888-4BCF-854F-2707FC0340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b="1" u="sng" dirty="0"/>
              <a:t>Κίνητρα</a:t>
            </a:r>
          </a:p>
          <a:p>
            <a:r>
              <a:rPr lang="el-GR" dirty="0"/>
              <a:t>Χρέωση υψηλότερων τελών σε κάθε συναλλαγή (ταίριασμα)</a:t>
            </a:r>
          </a:p>
          <a:p>
            <a:r>
              <a:rPr lang="el-GR" dirty="0"/>
              <a:t>Προσέλκυση μεγαλύτερης μερίδας χρηματιστών συναλλαγών υψηλών συχνοτήτων (</a:t>
            </a:r>
            <a:r>
              <a:rPr lang="en-US" dirty="0"/>
              <a:t>High Frequency Traders)</a:t>
            </a:r>
          </a:p>
          <a:p>
            <a:r>
              <a:rPr lang="en-US" dirty="0"/>
              <a:t>Order Protection Rule </a:t>
            </a:r>
            <a:r>
              <a:rPr lang="el-GR" dirty="0"/>
              <a:t>(στις ΗΠΑ)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270DE-9FF3-478C-81A3-99F9F6EC39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l-GR" b="1" u="sng" dirty="0"/>
              <a:t>Δυσκολίες</a:t>
            </a:r>
          </a:p>
          <a:p>
            <a:r>
              <a:rPr lang="el-GR" dirty="0"/>
              <a:t>Διαχείριση εκατοντάδων εκατομμυρίων εντολών καθημερινά</a:t>
            </a:r>
          </a:p>
          <a:p>
            <a:r>
              <a:rPr lang="en-US" dirty="0"/>
              <a:t>Spikes </a:t>
            </a:r>
            <a:r>
              <a:rPr lang="el-GR" dirty="0"/>
              <a:t>εκατοντάδων χιλιάδων εντολών από συστήματα συναλλαγών υψηλής συχνότητας (</a:t>
            </a:r>
            <a:r>
              <a:rPr lang="en-US" dirty="0"/>
              <a:t>HFT systems)</a:t>
            </a:r>
          </a:p>
        </p:txBody>
      </p:sp>
    </p:spTree>
    <p:extLst>
      <p:ext uri="{BB962C8B-B14F-4D97-AF65-F5344CB8AC3E}">
        <p14:creationId xmlns:p14="http://schemas.microsoft.com/office/powerpoint/2010/main" val="204259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D7A7-851B-4B18-90EC-CC15CECD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err="1"/>
              <a:t>Πολυνηματισμός</a:t>
            </a: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E022182-7158-409E-AF35-8CEC8D655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11" y="1465218"/>
            <a:ext cx="7063444" cy="4263545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8EF768-66D8-49D3-940C-C237D943E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403" y="3722120"/>
            <a:ext cx="3910186" cy="30152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3BA4FC-AE33-4E34-A2CC-DD37B2B6B42D}"/>
              </a:ext>
            </a:extLst>
          </p:cNvPr>
          <p:cNvSpPr txBox="1"/>
          <p:nvPr/>
        </p:nvSpPr>
        <p:spPr>
          <a:xfrm>
            <a:off x="7388105" y="1803748"/>
            <a:ext cx="3797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Προσχέδιο </a:t>
            </a:r>
            <a:r>
              <a:rPr lang="el-GR" dirty="0" err="1"/>
              <a:t>πολυνηματικής</a:t>
            </a:r>
            <a:r>
              <a:rPr lang="el-GR" dirty="0"/>
              <a:t> υλοποίησης </a:t>
            </a:r>
            <a:r>
              <a:rPr lang="en-US" dirty="0" err="1"/>
              <a:t>CppTrader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AC38A-3693-4F65-B2C0-04D1B64ABEBD}"/>
              </a:ext>
            </a:extLst>
          </p:cNvPr>
          <p:cNvSpPr txBox="1"/>
          <p:nvPr/>
        </p:nvSpPr>
        <p:spPr>
          <a:xfrm>
            <a:off x="2787894" y="6041618"/>
            <a:ext cx="529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Απλή </a:t>
            </a:r>
            <a:r>
              <a:rPr lang="el-GR" dirty="0" err="1"/>
              <a:t>πολυδιεργασική</a:t>
            </a:r>
            <a:r>
              <a:rPr lang="en-US" dirty="0"/>
              <a:t> (</a:t>
            </a:r>
            <a:r>
              <a:rPr lang="el-GR" dirty="0"/>
              <a:t>με </a:t>
            </a:r>
            <a:r>
              <a:rPr lang="en-US" dirty="0"/>
              <a:t>forks)</a:t>
            </a:r>
            <a:r>
              <a:rPr lang="el-GR" dirty="0"/>
              <a:t> υλοποίηση του </a:t>
            </a:r>
            <a:r>
              <a:rPr lang="en-US" dirty="0" err="1"/>
              <a:t>CppTrader</a:t>
            </a:r>
            <a:r>
              <a:rPr lang="el-GR" dirty="0"/>
              <a:t>, δεδομένου συστήματος με 3 πυρήνες </a:t>
            </a:r>
            <a:r>
              <a:rPr lang="en-US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3574191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E3F3-D218-4740-9DB3-49DCEB29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Τελικά Συμπεράσματα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92C7-2497-40C2-8B6E-F91EC349B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Η χρήση της δομής </a:t>
            </a:r>
            <a:r>
              <a:rPr lang="el-GR" b="1" dirty="0"/>
              <a:t>πίνακα</a:t>
            </a:r>
            <a:r>
              <a:rPr lang="el-GR" dirty="0"/>
              <a:t> βελτίωσε σε αρκετές περιπτώσεις την απόδοση του </a:t>
            </a:r>
            <a:r>
              <a:rPr lang="en-US" dirty="0" err="1"/>
              <a:t>CppTrader</a:t>
            </a:r>
            <a:r>
              <a:rPr lang="el-GR" dirty="0"/>
              <a:t>. Αυτό οφείλεται κυρίως στην καλή</a:t>
            </a:r>
            <a:r>
              <a:rPr lang="el-GR" b="1" dirty="0"/>
              <a:t> χωρική </a:t>
            </a:r>
            <a:r>
              <a:rPr lang="el-GR" b="1" dirty="0" err="1"/>
              <a:t>τοπικότητα</a:t>
            </a:r>
            <a:r>
              <a:rPr lang="el-GR" dirty="0"/>
              <a:t> που πετυχαίνει, καθώς και στα ιδιαίτερα χαρακτηριστικά του </a:t>
            </a:r>
            <a:r>
              <a:rPr lang="el-GR" b="1" dirty="0"/>
              <a:t>φορτίου εργασίας</a:t>
            </a:r>
            <a:r>
              <a:rPr lang="el-GR" dirty="0"/>
              <a:t>. Ορισμένες φορές απαιτείται επιπλέον χρήση του </a:t>
            </a:r>
            <a:r>
              <a:rPr lang="el-GR" b="1" dirty="0"/>
              <a:t>πόρου μνήμης</a:t>
            </a:r>
          </a:p>
          <a:p>
            <a:r>
              <a:rPr lang="el-GR" dirty="0"/>
              <a:t>Η επιλογή της δομής για την αποθήκευση των </a:t>
            </a:r>
            <a:r>
              <a:rPr lang="el-GR" b="1" dirty="0"/>
              <a:t>επιπέδων τιμής </a:t>
            </a:r>
            <a:r>
              <a:rPr lang="el-GR" dirty="0"/>
              <a:t>μιας κινητής αξίας εξαρτήθηκε κατά </a:t>
            </a:r>
            <a:r>
              <a:rPr lang="el-GR"/>
              <a:t>κύριο λόγο </a:t>
            </a:r>
            <a:r>
              <a:rPr lang="el-GR" dirty="0"/>
              <a:t>από τα ιδιαίτερα χαρακτηριστικά του </a:t>
            </a:r>
            <a:r>
              <a:rPr lang="el-GR" b="1" dirty="0"/>
              <a:t>φορτίου εργασίας</a:t>
            </a:r>
          </a:p>
          <a:p>
            <a:r>
              <a:rPr lang="el-GR" dirty="0"/>
              <a:t>Πιο ουσιαστική η </a:t>
            </a:r>
            <a:r>
              <a:rPr lang="el-GR" b="1" dirty="0"/>
              <a:t>πειραματική μελέτη</a:t>
            </a:r>
            <a:r>
              <a:rPr lang="el-GR" dirty="0"/>
              <a:t> της απόδοσης ενός συστήματος μέσω εργαλείων </a:t>
            </a:r>
            <a:r>
              <a:rPr lang="en-US" dirty="0"/>
              <a:t>profiling </a:t>
            </a:r>
            <a:r>
              <a:rPr lang="el-GR" dirty="0"/>
              <a:t>ή/και μετρήσεων, από την θεωρητική ανάλυσή του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550C-189A-46D0-8381-50AF896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Απαιτήσεις Αξιολόγησης και Βελτίωσης της Απόδοσης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7088-500B-4BA5-B285-FB3537A5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l-GR" dirty="0"/>
          </a:p>
          <a:p>
            <a:r>
              <a:rPr lang="el-GR" dirty="0"/>
              <a:t>Ερμηνεία των μετρήσεων με αντικειμενικά κριτήρια</a:t>
            </a:r>
          </a:p>
          <a:p>
            <a:r>
              <a:rPr lang="el-GR" dirty="0"/>
              <a:t>Ολιστική προσέγγιση και καλή γνώση ολόκληρου του συστήματος</a:t>
            </a:r>
          </a:p>
          <a:p>
            <a:r>
              <a:rPr lang="el-GR" dirty="0"/>
              <a:t>Ποσοτικοποίηση</a:t>
            </a:r>
            <a:r>
              <a:rPr lang="en-US" dirty="0"/>
              <a:t> </a:t>
            </a:r>
            <a:r>
              <a:rPr lang="el-GR" dirty="0"/>
              <a:t>των προβλημάτων και των πιθανών βελτιώσεων</a:t>
            </a:r>
          </a:p>
          <a:p>
            <a:r>
              <a:rPr lang="el-GR" dirty="0"/>
              <a:t>Ανάλυση των χαρακτηριστικών του φορτίου εργασίας</a:t>
            </a:r>
          </a:p>
          <a:p>
            <a:r>
              <a:rPr lang="el-GR" dirty="0"/>
              <a:t>Πιθανή χρήση επιπλέον πόρων του συστήματος π.χ. μνήμης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3FA2-442C-4096-B344-0803AEE9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Στόχοι της Διπλωματικής Εργασίας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4CB3-2C59-4671-8E42-406F08CFE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/>
              <a:t>Ανάλυση</a:t>
            </a:r>
            <a:r>
              <a:rPr lang="el-GR" dirty="0"/>
              <a:t> της αρχιτεκτονικής, των λειτουργιών, των δομών δεδομένων και των αλγορίθμων που χρησιμοποιεί η μηχανή ταιριάσματος χρηματιστηριακών εντολών του </a:t>
            </a:r>
            <a:r>
              <a:rPr lang="el-GR" b="1" dirty="0" err="1"/>
              <a:t>CppTrader</a:t>
            </a:r>
            <a:endParaRPr lang="el-GR" b="1" dirty="0"/>
          </a:p>
          <a:p>
            <a:r>
              <a:rPr lang="el-GR" b="1" dirty="0"/>
              <a:t>Ανάλυση</a:t>
            </a:r>
            <a:r>
              <a:rPr lang="el-GR" dirty="0"/>
              <a:t> χαρακτηριστικών </a:t>
            </a:r>
            <a:r>
              <a:rPr lang="el-GR" b="1" dirty="0"/>
              <a:t>φορτίου εργασίας</a:t>
            </a:r>
          </a:p>
          <a:p>
            <a:r>
              <a:rPr lang="el-GR" b="1" dirty="0"/>
              <a:t>Αντικατάσταση</a:t>
            </a:r>
            <a:r>
              <a:rPr lang="el-GR" dirty="0"/>
              <a:t> δομών δεδομένων στενωπών της απόδοσης με πιο αποδοτικές</a:t>
            </a:r>
          </a:p>
          <a:p>
            <a:r>
              <a:rPr lang="el-GR" dirty="0"/>
              <a:t>Ποσοτική </a:t>
            </a:r>
            <a:r>
              <a:rPr lang="el-GR" b="1" dirty="0"/>
              <a:t>αξιολόγηση</a:t>
            </a:r>
            <a:r>
              <a:rPr lang="el-GR" dirty="0"/>
              <a:t> της απόδοσης των νέων δομών δεδομένων και του </a:t>
            </a:r>
            <a:r>
              <a:rPr lang="el-GR" dirty="0" err="1"/>
              <a:t>CppTrader</a:t>
            </a:r>
            <a:r>
              <a:rPr lang="el-GR" dirty="0"/>
              <a:t> συνολικά.</a:t>
            </a:r>
          </a:p>
          <a:p>
            <a:r>
              <a:rPr lang="el-GR" dirty="0"/>
              <a:t>Συγκεκριμένες προτάσεις για </a:t>
            </a:r>
            <a:r>
              <a:rPr lang="el-GR" b="1" dirty="0"/>
              <a:t>μελλοντικές βελτιώσεις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5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6B5-A1D7-4576-BEFD-2C368638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43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sz="5400" dirty="0"/>
              <a:t>Επισκόπηση του Συστήματος </a:t>
            </a:r>
            <a:r>
              <a:rPr lang="el-GR" sz="5400" dirty="0" err="1"/>
              <a:t>CppTrader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26779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B805-C9EC-40B3-9255-110E62E4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Βασικές Έννοιες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6FC8-BCA7-43BA-B198-D9B3E8EF7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>
            <a:normAutofit fontScale="77500" lnSpcReduction="20000"/>
          </a:bodyPr>
          <a:lstStyle/>
          <a:p>
            <a:r>
              <a:rPr lang="el-GR" sz="3100" dirty="0"/>
              <a:t>Χρηματιστήριο</a:t>
            </a:r>
          </a:p>
          <a:p>
            <a:pPr marL="457200" lvl="1" indent="0">
              <a:buNone/>
            </a:pPr>
            <a:r>
              <a:rPr lang="el-GR" sz="2600" dirty="0"/>
              <a:t>Οργανωμένη αγορά για την αγοραπωλησία κινητών αξίων.</a:t>
            </a:r>
          </a:p>
          <a:p>
            <a:r>
              <a:rPr lang="el-GR" sz="3100" dirty="0"/>
              <a:t>Μηχανή ταιριάσματος χρηματιστηριακών εντολών</a:t>
            </a:r>
            <a:r>
              <a:rPr lang="en-US" sz="3100" dirty="0"/>
              <a:t> (order matching engine)</a:t>
            </a:r>
            <a:endParaRPr lang="el-GR" sz="3100" dirty="0"/>
          </a:p>
          <a:p>
            <a:pPr marL="457200" lvl="1" indent="0">
              <a:buNone/>
            </a:pPr>
            <a:r>
              <a:rPr lang="el-GR" sz="2600" dirty="0"/>
              <a:t>Το βασικότερο </a:t>
            </a:r>
            <a:r>
              <a:rPr lang="en-US" sz="2600" dirty="0"/>
              <a:t>component </a:t>
            </a:r>
            <a:r>
              <a:rPr lang="el-GR" sz="2600" dirty="0"/>
              <a:t>ενός ηλεκτρονικού χρηματιστηρίου, υπεύθυνο για το ταίριασμα των χρηματιστηριακών εντολών.</a:t>
            </a:r>
          </a:p>
          <a:p>
            <a:r>
              <a:rPr lang="el-GR" sz="3100" dirty="0"/>
              <a:t>(Χρηματιστηριακή) Εντολή</a:t>
            </a:r>
          </a:p>
          <a:p>
            <a:pPr marL="457200" lvl="1" indent="0">
              <a:buNone/>
            </a:pPr>
            <a:r>
              <a:rPr lang="el-GR" sz="2600" dirty="0"/>
              <a:t>Το σύνολο των οδηγιών για την αγορά ή πώληση μιας συγκεκριμένης ποσότητας μεριδίων μιας κινητής αξίας.</a:t>
            </a:r>
          </a:p>
          <a:p>
            <a:r>
              <a:rPr lang="el-GR" sz="3100" dirty="0"/>
              <a:t>Κινητή αξία </a:t>
            </a:r>
            <a:r>
              <a:rPr lang="en-US" sz="3100" dirty="0"/>
              <a:t>(security)</a:t>
            </a:r>
            <a:endParaRPr lang="el-GR" sz="3100" dirty="0"/>
          </a:p>
          <a:p>
            <a:pPr marL="457200" lvl="1" indent="0">
              <a:buNone/>
            </a:pPr>
            <a:r>
              <a:rPr lang="el-GR" sz="2600" dirty="0"/>
              <a:t>Κάθε αξία (προϊόν) προς διαπραγμάτευση σε ένα χρηματιστήριο. Θα αναφερθούμε μόνο σε κινητές αξίες μετοχών.</a:t>
            </a:r>
          </a:p>
          <a:p>
            <a:r>
              <a:rPr lang="el-GR" sz="3100" dirty="0"/>
              <a:t>Μετοχή</a:t>
            </a:r>
            <a:r>
              <a:rPr lang="en-US" sz="3100" dirty="0"/>
              <a:t> (stock)</a:t>
            </a:r>
            <a:endParaRPr lang="el-GR" sz="3100" dirty="0"/>
          </a:p>
          <a:p>
            <a:pPr marL="457200" lvl="1" indent="0">
              <a:buNone/>
            </a:pPr>
            <a:r>
              <a:rPr lang="el-GR" sz="2600" dirty="0"/>
              <a:t>Ένα από τα ίσα μερίδια, στα οποία διαιρείται μια κινητή αξία (μετοχών).</a:t>
            </a:r>
          </a:p>
          <a:p>
            <a:r>
              <a:rPr lang="el-GR" sz="3100" dirty="0"/>
              <a:t>Βιβλίο εντολών</a:t>
            </a:r>
            <a:r>
              <a:rPr lang="en-US" sz="3100" dirty="0"/>
              <a:t> (order book)</a:t>
            </a:r>
            <a:endParaRPr lang="el-GR" sz="3100" dirty="0"/>
          </a:p>
          <a:p>
            <a:pPr marL="457200" lvl="1" indent="0">
              <a:buNone/>
            </a:pPr>
            <a:r>
              <a:rPr lang="el-GR" sz="2600" dirty="0"/>
              <a:t>Ένα είδος μητρώου αποτελούμενο από οριακές εντολές μιας συγκεκριμένης κινητής αξίας. Ενημερώνεται δυναμικά σε πραγματικό χρόνο.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8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E618F2-B3AB-427A-9B17-9955D380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l-GR" dirty="0"/>
              <a:t>Είδη Εντολών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169153-300D-48F4-A4E2-17576E0E0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096"/>
            <a:ext cx="10515600" cy="5329988"/>
          </a:xfrm>
        </p:spPr>
        <p:txBody>
          <a:bodyPr>
            <a:normAutofit fontScale="92500" lnSpcReduction="20000"/>
          </a:bodyPr>
          <a:lstStyle/>
          <a:p>
            <a:r>
              <a:rPr lang="el-GR" sz="3000" b="1" dirty="0"/>
              <a:t>Οριακή εντολή (</a:t>
            </a:r>
            <a:r>
              <a:rPr lang="el-GR" sz="3000" b="1" dirty="0" err="1"/>
              <a:t>limit</a:t>
            </a:r>
            <a:r>
              <a:rPr lang="el-GR" sz="3000" b="1" dirty="0"/>
              <a:t> </a:t>
            </a:r>
            <a:r>
              <a:rPr lang="el-GR" sz="3000" b="1" dirty="0" err="1"/>
              <a:t>order</a:t>
            </a:r>
            <a:r>
              <a:rPr lang="el-GR" sz="3000" b="1" dirty="0"/>
              <a:t>)</a:t>
            </a:r>
          </a:p>
          <a:p>
            <a:pPr marL="457200" lvl="1" indent="0">
              <a:buNone/>
            </a:pPr>
            <a:r>
              <a:rPr lang="el-GR" dirty="0"/>
              <a:t>Αγορά ή πώληση μιας συγκεκριμένης ποσότητας μετοχών μιας κινητής αξίας σε μια συγκεκριμένη (οριακή) τιμή ή σε καλύτερη από αυτή. Οριακές εντολές που δεν ταίριαξαν πλήρως αποθηκεύονται στο αντίστοιχο βιβλίο εντολών για μελλοντική χρήση.</a:t>
            </a:r>
          </a:p>
          <a:p>
            <a:r>
              <a:rPr lang="el-GR" sz="3000" dirty="0"/>
              <a:t>Εντολή διαγραφής</a:t>
            </a:r>
          </a:p>
          <a:p>
            <a:pPr marL="457200" lvl="1" indent="0">
              <a:buNone/>
            </a:pPr>
            <a:r>
              <a:rPr lang="el-GR" dirty="0"/>
              <a:t>Διαγραφή μιας οριακής εντολής από το βιβλίο εντολών της. </a:t>
            </a:r>
          </a:p>
          <a:p>
            <a:r>
              <a:rPr lang="el-GR" sz="3000" dirty="0"/>
              <a:t>Εντολή μείωσης</a:t>
            </a:r>
          </a:p>
          <a:p>
            <a:pPr marL="457200" lvl="1" indent="0">
              <a:buNone/>
            </a:pPr>
            <a:r>
              <a:rPr lang="el-GR" dirty="0"/>
              <a:t>Μείωση της ποσότητας μετοχών προς αγορά ή πώληση μιας οριακής εντολής.</a:t>
            </a:r>
          </a:p>
          <a:p>
            <a:r>
              <a:rPr lang="el-GR" sz="3000" dirty="0"/>
              <a:t>Εντολή αντικατάστασης</a:t>
            </a:r>
          </a:p>
          <a:p>
            <a:pPr marL="457200" lvl="1" indent="0">
              <a:buNone/>
            </a:pPr>
            <a:r>
              <a:rPr lang="el-GR" dirty="0"/>
              <a:t>Διαγραφή μιας οριακής εντολής και αντικατάστασή της με νέα στο ίδιο βιβλίο εντολών (χάνει χρονική προτεραιότητα).</a:t>
            </a:r>
          </a:p>
          <a:p>
            <a:r>
              <a:rPr lang="el-GR" sz="3000" i="1" dirty="0"/>
              <a:t>Εντολή συμβόλου</a:t>
            </a:r>
          </a:p>
          <a:p>
            <a:pPr marL="457200" lvl="1" indent="0">
              <a:buNone/>
            </a:pPr>
            <a:r>
              <a:rPr lang="el-GR" i="1" dirty="0"/>
              <a:t>Ειδική εντολή που εμφανίζεται συνήθως στην αρχή μιας χρηματιστηριακής ημέρας και είναι υπεύθυνη για την δημιουργία ενός βιβλίου εντολών για μια συγκεκριμένη κινητή αξία (με το συγκεκριμένο σύμβολο).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3049-5EC6-4C8A-979B-4D8C2EB6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983" y="127773"/>
            <a:ext cx="5208017" cy="1066632"/>
          </a:xfrm>
        </p:spPr>
        <p:txBody>
          <a:bodyPr/>
          <a:lstStyle/>
          <a:p>
            <a:pPr algn="ctr"/>
            <a:r>
              <a:rPr lang="el-GR" dirty="0"/>
              <a:t>Βιβλίο Εντολών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22D6-6018-4691-9E6A-63567A2E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322178"/>
            <a:ext cx="5534528" cy="553582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l-GR" sz="3000" b="1" u="sng" dirty="0"/>
              <a:t>Επεξήγηση γραφήματος</a:t>
            </a:r>
          </a:p>
          <a:p>
            <a:r>
              <a:rPr lang="el-GR" dirty="0"/>
              <a:t>Κάθε στήλη αναπαριστά ένα ξεχωριστό επίπεδο τιμής</a:t>
            </a:r>
          </a:p>
          <a:p>
            <a:r>
              <a:rPr lang="el-GR" dirty="0"/>
              <a:t>Τα μπλε επίπεδα τιμών αναπαριστούν την </a:t>
            </a:r>
            <a:r>
              <a:rPr lang="el-GR" b="1" dirty="0"/>
              <a:t>ΠΡΟΣΦΟΡΑ</a:t>
            </a:r>
            <a:r>
              <a:rPr lang="el-GR" dirty="0"/>
              <a:t> και περιέχουν εντολές αγοράς</a:t>
            </a:r>
          </a:p>
          <a:p>
            <a:r>
              <a:rPr lang="el-GR" dirty="0"/>
              <a:t>Τα κόκκινα επίπεδα τιμών αναπαριστούν την </a:t>
            </a:r>
            <a:r>
              <a:rPr lang="el-GR" b="1" dirty="0"/>
              <a:t>ΖΗΤΗΣΗ</a:t>
            </a:r>
            <a:r>
              <a:rPr lang="el-GR" dirty="0"/>
              <a:t> και περιέχουν εντολές πώλησης</a:t>
            </a:r>
          </a:p>
          <a:p>
            <a:r>
              <a:rPr lang="el-GR" dirty="0"/>
              <a:t>Το </a:t>
            </a:r>
            <a:r>
              <a:rPr lang="el-GR" b="1" dirty="0"/>
              <a:t>υψηλότερο</a:t>
            </a:r>
            <a:r>
              <a:rPr lang="el-GR" dirty="0"/>
              <a:t> επίπεδο προσφοράς και το </a:t>
            </a:r>
            <a:r>
              <a:rPr lang="el-GR" b="1" dirty="0"/>
              <a:t>χαμηλότερο</a:t>
            </a:r>
            <a:r>
              <a:rPr lang="el-GR" dirty="0"/>
              <a:t> επίπεδο ζήτησης αποτελούν  την κορυφή του βιβλίου και η διαφορά τους ονομάζεται απόκλιση προσφοράς-ζήτησης</a:t>
            </a:r>
          </a:p>
          <a:p>
            <a:r>
              <a:rPr lang="el-GR" dirty="0"/>
              <a:t>Το πλήθος των ξεχωριστών επιπέδων τιμής ονομάζεται </a:t>
            </a:r>
            <a:r>
              <a:rPr lang="el-GR" b="1" dirty="0"/>
              <a:t>βάθος του βιβλίου</a:t>
            </a:r>
            <a:r>
              <a:rPr lang="el-GR" dirty="0"/>
              <a:t>.</a:t>
            </a:r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2DE0BF9-3AC2-4190-B7D0-E8693BAF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11" y="0"/>
            <a:ext cx="4720389" cy="2930108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BA0BB54-A7B1-474D-AAF3-6DA2BF4AB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7809" y="3689101"/>
            <a:ext cx="6094191" cy="316889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DBB465-A1E9-4F46-AC90-1EAFEA6BD19F}"/>
              </a:ext>
            </a:extLst>
          </p:cNvPr>
          <p:cNvSpPr txBox="1"/>
          <p:nvPr/>
        </p:nvSpPr>
        <p:spPr>
          <a:xfrm>
            <a:off x="5811254" y="1322178"/>
            <a:ext cx="1660357" cy="149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/>
              <a:t>Αναπαράσταση βιβλίου εντολών σε πραγματική εφαρμογή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60981-EC32-42BE-9173-7A8AA3322317}"/>
              </a:ext>
            </a:extLst>
          </p:cNvPr>
          <p:cNvSpPr txBox="1"/>
          <p:nvPr/>
        </p:nvSpPr>
        <p:spPr>
          <a:xfrm>
            <a:off x="7742469" y="3319769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Γράφημα Βιβλίου Εντολών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1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1284</Words>
  <Application>Microsoft Office PowerPoint</Application>
  <PresentationFormat>Widescreen</PresentationFormat>
  <Paragraphs>219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Office Theme</vt:lpstr>
      <vt:lpstr>Αξιολόγηση και βελτίωση απόδοσης συστήματος εκτέλεσης χρηματοοικονομικών συναλλαγών</vt:lpstr>
      <vt:lpstr>Εισαγωγή</vt:lpstr>
      <vt:lpstr>Η Σημασία μιας Ταχύτατης Μηχανής Ταιριάσματος Εντολών στα Χρηματιστήρια</vt:lpstr>
      <vt:lpstr>Απαιτήσεις Αξιολόγησης και Βελτίωσης της Απόδοσης</vt:lpstr>
      <vt:lpstr>Στόχοι της Διπλωματικής Εργασίας</vt:lpstr>
      <vt:lpstr>Επισκόπηση του Συστήματος CppTrader</vt:lpstr>
      <vt:lpstr>Βασικές Έννοιες</vt:lpstr>
      <vt:lpstr>Είδη Εντολών</vt:lpstr>
      <vt:lpstr>Βιβλίο Εντολών</vt:lpstr>
      <vt:lpstr>Βασικές Ενότητες (Modules) και Δομές Δεδομένων του CppTrader</vt:lpstr>
      <vt:lpstr>PowerPoint Presentation</vt:lpstr>
      <vt:lpstr>Διαχείριση Μνήμης</vt:lpstr>
      <vt:lpstr>Βελτίωση Απόδοσης</vt:lpstr>
      <vt:lpstr>gperftools</vt:lpstr>
      <vt:lpstr>Χαρακτηριστικά Φορτίου Εργασίας</vt:lpstr>
      <vt:lpstr>Χαρακτηριστικά Φορτίου Εργασίας (συνέχεια)</vt:lpstr>
      <vt:lpstr>Αρχικό Profiling</vt:lpstr>
      <vt:lpstr>Ταξινομημένος Πίνακας Δυναμικού Μεγέθους από Δείκτες</vt:lpstr>
      <vt:lpstr>Δεύτερο Profiling</vt:lpstr>
      <vt:lpstr>Ταξινομημένος Πίνακας Δυναμικού Μεγέθους από Δομές Τύπου Struct</vt:lpstr>
      <vt:lpstr>Τρίτο Profiling</vt:lpstr>
      <vt:lpstr>Πίνακας από Δείκτες</vt:lpstr>
      <vt:lpstr>Τέταρτο Profiling</vt:lpstr>
      <vt:lpstr>Πειραματική Αξιολόγηση Απόδοσης</vt:lpstr>
      <vt:lpstr>Αντικατάσταση Δομής Δέντρου AVL με Ταξινομημένο Πίνακα Δυναμικού Μεγέθους</vt:lpstr>
      <vt:lpstr>Αντικατάσταση Δομής Πίνακα Κατακερματισμού με Πίνακα</vt:lpstr>
      <vt:lpstr>Συνολική Βελτίωση Απόδοσης CppTrader</vt:lpstr>
      <vt:lpstr>Μελλοντικές Βελτιώσεις &amp; Συμπεράσματα</vt:lpstr>
      <vt:lpstr>Πίνακας από Δομές Τύπου Struct σε Σταθερά Επίπεδα Τιμής</vt:lpstr>
      <vt:lpstr>Πολυνηματισμός</vt:lpstr>
      <vt:lpstr>Τελικά Συμπεράσματα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Αξιολόγηση και βελτίωση απόδοσης συστήματος εκτέλεσης χρηματοοικονομικών συναλλαγών</dc:title>
  <dc:creator>APOSTOLOS KASSELOURIS</dc:creator>
  <cp:lastModifiedBy>APOSTOLOS KASSELOURIS</cp:lastModifiedBy>
  <cp:revision>114</cp:revision>
  <dcterms:created xsi:type="dcterms:W3CDTF">2022-01-20T16:33:23Z</dcterms:created>
  <dcterms:modified xsi:type="dcterms:W3CDTF">2022-03-03T14:35:14Z</dcterms:modified>
</cp:coreProperties>
</file>