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comments+xml" PartName="/ppt/comments/comment4.xml"/>
  <Override ContentType="application/vnd.openxmlformats-officedocument.presentationml.comments+xml" PartName="/ppt/comments/comment3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 showSpecialPlsOnTitleSld="0">
  <p:sldMasterIdLst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</p:sldIdLst>
  <p:sldSz cy="6858000" cx="9144000"/>
  <p:notesSz cx="6858000" cy="9144000"/>
  <p:embeddedFontLst>
    <p:embeddedFont>
      <p:font typeface="Consolas"/>
      <p:regular r:id="rId71"/>
      <p:bold r:id="rId72"/>
      <p:italic r:id="rId73"/>
      <p:boldItalic r:id="rId74"/>
    </p:embeddedFont>
    <p:embeddedFont>
      <p:font typeface="PT Sans Narrow"/>
      <p:regular r:id="rId75"/>
      <p:bold r:id="rId76"/>
    </p:embeddedFont>
    <p:embeddedFont>
      <p:font typeface="Calibri"/>
      <p:regular r:id="rId77"/>
      <p:bold r:id="rId78"/>
      <p:italic r:id="rId79"/>
      <p:boldItalic r:id="rId80"/>
    </p:embeddedFont>
    <p:embeddedFont>
      <p:font typeface="Open Sans"/>
      <p:regular r:id="rId81"/>
      <p:bold r:id="rId82"/>
      <p:italic r:id="rId83"/>
      <p:boldItalic r:id="rId84"/>
    </p:embeddedFont>
  </p:embeddedFontLst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mAuthor clrIdx="0" id="0" initials="" lastIdx="4" name="Chrysa Papadaki"/>
  <p:cmAuthor clrIdx="1" id="1" initials="" lastIdx="4" name="NISHANT GUPTA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84" Type="http://schemas.openxmlformats.org/officeDocument/2006/relationships/font" Target="fonts/OpenSans-boldItalic.fntdata"/><Relationship Id="rId83" Type="http://schemas.openxmlformats.org/officeDocument/2006/relationships/font" Target="fonts/OpenSans-italic.fntdata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80" Type="http://schemas.openxmlformats.org/officeDocument/2006/relationships/font" Target="fonts/Calibri-boldItalic.fntdata"/><Relationship Id="rId82" Type="http://schemas.openxmlformats.org/officeDocument/2006/relationships/font" Target="fonts/OpenSans-bold.fntdata"/><Relationship Id="rId81" Type="http://schemas.openxmlformats.org/officeDocument/2006/relationships/font" Target="fonts/OpenSans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font" Target="fonts/Consolas-italic.fntdata"/><Relationship Id="rId72" Type="http://schemas.openxmlformats.org/officeDocument/2006/relationships/font" Target="fonts/Consolas-bold.fntdata"/><Relationship Id="rId31" Type="http://schemas.openxmlformats.org/officeDocument/2006/relationships/slide" Target="slides/slide25.xml"/><Relationship Id="rId75" Type="http://schemas.openxmlformats.org/officeDocument/2006/relationships/font" Target="fonts/PTSansNarrow-regular.fntdata"/><Relationship Id="rId30" Type="http://schemas.openxmlformats.org/officeDocument/2006/relationships/slide" Target="slides/slide24.xml"/><Relationship Id="rId74" Type="http://schemas.openxmlformats.org/officeDocument/2006/relationships/font" Target="fonts/Consolas-boldItalic.fntdata"/><Relationship Id="rId33" Type="http://schemas.openxmlformats.org/officeDocument/2006/relationships/slide" Target="slides/slide27.xml"/><Relationship Id="rId77" Type="http://schemas.openxmlformats.org/officeDocument/2006/relationships/font" Target="fonts/Calibri-regular.fntdata"/><Relationship Id="rId32" Type="http://schemas.openxmlformats.org/officeDocument/2006/relationships/slide" Target="slides/slide26.xml"/><Relationship Id="rId76" Type="http://schemas.openxmlformats.org/officeDocument/2006/relationships/font" Target="fonts/PTSansNarrow-bold.fntdata"/><Relationship Id="rId35" Type="http://schemas.openxmlformats.org/officeDocument/2006/relationships/slide" Target="slides/slide29.xml"/><Relationship Id="rId79" Type="http://schemas.openxmlformats.org/officeDocument/2006/relationships/font" Target="fonts/Calibri-italic.fntdata"/><Relationship Id="rId34" Type="http://schemas.openxmlformats.org/officeDocument/2006/relationships/slide" Target="slides/slide28.xml"/><Relationship Id="rId78" Type="http://schemas.openxmlformats.org/officeDocument/2006/relationships/font" Target="fonts/Calibri-bold.fntdata"/><Relationship Id="rId71" Type="http://schemas.openxmlformats.org/officeDocument/2006/relationships/font" Target="fonts/Consolas-regular.fntdata"/><Relationship Id="rId70" Type="http://schemas.openxmlformats.org/officeDocument/2006/relationships/slide" Target="slides/slide64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22" Type="http://schemas.openxmlformats.org/officeDocument/2006/relationships/slide" Target="slides/slide16.xml"/><Relationship Id="rId66" Type="http://schemas.openxmlformats.org/officeDocument/2006/relationships/slide" Target="slides/slide60.xml"/><Relationship Id="rId21" Type="http://schemas.openxmlformats.org/officeDocument/2006/relationships/slide" Target="slides/slide15.xml"/><Relationship Id="rId65" Type="http://schemas.openxmlformats.org/officeDocument/2006/relationships/slide" Target="slides/slide59.xml"/><Relationship Id="rId24" Type="http://schemas.openxmlformats.org/officeDocument/2006/relationships/slide" Target="slides/slide18.xml"/><Relationship Id="rId68" Type="http://schemas.openxmlformats.org/officeDocument/2006/relationships/slide" Target="slides/slide62.xml"/><Relationship Id="rId23" Type="http://schemas.openxmlformats.org/officeDocument/2006/relationships/slide" Target="slides/slide17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69" Type="http://schemas.openxmlformats.org/officeDocument/2006/relationships/slide" Target="slides/slide63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m authorId="1" idx="2">
    <p:pos x="6000" y="0"/>
    <p:text>We have footer in some slides, not all</p:text>
  </p:cm>
  <p:cm authorId="0" idx="2">
    <p:pos x="6000" y="100"/>
    <p:text>added to all please take a look at your slides to fix potential overlaps</p:text>
  </p:cm>
  <p:cm authorId="1" idx="3">
    <p:pos x="6000" y="200"/>
    <p:text>Again not sure about the theme. You can change it if you want. But light (preferably white) background is the thing I'm looking for</p:text>
  </p:cm>
  <p:cm authorId="0" idx="3">
    <p:pos x="6000" y="300"/>
    <p:text>it's fine I think</p:tex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m authorId="0" idx="4">
    <p:pos x="6000" y="0"/>
    <p:text>we need to decided on font family and size</p:text>
  </p:cm>
</p:cmLst>
</file>

<file path=ppt/comments/comment3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m authorId="1" idx="4">
    <p:pos x="6000" y="0"/>
    <p:text>please add reference to the source of this diagram in the last slide.. (if you haven't done yet)</p:text>
  </p:cm>
</p:cmLst>
</file>

<file path=ppt/comments/comment4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m authorId="0" idx="1">
    <p:pos x="6000" y="0"/>
    <p:text>please add footer here</p:text>
  </p:cm>
  <p:cm authorId="1" idx="1">
    <p:pos x="6000" y="100"/>
    <p:text>done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7" name="Shape 22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33" name="Shape 23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42" name="Shape 24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55" name="Shape 25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65" name="Shape 2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78" name="Shape 27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86" name="Shape 2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97" name="Shape 29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08" name="Shape 30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17" name="Shape 31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26" name="Shape 32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35" name="Shape 33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43" name="Shape 34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51" name="Shape 3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59" name="Shape 35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65" name="Shape 3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73" name="Shape 37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de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provides a convenient higher-level interface to a larger body of code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de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Hiding actual complexity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de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Improves usability because of simplified presentation of API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de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 only simplifies the class interface, but also decouples class from code that utilizes it</a:t>
            </a:r>
          </a:p>
        </p:txBody>
      </p:sp>
      <p:sp>
        <p:nvSpPr>
          <p:cNvPr id="374" name="Shape 374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de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82" name="Shape 38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de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provides a convenient higher-level interface to a larger body of code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de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Hiding actual complexity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de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Improves usability because of simplified presentation of API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de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 only simplifies the class interface, but also decouples class from code that utilizes it</a:t>
            </a:r>
          </a:p>
        </p:txBody>
      </p:sp>
      <p:sp>
        <p:nvSpPr>
          <p:cNvPr id="383" name="Shape 383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de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1" name="Shape 39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Shape 39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0" name="Shape 40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hape 40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08" name="Shape 40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de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Being used by people knowingly or unknowingly in jQuery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de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jQuery essentially serves as a group of facades to make our lives as programmers easier</a:t>
            </a:r>
          </a:p>
        </p:txBody>
      </p:sp>
      <p:sp>
        <p:nvSpPr>
          <p:cNvPr id="409" name="Shape 409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de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Shape 41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17" name="Shape 41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de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Being used by people knowingly or unknowingly in jQuery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de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jQuery essentially serves as a group of facades to make our lives as programmers easier</a:t>
            </a:r>
          </a:p>
        </p:txBody>
      </p:sp>
      <p:sp>
        <p:nvSpPr>
          <p:cNvPr id="418" name="Shape 418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de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Shape 43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2" name="Shape 43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Shape 437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38" name="Shape 43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Shape 44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46" name="Shape 44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7" name="Shape 447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de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Shape 45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55" name="Shape 45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6" name="Shape 456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de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Shape 47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3" name="Shape 47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85" name="Shape 4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de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Being used by people knowingly or unknowingly in jQuery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de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jQuery essentially serves as a group of facades to make our lives as programmers easier</a:t>
            </a:r>
          </a:p>
        </p:txBody>
      </p:sp>
      <p:sp>
        <p:nvSpPr>
          <p:cNvPr id="486" name="Shape 486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de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Shape 491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92" name="Shape 49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Shape 50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2" name="Shape 50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Shape 51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2" name="Shape 51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Shape 517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18" name="Shape 51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Shape 52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6" name="Shape 52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Shape 53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5" name="Shape 53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Shape 54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5" name="Shape 54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Shape 55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de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Simplify an interface for listening to events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de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a common method that can be used in one’s code which does  the task of checking for the existence of features so that it can provide a safe and cross-browser compatible solution</a:t>
            </a:r>
          </a:p>
        </p:txBody>
      </p:sp>
      <p:sp>
        <p:nvSpPr>
          <p:cNvPr id="554" name="Shape 55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Shape 56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3" name="Shape 56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Shape 57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2" name="Shape 57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Shape 58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1" name="Shape 58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Shape 586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87" name="Shape 5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Shape 60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2" name="Shape 60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Shape 61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6" name="Shape 61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Shape 62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6" name="Shape 62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Shape 63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3" name="Shape 63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Shape 642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43" name="Shape 64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hape 9"/>
          <p:cNvCxnSpPr/>
          <p:nvPr/>
        </p:nvCxnSpPr>
        <p:spPr>
          <a:xfrm>
            <a:off x="7007735" y="4235850"/>
            <a:ext cx="562199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" name="Shape 10"/>
          <p:cNvCxnSpPr/>
          <p:nvPr/>
        </p:nvCxnSpPr>
        <p:spPr>
          <a:xfrm>
            <a:off x="1575034" y="4211001"/>
            <a:ext cx="562199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" name="Shape 11"/>
          <p:cNvGrpSpPr/>
          <p:nvPr/>
        </p:nvGrpSpPr>
        <p:grpSpPr>
          <a:xfrm>
            <a:off x="1004143" y="1362666"/>
            <a:ext cx="7136667" cy="203194"/>
            <a:chOff x="1346428" y="1011300"/>
            <a:chExt cx="6452100" cy="152400"/>
          </a:xfrm>
        </p:grpSpPr>
        <p:cxnSp>
          <p:nvCxnSpPr>
            <p:cNvPr id="12" name="Shape 12"/>
            <p:cNvCxnSpPr/>
            <p:nvPr/>
          </p:nvCxnSpPr>
          <p:spPr>
            <a:xfrm rot="10800000">
              <a:off x="1346428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" name="Shape 13"/>
            <p:cNvCxnSpPr/>
            <p:nvPr/>
          </p:nvCxnSpPr>
          <p:spPr>
            <a:xfrm rot="10800000">
              <a:off x="1346428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4" name="Shape 14"/>
          <p:cNvGrpSpPr/>
          <p:nvPr/>
        </p:nvGrpSpPr>
        <p:grpSpPr>
          <a:xfrm>
            <a:off x="1004150" y="5292001"/>
            <a:ext cx="7136667" cy="203194"/>
            <a:chOff x="1346435" y="3969087"/>
            <a:chExt cx="6452100" cy="152400"/>
          </a:xfrm>
        </p:grpSpPr>
        <p:cxnSp>
          <p:nvCxnSpPr>
            <p:cNvPr id="15" name="Shape 15"/>
            <p:cNvCxnSpPr/>
            <p:nvPr/>
          </p:nvCxnSpPr>
          <p:spPr>
            <a:xfrm>
              <a:off x="1346435" y="4121487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" name="Shape 16"/>
            <p:cNvCxnSpPr/>
            <p:nvPr/>
          </p:nvCxnSpPr>
          <p:spPr>
            <a:xfrm>
              <a:off x="1346435" y="3969087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7" name="Shape 17"/>
          <p:cNvSpPr txBox="1"/>
          <p:nvPr>
            <p:ph type="ctrTitle"/>
          </p:nvPr>
        </p:nvSpPr>
        <p:spPr>
          <a:xfrm>
            <a:off x="1004150" y="2335685"/>
            <a:ext cx="7136700" cy="13632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buFont typeface="Arial"/>
              <a:defRPr sz="5400">
                <a:latin typeface="Arial"/>
                <a:ea typeface="Arial"/>
                <a:cs typeface="Arial"/>
                <a:sym typeface="Arial"/>
              </a:defRPr>
            </a:lvl1pPr>
            <a:lvl2pPr algn="ctr">
              <a:spcBef>
                <a:spcPts val="0"/>
              </a:spcBef>
              <a:buSzPct val="100000"/>
              <a:defRPr sz="5400"/>
            </a:lvl2pPr>
            <a:lvl3pPr algn="ctr">
              <a:spcBef>
                <a:spcPts val="0"/>
              </a:spcBef>
              <a:buSzPct val="100000"/>
              <a:defRPr sz="5400"/>
            </a:lvl3pPr>
            <a:lvl4pPr algn="ctr">
              <a:spcBef>
                <a:spcPts val="0"/>
              </a:spcBef>
              <a:buSzPct val="100000"/>
              <a:defRPr sz="5400"/>
            </a:lvl4pPr>
            <a:lvl5pPr algn="ctr">
              <a:spcBef>
                <a:spcPts val="0"/>
              </a:spcBef>
              <a:buSzPct val="100000"/>
              <a:defRPr sz="5400"/>
            </a:lvl5pPr>
            <a:lvl6pPr algn="ctr">
              <a:spcBef>
                <a:spcPts val="0"/>
              </a:spcBef>
              <a:buSzPct val="100000"/>
              <a:defRPr sz="5400"/>
            </a:lvl6pPr>
            <a:lvl7pPr algn="ctr">
              <a:spcBef>
                <a:spcPts val="0"/>
              </a:spcBef>
              <a:buSzPct val="100000"/>
              <a:defRPr sz="5400"/>
            </a:lvl7pPr>
            <a:lvl8pPr algn="ctr">
              <a:spcBef>
                <a:spcPts val="0"/>
              </a:spcBef>
              <a:buSzPct val="100000"/>
              <a:defRPr sz="5400"/>
            </a:lvl8pPr>
            <a:lvl9pPr algn="ctr">
              <a:spcBef>
                <a:spcPts val="0"/>
              </a:spcBef>
              <a:buSzPct val="100000"/>
              <a:defRPr sz="5400"/>
            </a:lvl9pPr>
          </a:lstStyle>
          <a:p/>
        </p:txBody>
      </p:sp>
      <p:sp>
        <p:nvSpPr>
          <p:cNvPr id="18" name="Shape 18"/>
          <p:cNvSpPr txBox="1"/>
          <p:nvPr>
            <p:ph idx="1" type="subTitle"/>
          </p:nvPr>
        </p:nvSpPr>
        <p:spPr>
          <a:xfrm>
            <a:off x="2137225" y="3800051"/>
            <a:ext cx="4870499" cy="10568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/>
        </p:nvSpPr>
        <p:spPr>
          <a:xfrm>
            <a:off x="-75" y="6727600"/>
            <a:ext cx="9144000" cy="130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" name="Shape 56"/>
          <p:cNvSpPr txBox="1"/>
          <p:nvPr>
            <p:ph type="title"/>
          </p:nvPr>
        </p:nvSpPr>
        <p:spPr>
          <a:xfrm>
            <a:off x="311700" y="1739800"/>
            <a:ext cx="8520599" cy="2051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1pPr>
            <a:lvl2pPr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2pPr>
            <a:lvl3pPr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3pPr>
            <a:lvl4pPr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4pPr>
            <a:lvl5pPr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5pPr>
            <a:lvl6pPr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6pPr>
            <a:lvl7pPr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7pPr>
            <a:lvl8pPr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8pPr>
            <a:lvl9pPr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311700" y="3994200"/>
            <a:ext cx="8520599" cy="1428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defRPr/>
            </a:lvl1pPr>
            <a:lvl2pPr algn="ctr">
              <a:spcBef>
                <a:spcPts val="0"/>
              </a:spcBef>
              <a:defRPr/>
            </a:lvl2pPr>
            <a:lvl3pPr algn="ctr">
              <a:spcBef>
                <a:spcPts val="0"/>
              </a:spcBef>
              <a:defRPr/>
            </a:lvl3pPr>
            <a:lvl4pPr algn="ctr">
              <a:spcBef>
                <a:spcPts val="0"/>
              </a:spcBef>
              <a:defRPr/>
            </a:lvl4pPr>
            <a:lvl5pPr algn="ctr">
              <a:spcBef>
                <a:spcPts val="0"/>
              </a:spcBef>
              <a:defRPr/>
            </a:lvl5pPr>
            <a:lvl6pPr algn="ctr">
              <a:spcBef>
                <a:spcPts val="0"/>
              </a:spcBef>
              <a:defRPr/>
            </a:lvl6pPr>
            <a:lvl7pPr algn="ctr">
              <a:spcBef>
                <a:spcPts val="0"/>
              </a:spcBef>
              <a:defRPr/>
            </a:lvl7pPr>
            <a:lvl8pPr algn="ctr">
              <a:spcBef>
                <a:spcPts val="0"/>
              </a:spcBef>
              <a:defRPr/>
            </a:lvl8pPr>
            <a:lvl9pPr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buSzPct val="100000"/>
              <a:buFont typeface="Arial"/>
              <a:buNone/>
              <a:defRPr sz="3000">
                <a:latin typeface="Arial"/>
                <a:ea typeface="Arial"/>
                <a:cs typeface="Arial"/>
                <a:sym typeface="Arial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marL="342900" rtl="0" algn="l">
              <a:spcBef>
                <a:spcPts val="640"/>
              </a:spcBef>
              <a:buClr>
                <a:srgbClr val="434343"/>
              </a:buClr>
              <a:buFont typeface="Arial"/>
              <a:buChar char="•"/>
              <a:defRPr sz="32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marL="742950" rtl="0" algn="l">
              <a:spcBef>
                <a:spcPts val="560"/>
              </a:spcBef>
              <a:buClr>
                <a:srgbClr val="434343"/>
              </a:buClr>
              <a:buFont typeface="Arial"/>
              <a:buChar char="–"/>
              <a:defRPr sz="28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marL="1143000" rtl="0" algn="l">
              <a:spcBef>
                <a:spcPts val="480"/>
              </a:spcBef>
              <a:buClr>
                <a:srgbClr val="434343"/>
              </a:buClr>
              <a:buFont typeface="Arial"/>
              <a:buChar char="•"/>
              <a:defRPr sz="24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marL="1600200" rtl="0" algn="l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marL="2057400" rtl="0" algn="l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marL="25146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marL="29718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marL="34290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marL="38862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0" type="dt"/>
          </p:nvPr>
        </p:nvSpPr>
        <p:spPr>
          <a:xfrm>
            <a:off x="457200" y="6356350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1" type="ftr"/>
          </p:nvPr>
        </p:nvSpPr>
        <p:spPr>
          <a:xfrm>
            <a:off x="3124200" y="6356350"/>
            <a:ext cx="28956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 b="0" baseline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2" type="sldNum"/>
          </p:nvPr>
        </p:nvSpPr>
        <p:spPr>
          <a:xfrm>
            <a:off x="6553200" y="6356350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de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Title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-50" y="3429200"/>
            <a:ext cx="9144000" cy="34286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" name="Shape 22"/>
          <p:cNvSpPr txBox="1"/>
          <p:nvPr>
            <p:ph type="title"/>
          </p:nvPr>
        </p:nvSpPr>
        <p:spPr>
          <a:xfrm>
            <a:off x="311700" y="1086400"/>
            <a:ext cx="8571300" cy="1256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algn="ctr">
              <a:spcBef>
                <a:spcPts val="0"/>
              </a:spcBef>
              <a:defRPr/>
            </a:lvl1pPr>
            <a:lvl2pPr algn="ctr">
              <a:spcBef>
                <a:spcPts val="0"/>
              </a:spcBef>
              <a:defRPr/>
            </a:lvl2pPr>
            <a:lvl3pPr algn="ctr">
              <a:spcBef>
                <a:spcPts val="0"/>
              </a:spcBef>
              <a:defRPr/>
            </a:lvl3pPr>
            <a:lvl4pPr algn="ctr">
              <a:spcBef>
                <a:spcPts val="0"/>
              </a:spcBef>
              <a:defRPr/>
            </a:lvl4pPr>
            <a:lvl5pPr algn="ctr">
              <a:spcBef>
                <a:spcPts val="0"/>
              </a:spcBef>
              <a:defRPr/>
            </a:lvl5pPr>
            <a:lvl6pPr algn="ctr">
              <a:spcBef>
                <a:spcPts val="0"/>
              </a:spcBef>
              <a:defRPr/>
            </a:lvl6pPr>
            <a:lvl7pPr algn="ctr">
              <a:spcBef>
                <a:spcPts val="0"/>
              </a:spcBef>
              <a:defRPr/>
            </a:lvl7pPr>
            <a:lvl8pPr algn="ctr">
              <a:spcBef>
                <a:spcPts val="0"/>
              </a:spcBef>
              <a:defRPr/>
            </a:lvl8pPr>
            <a:lvl9pPr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de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>
            <a:off x="-75" y="6727600"/>
            <a:ext cx="9144000" cy="1304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 txBox="1"/>
          <p:nvPr>
            <p:ph type="title"/>
          </p:nvPr>
        </p:nvSpPr>
        <p:spPr>
          <a:xfrm>
            <a:off x="311700" y="593366"/>
            <a:ext cx="8520599" cy="943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buFont typeface="Arial"/>
              <a:defRPr sz="3000">
                <a:latin typeface="Arial"/>
                <a:ea typeface="Arial"/>
                <a:cs typeface="Arial"/>
                <a:sym typeface="Arial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311700" y="1688433"/>
            <a:ext cx="8520599" cy="4403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593366"/>
            <a:ext cx="8520599" cy="943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311700" y="1688233"/>
            <a:ext cx="3999899" cy="4403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2" name="Shape 32"/>
          <p:cNvSpPr txBox="1"/>
          <p:nvPr>
            <p:ph idx="2" type="body"/>
          </p:nvPr>
        </p:nvSpPr>
        <p:spPr>
          <a:xfrm>
            <a:off x="4832400" y="1688233"/>
            <a:ext cx="3999899" cy="4403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x="311700" y="593366"/>
            <a:ext cx="8520599" cy="943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title"/>
          </p:nvPr>
        </p:nvSpPr>
        <p:spPr>
          <a:xfrm>
            <a:off x="311700" y="740800"/>
            <a:ext cx="2807999" cy="100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SzPct val="100000"/>
              <a:defRPr sz="2400"/>
            </a:lvl1pPr>
            <a:lvl2pPr>
              <a:spcBef>
                <a:spcPts val="0"/>
              </a:spcBef>
              <a:buSzPct val="100000"/>
              <a:defRPr sz="2400"/>
            </a:lvl2pPr>
            <a:lvl3pPr>
              <a:spcBef>
                <a:spcPts val="0"/>
              </a:spcBef>
              <a:buSzPct val="100000"/>
              <a:defRPr sz="2400"/>
            </a:lvl3pPr>
            <a:lvl4pPr>
              <a:spcBef>
                <a:spcPts val="0"/>
              </a:spcBef>
              <a:buSzPct val="100000"/>
              <a:defRPr sz="2400"/>
            </a:lvl4pPr>
            <a:lvl5pPr>
              <a:spcBef>
                <a:spcPts val="0"/>
              </a:spcBef>
              <a:buSzPct val="100000"/>
              <a:defRPr sz="2400"/>
            </a:lvl5pPr>
            <a:lvl6pPr>
              <a:spcBef>
                <a:spcPts val="0"/>
              </a:spcBef>
              <a:buSzPct val="100000"/>
              <a:defRPr sz="2400"/>
            </a:lvl6pPr>
            <a:lvl7pPr>
              <a:spcBef>
                <a:spcPts val="0"/>
              </a:spcBef>
              <a:buSzPct val="100000"/>
              <a:defRPr sz="2400"/>
            </a:lvl7pPr>
            <a:lvl8pPr>
              <a:spcBef>
                <a:spcPts val="0"/>
              </a:spcBef>
              <a:buSzPct val="100000"/>
              <a:defRPr sz="2400"/>
            </a:lvl8pPr>
            <a:lvl9pPr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311700" y="1852800"/>
            <a:ext cx="2807999" cy="4239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2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6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x="490250" y="701800"/>
            <a:ext cx="5613599" cy="54542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1pPr>
            <a:lvl2pPr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2pPr>
            <a:lvl3pPr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3pPr>
            <a:lvl4pPr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4pPr>
            <a:lvl5pPr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5pPr>
            <a:lvl6pPr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6pPr>
            <a:lvl7pPr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7pPr>
            <a:lvl8pPr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8pPr>
            <a:lvl9pPr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/>
        </p:nvSpPr>
        <p:spPr>
          <a:xfrm>
            <a:off x="4572000" y="0"/>
            <a:ext cx="457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6" name="Shape 46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" name="Shape 47"/>
          <p:cNvSpPr txBox="1"/>
          <p:nvPr>
            <p:ph type="title"/>
          </p:nvPr>
        </p:nvSpPr>
        <p:spPr>
          <a:xfrm>
            <a:off x="265500" y="1386233"/>
            <a:ext cx="4045199" cy="22343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4200"/>
            </a:lvl1pPr>
            <a:lvl2pPr algn="ctr">
              <a:spcBef>
                <a:spcPts val="0"/>
              </a:spcBef>
              <a:buSzPct val="100000"/>
              <a:defRPr sz="4200"/>
            </a:lvl2pPr>
            <a:lvl3pPr algn="ctr">
              <a:spcBef>
                <a:spcPts val="0"/>
              </a:spcBef>
              <a:buSzPct val="100000"/>
              <a:defRPr sz="4200"/>
            </a:lvl3pPr>
            <a:lvl4pPr algn="ctr">
              <a:spcBef>
                <a:spcPts val="0"/>
              </a:spcBef>
              <a:buSzPct val="100000"/>
              <a:defRPr sz="4200"/>
            </a:lvl4pPr>
            <a:lvl5pPr algn="ctr">
              <a:spcBef>
                <a:spcPts val="0"/>
              </a:spcBef>
              <a:buSzPct val="100000"/>
              <a:defRPr sz="4200"/>
            </a:lvl5pPr>
            <a:lvl6pPr algn="ctr">
              <a:spcBef>
                <a:spcPts val="0"/>
              </a:spcBef>
              <a:buSzPct val="100000"/>
              <a:defRPr sz="4200"/>
            </a:lvl6pPr>
            <a:lvl7pPr algn="ctr">
              <a:spcBef>
                <a:spcPts val="0"/>
              </a:spcBef>
              <a:buSzPct val="100000"/>
              <a:defRPr sz="4200"/>
            </a:lvl7pPr>
            <a:lvl8pPr algn="ctr">
              <a:spcBef>
                <a:spcPts val="0"/>
              </a:spcBef>
              <a:buSzPct val="100000"/>
              <a:defRPr sz="4200"/>
            </a:lvl8pPr>
            <a:lvl9pPr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8" name="Shape 48"/>
          <p:cNvSpPr txBox="1"/>
          <p:nvPr>
            <p:ph idx="1" type="subTitle"/>
          </p:nvPr>
        </p:nvSpPr>
        <p:spPr>
          <a:xfrm>
            <a:off x="265500" y="3635833"/>
            <a:ext cx="4045199" cy="1646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9" name="Shape 49"/>
          <p:cNvSpPr txBox="1"/>
          <p:nvPr>
            <p:ph idx="2" type="body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de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>
            <p:ph idx="1" type="body"/>
          </p:nvPr>
        </p:nvSpPr>
        <p:spPr>
          <a:xfrm>
            <a:off x="311700" y="5640966"/>
            <a:ext cx="5998800" cy="7982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311700" y="593366"/>
            <a:ext cx="8520599" cy="943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200">
                <a:solidFill>
                  <a:schemeClr val="accent1"/>
                </a:solidFill>
              </a:defRPr>
            </a:lvl1pPr>
            <a:lvl2pPr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311700" y="1688433"/>
            <a:ext cx="8520599" cy="44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Open Sans"/>
              <a:defRPr sz="24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Open Sans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de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comments" Target="../comments/comment1.xml"/><Relationship Id="rId4" Type="http://schemas.openxmlformats.org/officeDocument/2006/relationships/hyperlink" Target="mailto:chr.papadaki@tum.de" TargetMode="External"/><Relationship Id="rId5" Type="http://schemas.openxmlformats.org/officeDocument/2006/relationships/hyperlink" Target="mailto:nishant.gupta@tum.de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0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0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0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04.png"/><Relationship Id="rId4" Type="http://schemas.openxmlformats.org/officeDocument/2006/relationships/image" Target="../media/image03.png"/><Relationship Id="rId5" Type="http://schemas.openxmlformats.org/officeDocument/2006/relationships/image" Target="../media/image0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0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0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08.png"/><Relationship Id="rId4" Type="http://schemas.openxmlformats.org/officeDocument/2006/relationships/image" Target="../media/image00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00.png"/><Relationship Id="rId4" Type="http://schemas.openxmlformats.org/officeDocument/2006/relationships/image" Target="../media/image10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0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09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1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2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3.gif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4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5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7.gif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21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24.png"/><Relationship Id="rId4" Type="http://schemas.openxmlformats.org/officeDocument/2006/relationships/image" Target="../media/image22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hyperlink" Target="http://ppt/slides/slide27.xml" TargetMode="Externa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23.png"/><Relationship Id="rId4" Type="http://schemas.openxmlformats.org/officeDocument/2006/relationships/image" Target="../media/image2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0.xml"/><Relationship Id="rId3" Type="http://schemas.openxmlformats.org/officeDocument/2006/relationships/comments" Target="../comments/comment4.xml"/><Relationship Id="rId4" Type="http://schemas.openxmlformats.org/officeDocument/2006/relationships/image" Target="../media/image23.png"/><Relationship Id="rId5" Type="http://schemas.openxmlformats.org/officeDocument/2006/relationships/image" Target="../media/image25.jp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27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27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26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26.png"/><Relationship Id="rId4" Type="http://schemas.openxmlformats.org/officeDocument/2006/relationships/image" Target="../media/image28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29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30.png"/><Relationship Id="rId4" Type="http://schemas.openxmlformats.org/officeDocument/2006/relationships/image" Target="../media/image31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32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34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35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3.xml"/><Relationship Id="rId3" Type="http://schemas.openxmlformats.org/officeDocument/2006/relationships/hyperlink" Target="https://github.com/flamingveggies/drawr-bootstrap" TargetMode="External"/><Relationship Id="rId4" Type="http://schemas.openxmlformats.org/officeDocument/2006/relationships/hyperlink" Target="https://sourcemaking.com/design_patterns/structural_patterns" TargetMode="External"/><Relationship Id="rId5" Type="http://schemas.openxmlformats.org/officeDocument/2006/relationships/hyperlink" Target="https://github.com/goodbedford/songFinder" TargetMode="External"/><Relationship Id="rId6" Type="http://schemas.openxmlformats.org/officeDocument/2006/relationships/hyperlink" Target="http://www.dofactory.com/javascript/design-patterns" TargetMode="External"/><Relationship Id="rId7" Type="http://schemas.openxmlformats.org/officeDocument/2006/relationships/hyperlink" Target="http://www.gofpatterns.com" TargetMode="Externa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Relationship Id="rId3" Type="http://schemas.openxmlformats.org/officeDocument/2006/relationships/hyperlink" Target="mailto:chr.papadaki@tum.de" TargetMode="External"/><Relationship Id="rId4" Type="http://schemas.openxmlformats.org/officeDocument/2006/relationships/hyperlink" Target="mailto:nishant.gupta@tum.de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comments" Target="../comments/comment2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comments" Target="../comments/comment3.xml"/><Relationship Id="rId4" Type="http://schemas.openxmlformats.org/officeDocument/2006/relationships/image" Target="../media/image0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ctrTitle"/>
          </p:nvPr>
        </p:nvSpPr>
        <p:spPr>
          <a:xfrm>
            <a:off x="1004150" y="1649885"/>
            <a:ext cx="7136700" cy="1363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de" sz="3600"/>
              <a:t>Structural Design Patterns</a:t>
            </a:r>
          </a:p>
        </p:txBody>
      </p:sp>
      <p:sp>
        <p:nvSpPr>
          <p:cNvPr id="69" name="Shape 69"/>
          <p:cNvSpPr txBox="1"/>
          <p:nvPr>
            <p:ph idx="1" type="subTitle"/>
          </p:nvPr>
        </p:nvSpPr>
        <p:spPr>
          <a:xfrm>
            <a:off x="2137225" y="2961852"/>
            <a:ext cx="4870499" cy="1056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de" sz="1800"/>
              <a:t>Patterns and Antipatterns in Javascript</a:t>
            </a:r>
          </a:p>
        </p:txBody>
      </p:sp>
      <p:sp>
        <p:nvSpPr>
          <p:cNvPr id="70" name="Shape 70"/>
          <p:cNvSpPr txBox="1"/>
          <p:nvPr/>
        </p:nvSpPr>
        <p:spPr>
          <a:xfrm>
            <a:off x="52650" y="6310133"/>
            <a:ext cx="9038700" cy="419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de"/>
              <a:t>   Master Seminar | </a:t>
            </a:r>
            <a:r>
              <a:rPr b="1" lang="de"/>
              <a:t>Technische Universität München</a:t>
            </a:r>
            <a:r>
              <a:rPr b="1" lang="de"/>
              <a:t> | Garching, 29.09.2015</a:t>
            </a:r>
          </a:p>
        </p:txBody>
      </p:sp>
      <p:sp>
        <p:nvSpPr>
          <p:cNvPr id="71" name="Shape 71"/>
          <p:cNvSpPr txBox="1"/>
          <p:nvPr/>
        </p:nvSpPr>
        <p:spPr>
          <a:xfrm>
            <a:off x="591400" y="3981641"/>
            <a:ext cx="8071799" cy="1359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de">
                <a:solidFill>
                  <a:srgbClr val="434343"/>
                </a:solidFill>
              </a:rPr>
              <a:t>Chrysa Papadaki // </a:t>
            </a:r>
            <a:r>
              <a:rPr lang="de" u="sng">
                <a:solidFill>
                  <a:srgbClr val="434343"/>
                </a:solidFill>
                <a:hlinkClick r:id="rId4"/>
              </a:rPr>
              <a:t>chr.papadaki@tum.de</a:t>
            </a:r>
          </a:p>
          <a:p>
            <a:pPr lvl="0" rtl="0" algn="ctr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lvl="0" rtl="0" algn="ctr"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de">
                <a:solidFill>
                  <a:srgbClr val="434343"/>
                </a:solidFill>
              </a:rPr>
              <a:t>Nishant Gupta // </a:t>
            </a:r>
            <a:r>
              <a:rPr lang="de" u="sng">
                <a:solidFill>
                  <a:srgbClr val="434343"/>
                </a:solidFill>
                <a:hlinkClick r:id="rId5"/>
              </a:rPr>
              <a:t>nishant.gupta@tum.de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666666"/>
              </a:solidFill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666666"/>
              </a:solidFill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666666"/>
              </a:solidFill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666666"/>
              </a:solidFill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666666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311700" y="593366"/>
            <a:ext cx="8520599" cy="943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" sz="3000"/>
              <a:t>Proxy Pattern - Applicability</a:t>
            </a:r>
          </a:p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311700" y="1688433"/>
            <a:ext cx="8520599" cy="4403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just">
              <a:lnSpc>
                <a:spcPct val="118421"/>
              </a:lnSpc>
              <a:spcBef>
                <a:spcPts val="0"/>
              </a:spcBef>
              <a:buNone/>
            </a:pPr>
            <a:r>
              <a:rPr b="1" lang="de" sz="2400">
                <a:solidFill>
                  <a:srgbClr val="434343"/>
                </a:solidFill>
              </a:rPr>
              <a:t>Virtual Proxies</a:t>
            </a:r>
            <a:r>
              <a:rPr lang="de" sz="2400">
                <a:solidFill>
                  <a:srgbClr val="434343"/>
                </a:solidFill>
              </a:rPr>
              <a:t> delay initialization of </a:t>
            </a:r>
            <a:r>
              <a:rPr lang="de" sz="2400">
                <a:solidFill>
                  <a:schemeClr val="accent1"/>
                </a:solidFill>
              </a:rPr>
              <a:t>expensive </a:t>
            </a:r>
            <a:r>
              <a:rPr lang="de" sz="2400">
                <a:solidFill>
                  <a:srgbClr val="434343"/>
                </a:solidFill>
              </a:rPr>
              <a:t>objects </a:t>
            </a:r>
          </a:p>
          <a:p>
            <a:pPr lvl="0" rtl="0" algn="just">
              <a:lnSpc>
                <a:spcPct val="118421"/>
              </a:lnSpc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434343"/>
              </a:solidFill>
            </a:endParaRPr>
          </a:p>
          <a:p>
            <a:pPr lvl="0" rtl="0" algn="just">
              <a:lnSpc>
                <a:spcPct val="118421"/>
              </a:lnSpc>
              <a:spcBef>
                <a:spcPts val="0"/>
              </a:spcBef>
              <a:buNone/>
            </a:pPr>
            <a:r>
              <a:rPr b="1" lang="de" sz="2400">
                <a:solidFill>
                  <a:srgbClr val="434343"/>
                </a:solidFill>
              </a:rPr>
              <a:t>Remote Proxies</a:t>
            </a:r>
            <a:r>
              <a:rPr lang="de" sz="2400">
                <a:solidFill>
                  <a:srgbClr val="434343"/>
                </a:solidFill>
              </a:rPr>
              <a:t> represent </a:t>
            </a:r>
            <a:r>
              <a:rPr lang="de" sz="2400">
                <a:solidFill>
                  <a:schemeClr val="accent1"/>
                </a:solidFill>
              </a:rPr>
              <a:t>locally </a:t>
            </a:r>
            <a:r>
              <a:rPr lang="de" sz="2400">
                <a:solidFill>
                  <a:srgbClr val="434343"/>
                </a:solidFill>
              </a:rPr>
              <a:t>a remote object</a:t>
            </a:r>
          </a:p>
          <a:p>
            <a:pPr lvl="0" rtl="0" algn="just">
              <a:lnSpc>
                <a:spcPct val="118421"/>
              </a:lnSpc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434343"/>
              </a:solidFill>
            </a:endParaRPr>
          </a:p>
          <a:p>
            <a:pPr lvl="0" rtl="0" algn="just">
              <a:lnSpc>
                <a:spcPct val="118421"/>
              </a:lnSpc>
              <a:spcBef>
                <a:spcPts val="0"/>
              </a:spcBef>
              <a:buNone/>
            </a:pPr>
            <a:r>
              <a:rPr b="1" lang="de" sz="2400">
                <a:solidFill>
                  <a:srgbClr val="434343"/>
                </a:solidFill>
              </a:rPr>
              <a:t>Protection Proxies</a:t>
            </a:r>
            <a:r>
              <a:rPr lang="de" sz="2400">
                <a:solidFill>
                  <a:srgbClr val="434343"/>
                </a:solidFill>
              </a:rPr>
              <a:t> control access to a </a:t>
            </a:r>
            <a:r>
              <a:rPr lang="de" sz="2400">
                <a:solidFill>
                  <a:schemeClr val="accent1"/>
                </a:solidFill>
              </a:rPr>
              <a:t>sensitive </a:t>
            </a:r>
            <a:r>
              <a:rPr lang="de" sz="2400">
                <a:solidFill>
                  <a:srgbClr val="434343"/>
                </a:solidFill>
              </a:rPr>
              <a:t>object</a:t>
            </a:r>
          </a:p>
          <a:p>
            <a:pPr lvl="0" rtl="0" algn="just">
              <a:lnSpc>
                <a:spcPct val="118421"/>
              </a:lnSpc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434343"/>
              </a:solidFill>
            </a:endParaRPr>
          </a:p>
          <a:p>
            <a:pPr lvl="0" rtl="0" algn="just">
              <a:lnSpc>
                <a:spcPct val="118421"/>
              </a:lnSpc>
              <a:spcBef>
                <a:spcPts val="0"/>
              </a:spcBef>
              <a:buNone/>
            </a:pPr>
            <a:r>
              <a:rPr b="1" lang="de" sz="2400">
                <a:solidFill>
                  <a:srgbClr val="434343"/>
                </a:solidFill>
              </a:rPr>
              <a:t>Smart References</a:t>
            </a:r>
            <a:r>
              <a:rPr lang="de" sz="2400">
                <a:solidFill>
                  <a:srgbClr val="434343"/>
                </a:solidFill>
              </a:rPr>
              <a:t> interpose </a:t>
            </a:r>
            <a:r>
              <a:rPr lang="de" sz="2400">
                <a:solidFill>
                  <a:schemeClr val="accent1"/>
                </a:solidFill>
              </a:rPr>
              <a:t>additional </a:t>
            </a:r>
            <a:r>
              <a:rPr lang="de" sz="2400">
                <a:solidFill>
                  <a:srgbClr val="434343"/>
                </a:solidFill>
              </a:rPr>
              <a:t>actions when an object is accessed</a:t>
            </a:r>
          </a:p>
        </p:txBody>
      </p:sp>
      <p:sp>
        <p:nvSpPr>
          <p:cNvPr id="140" name="Shape 140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  <p:sp>
        <p:nvSpPr>
          <p:cNvPr id="141" name="Shape 141"/>
          <p:cNvSpPr txBox="1"/>
          <p:nvPr/>
        </p:nvSpPr>
        <p:spPr>
          <a:xfrm>
            <a:off x="0" y="6271783"/>
            <a:ext cx="8713200" cy="416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de" sz="1200"/>
              <a:t>   Structural Design Patterns | Chrysa Papadaki &amp; Nishant Gupta | @TUM Garching, 29.09.2015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200"/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311700" y="593366"/>
            <a:ext cx="8520599" cy="943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" sz="3000"/>
              <a:t>Proxy Pattern - Example</a:t>
            </a:r>
          </a:p>
        </p:txBody>
      </p:sp>
      <p:sp>
        <p:nvSpPr>
          <p:cNvPr id="147" name="Shape 147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  <p:pic>
        <p:nvPicPr>
          <p:cNvPr id="148" name="Shape 1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3925" y="1553650"/>
            <a:ext cx="7512475" cy="4582449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Shape 149"/>
          <p:cNvSpPr txBox="1"/>
          <p:nvPr/>
        </p:nvSpPr>
        <p:spPr>
          <a:xfrm>
            <a:off x="-46437" y="6271783"/>
            <a:ext cx="8713200" cy="416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de" sz="1200"/>
              <a:t>   Structural Design Patterns | Chrysa Papadaki &amp; Nishant Gupta | @TUM Garching, 29.09.2015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200"/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311700" y="593366"/>
            <a:ext cx="8520599" cy="943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" sz="3000"/>
              <a:t>Proxy Pattern - Trade-off</a:t>
            </a:r>
          </a:p>
        </p:txBody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311700" y="1688433"/>
            <a:ext cx="8520599" cy="4403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40000"/>
              </a:lnSpc>
              <a:spcBef>
                <a:spcPts val="900"/>
              </a:spcBef>
              <a:spcAft>
                <a:spcPts val="2100"/>
              </a:spcAft>
              <a:buNone/>
            </a:pPr>
            <a:r>
              <a:rPr lang="de">
                <a:solidFill>
                  <a:srgbClr val="434343"/>
                </a:solidFill>
              </a:rPr>
              <a:t>Less efficiency due to indirection </a:t>
            </a:r>
          </a:p>
          <a:p>
            <a:pPr lvl="0" rtl="0">
              <a:lnSpc>
                <a:spcPct val="140000"/>
              </a:lnSpc>
              <a:spcBef>
                <a:spcPts val="900"/>
              </a:spcBef>
              <a:spcAft>
                <a:spcPts val="2100"/>
              </a:spcAft>
              <a:buNone/>
            </a:pPr>
            <a:r>
              <a:rPr lang="de">
                <a:solidFill>
                  <a:srgbClr val="434343"/>
                </a:solidFill>
              </a:rPr>
              <a:t>Complex implementation</a:t>
            </a:r>
          </a:p>
        </p:txBody>
      </p:sp>
      <p:sp>
        <p:nvSpPr>
          <p:cNvPr id="156" name="Shape 156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  <p:sp>
        <p:nvSpPr>
          <p:cNvPr id="157" name="Shape 157"/>
          <p:cNvSpPr txBox="1"/>
          <p:nvPr/>
        </p:nvSpPr>
        <p:spPr>
          <a:xfrm>
            <a:off x="-46437" y="6271783"/>
            <a:ext cx="8713200" cy="416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de" sz="1200"/>
              <a:t>   Structural Design Patterns | Chrysa Papadaki &amp; Nishant Gupta | @TUM Garching, 29.09.2015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200"/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  <p:sp>
        <p:nvSpPr>
          <p:cNvPr id="163" name="Shape 163"/>
          <p:cNvSpPr txBox="1"/>
          <p:nvPr>
            <p:ph type="title"/>
          </p:nvPr>
        </p:nvSpPr>
        <p:spPr>
          <a:xfrm>
            <a:off x="464100" y="2650766"/>
            <a:ext cx="8520599" cy="9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de" sz="3600"/>
              <a:t>Decorator </a:t>
            </a:r>
            <a:r>
              <a:rPr baseline="0" i="0" lang="de" sz="3600" u="none" cap="none" strike="noStrike"/>
              <a:t>Design Pattern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x="311700" y="593366"/>
            <a:ext cx="8520599" cy="943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" sz="3000"/>
              <a:t>Decorator Pattern - Definition</a:t>
            </a:r>
          </a:p>
        </p:txBody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311700" y="1688433"/>
            <a:ext cx="8520599" cy="4403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381000" lvl="0" marL="457200" rtl="0">
              <a:lnSpc>
                <a:spcPct val="140000"/>
              </a:lnSpc>
              <a:spcBef>
                <a:spcPts val="900"/>
              </a:spcBef>
              <a:spcAft>
                <a:spcPts val="2100"/>
              </a:spcAft>
              <a:buClr>
                <a:srgbClr val="434343"/>
              </a:buClr>
              <a:buSzPct val="100000"/>
              <a:buChar char="★"/>
            </a:pPr>
            <a:r>
              <a:rPr lang="de" sz="2400">
                <a:solidFill>
                  <a:srgbClr val="434343"/>
                </a:solidFill>
              </a:rPr>
              <a:t>Attaches additional functionality dynamically</a:t>
            </a:r>
          </a:p>
          <a:p>
            <a:pPr indent="-381000" lvl="0" marL="457200" rtl="0">
              <a:lnSpc>
                <a:spcPct val="140000"/>
              </a:lnSpc>
              <a:spcBef>
                <a:spcPts val="900"/>
              </a:spcBef>
              <a:spcAft>
                <a:spcPts val="2100"/>
              </a:spcAft>
              <a:buClr>
                <a:srgbClr val="434343"/>
              </a:buClr>
              <a:buSzPct val="100000"/>
              <a:buChar char="★"/>
            </a:pPr>
            <a:r>
              <a:rPr lang="de" sz="2400">
                <a:solidFill>
                  <a:srgbClr val="434343"/>
                </a:solidFill>
              </a:rPr>
              <a:t>An alternative to subclassing for extending functionality</a:t>
            </a:r>
          </a:p>
          <a:p>
            <a:pPr indent="-381000" lvl="0" marL="457200" rtl="0">
              <a:lnSpc>
                <a:spcPct val="140000"/>
              </a:lnSpc>
              <a:spcBef>
                <a:spcPts val="900"/>
              </a:spcBef>
              <a:spcAft>
                <a:spcPts val="2100"/>
              </a:spcAft>
              <a:buClr>
                <a:srgbClr val="434343"/>
              </a:buClr>
              <a:buSzPct val="100000"/>
              <a:buChar char="★"/>
            </a:pPr>
            <a:r>
              <a:rPr lang="de" sz="2400">
                <a:solidFill>
                  <a:srgbClr val="434343"/>
                </a:solidFill>
              </a:rPr>
              <a:t>Encourages code reuse</a:t>
            </a:r>
          </a:p>
          <a:p>
            <a:pPr indent="-381000" lvl="0" marL="457200" rtl="0">
              <a:lnSpc>
                <a:spcPct val="140000"/>
              </a:lnSpc>
              <a:spcBef>
                <a:spcPts val="900"/>
              </a:spcBef>
              <a:spcAft>
                <a:spcPts val="2100"/>
              </a:spcAft>
              <a:buClr>
                <a:srgbClr val="434343"/>
              </a:buClr>
              <a:buSzPct val="100000"/>
              <a:buChar char="★"/>
            </a:pPr>
            <a:r>
              <a:rPr lang="de" sz="2400">
                <a:solidFill>
                  <a:srgbClr val="434343"/>
                </a:solidFill>
              </a:rPr>
              <a:t>A.k.a. </a:t>
            </a:r>
            <a:r>
              <a:rPr b="1" lang="de" sz="2400">
                <a:solidFill>
                  <a:srgbClr val="434343"/>
                </a:solidFill>
              </a:rPr>
              <a:t>Wrapper</a:t>
            </a:r>
          </a:p>
        </p:txBody>
      </p:sp>
      <p:sp>
        <p:nvSpPr>
          <p:cNvPr id="170" name="Shape 170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  <p:sp>
        <p:nvSpPr>
          <p:cNvPr id="171" name="Shape 171"/>
          <p:cNvSpPr txBox="1"/>
          <p:nvPr/>
        </p:nvSpPr>
        <p:spPr>
          <a:xfrm>
            <a:off x="-46437" y="6271783"/>
            <a:ext cx="8713200" cy="416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de" sz="1200"/>
              <a:t>   Structural Design Patterns | Chrysa Papadaki &amp; Nishant Gupta | @TUM Garching, 29.09.2015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200"/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type="title"/>
          </p:nvPr>
        </p:nvSpPr>
        <p:spPr>
          <a:xfrm>
            <a:off x="311700" y="593366"/>
            <a:ext cx="8520599" cy="943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" sz="3000"/>
              <a:t>Decorator Pattern - High Level</a:t>
            </a:r>
          </a:p>
        </p:txBody>
      </p:sp>
      <p:sp>
        <p:nvSpPr>
          <p:cNvPr id="177" name="Shape 177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  <p:pic>
        <p:nvPicPr>
          <p:cNvPr id="178" name="Shape 1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2525" y="2301987"/>
            <a:ext cx="7399275" cy="1997375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Shape 179"/>
          <p:cNvSpPr txBox="1"/>
          <p:nvPr/>
        </p:nvSpPr>
        <p:spPr>
          <a:xfrm>
            <a:off x="-46437" y="6271783"/>
            <a:ext cx="8713200" cy="416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de" sz="1200"/>
              <a:t>   Structural Design Patterns | Chrysa Papadaki &amp; Nishant Gupta | @TUM Garching, 29.09.2015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200"/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type="title"/>
          </p:nvPr>
        </p:nvSpPr>
        <p:spPr>
          <a:xfrm>
            <a:off x="311700" y="440966"/>
            <a:ext cx="8520599" cy="943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" sz="3000"/>
              <a:t>Decorator Pattern - Structure</a:t>
            </a:r>
          </a:p>
        </p:txBody>
      </p:sp>
      <p:sp>
        <p:nvSpPr>
          <p:cNvPr id="185" name="Shape 185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  <p:pic>
        <p:nvPicPr>
          <p:cNvPr id="186" name="Shape 1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025" y="1318250"/>
            <a:ext cx="8011950" cy="4953524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Shape 187"/>
          <p:cNvSpPr txBox="1"/>
          <p:nvPr/>
        </p:nvSpPr>
        <p:spPr>
          <a:xfrm>
            <a:off x="-46437" y="6271783"/>
            <a:ext cx="8713200" cy="416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de" sz="1200"/>
              <a:t>   Structural Design Patterns | Chrysa Papadaki &amp; Nishant Gupta | @TUM Garching, 29.09.2015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200"/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type="title"/>
          </p:nvPr>
        </p:nvSpPr>
        <p:spPr>
          <a:xfrm>
            <a:off x="311700" y="593366"/>
            <a:ext cx="8520599" cy="943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" sz="3000"/>
              <a:t>Decorator Pattern - Example </a:t>
            </a:r>
          </a:p>
        </p:txBody>
      </p:sp>
      <p:sp>
        <p:nvSpPr>
          <p:cNvPr id="193" name="Shape 193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  <p:sp>
        <p:nvSpPr>
          <p:cNvPr id="194" name="Shape 194"/>
          <p:cNvSpPr txBox="1"/>
          <p:nvPr/>
        </p:nvSpPr>
        <p:spPr>
          <a:xfrm>
            <a:off x="580650" y="1318250"/>
            <a:ext cx="69339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 sz="1800">
              <a:solidFill>
                <a:srgbClr val="333333"/>
              </a:solidFill>
            </a:endParaRPr>
          </a:p>
          <a:p>
            <a:pPr indent="-342900" lvl="0" marL="457200" rtl="0">
              <a:lnSpc>
                <a:spcPct val="135000"/>
              </a:lnSpc>
              <a:spcBef>
                <a:spcPts val="2300"/>
              </a:spcBef>
              <a:spcAft>
                <a:spcPts val="800"/>
              </a:spcAft>
              <a:buClr>
                <a:srgbClr val="BEBEC5"/>
              </a:buClr>
              <a:buSzPct val="100000"/>
              <a:buFont typeface="Consolas"/>
              <a:buAutoNum type="arabicPeriod"/>
            </a:pPr>
            <a:r>
              <a:rPr lang="de" sz="1800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de" sz="1800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User</a:t>
            </a:r>
            <a:r>
              <a:rPr lang="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de" sz="1800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de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(name) {</a:t>
            </a:r>
          </a:p>
          <a:p>
            <a:pPr indent="-342900" lvl="0" marL="457200" rtl="0">
              <a:lnSpc>
                <a:spcPct val="135000"/>
              </a:lnSpc>
              <a:spcBef>
                <a:spcPts val="2300"/>
              </a:spcBef>
              <a:spcAft>
                <a:spcPts val="800"/>
              </a:spcAft>
              <a:buClr>
                <a:srgbClr val="BEBEC5"/>
              </a:buClr>
              <a:buSzPct val="100000"/>
              <a:buFont typeface="Consolas"/>
              <a:buAutoNum type="arabicPeriod"/>
            </a:pPr>
            <a:r>
              <a:rPr lang="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de" sz="1800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de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.name = name;</a:t>
            </a:r>
          </a:p>
          <a:p>
            <a:pPr indent="-342900" lvl="0" marL="457200" rtl="0">
              <a:lnSpc>
                <a:spcPct val="135000"/>
              </a:lnSpc>
              <a:spcBef>
                <a:spcPts val="2300"/>
              </a:spcBef>
              <a:spcAft>
                <a:spcPts val="800"/>
              </a:spcAft>
              <a:buClr>
                <a:srgbClr val="BEBEC5"/>
              </a:buClr>
              <a:buFont typeface="Consolas"/>
              <a:buAutoNum type="arabicPeriod"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>
              <a:lnSpc>
                <a:spcPct val="135000"/>
              </a:lnSpc>
              <a:spcBef>
                <a:spcPts val="2300"/>
              </a:spcBef>
              <a:spcAft>
                <a:spcPts val="800"/>
              </a:spcAft>
              <a:buClr>
                <a:srgbClr val="BEBEC5"/>
              </a:buClr>
              <a:buSzPct val="100000"/>
              <a:buFont typeface="Consolas"/>
              <a:buAutoNum type="arabicPeriod"/>
            </a:pPr>
            <a:r>
              <a:rPr lang="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de" sz="1800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de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.say = </a:t>
            </a:r>
            <a:r>
              <a:rPr lang="de" sz="1800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de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() {</a:t>
            </a:r>
          </a:p>
          <a:p>
            <a:pPr indent="-342900" lvl="0" marL="457200" rtl="0">
              <a:lnSpc>
                <a:spcPct val="135000"/>
              </a:lnSpc>
              <a:spcBef>
                <a:spcPts val="2300"/>
              </a:spcBef>
              <a:spcAft>
                <a:spcPts val="800"/>
              </a:spcAft>
              <a:buClr>
                <a:srgbClr val="BEBEC5"/>
              </a:buClr>
              <a:buSzPct val="100000"/>
              <a:buFont typeface="Consolas"/>
              <a:buAutoNum type="arabicPeriod"/>
            </a:pPr>
            <a:r>
              <a:rPr lang="de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       log.add("User: "</a:t>
            </a:r>
            <a:r>
              <a:rPr lang="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de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de" sz="1800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de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.name);</a:t>
            </a:r>
          </a:p>
          <a:p>
            <a:pPr indent="-342900" lvl="0" marL="457200" rtl="0">
              <a:lnSpc>
                <a:spcPct val="135000"/>
              </a:lnSpc>
              <a:spcBef>
                <a:spcPts val="2300"/>
              </a:spcBef>
              <a:spcAft>
                <a:spcPts val="800"/>
              </a:spcAft>
              <a:buClr>
                <a:srgbClr val="A31515"/>
              </a:buClr>
              <a:buSzPct val="100000"/>
              <a:buFont typeface="Consolas"/>
              <a:buAutoNum type="arabicPeriod"/>
            </a:pPr>
            <a:r>
              <a:rPr lang="de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   };</a:t>
            </a:r>
          </a:p>
          <a:p>
            <a:pPr indent="-342900" lvl="0" marL="457200" rtl="0">
              <a:lnSpc>
                <a:spcPct val="135000"/>
              </a:lnSpc>
              <a:spcBef>
                <a:spcPts val="2300"/>
              </a:spcBef>
              <a:spcAft>
                <a:spcPts val="800"/>
              </a:spcAft>
              <a:buClr>
                <a:srgbClr val="A31515"/>
              </a:buClr>
              <a:buSzPct val="100000"/>
              <a:buFont typeface="Consolas"/>
              <a:buAutoNum type="arabicPeriod"/>
            </a:pPr>
            <a:r>
              <a:rPr lang="de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195" name="Shape 195"/>
          <p:cNvSpPr txBox="1"/>
          <p:nvPr/>
        </p:nvSpPr>
        <p:spPr>
          <a:xfrm>
            <a:off x="643425" y="5178825"/>
            <a:ext cx="8229600" cy="10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de" sz="1800"/>
              <a:t>A User object is going to be enhanced by a DecoratedUser object</a:t>
            </a:r>
          </a:p>
        </p:txBody>
      </p:sp>
      <p:sp>
        <p:nvSpPr>
          <p:cNvPr id="196" name="Shape 196"/>
          <p:cNvSpPr txBox="1"/>
          <p:nvPr/>
        </p:nvSpPr>
        <p:spPr>
          <a:xfrm>
            <a:off x="-46437" y="6271783"/>
            <a:ext cx="8713200" cy="416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de" sz="1200"/>
              <a:t>   Structural Design Patterns | Chrysa Papadaki &amp; Nishant Gupta | @TUM Garching, 29.09.2015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200"/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>
            <p:ph type="title"/>
          </p:nvPr>
        </p:nvSpPr>
        <p:spPr>
          <a:xfrm>
            <a:off x="311700" y="593366"/>
            <a:ext cx="8520599" cy="943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" sz="3000"/>
              <a:t>Decorator Pattern - Example </a:t>
            </a:r>
            <a:r>
              <a:rPr b="0" lang="de" sz="3000"/>
              <a:t>(cont)</a:t>
            </a:r>
          </a:p>
        </p:txBody>
      </p:sp>
      <p:sp>
        <p:nvSpPr>
          <p:cNvPr id="202" name="Shape 202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  <p:sp>
        <p:nvSpPr>
          <p:cNvPr id="203" name="Shape 203"/>
          <p:cNvSpPr/>
          <p:nvPr/>
        </p:nvSpPr>
        <p:spPr>
          <a:xfrm>
            <a:off x="1271150" y="2008750"/>
            <a:ext cx="2730599" cy="313799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4" name="Shape 204"/>
          <p:cNvSpPr/>
          <p:nvPr/>
        </p:nvSpPr>
        <p:spPr>
          <a:xfrm>
            <a:off x="1753125" y="3683400"/>
            <a:ext cx="5544299" cy="6324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5" name="Shape 205"/>
          <p:cNvSpPr txBox="1"/>
          <p:nvPr/>
        </p:nvSpPr>
        <p:spPr>
          <a:xfrm>
            <a:off x="9182025" y="2209950"/>
            <a:ext cx="8212499" cy="9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6" name="Shape 206"/>
          <p:cNvSpPr txBox="1"/>
          <p:nvPr/>
        </p:nvSpPr>
        <p:spPr>
          <a:xfrm>
            <a:off x="549275" y="345250"/>
            <a:ext cx="8398499" cy="52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35000"/>
              </a:lnSpc>
              <a:spcBef>
                <a:spcPts val="2300"/>
              </a:spcBef>
              <a:spcAft>
                <a:spcPts val="80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30200" lvl="0" marL="457200" rtl="0">
              <a:lnSpc>
                <a:spcPct val="135000"/>
              </a:lnSpc>
              <a:spcBef>
                <a:spcPts val="2300"/>
              </a:spcBef>
              <a:spcAft>
                <a:spcPts val="800"/>
              </a:spcAft>
              <a:buClr>
                <a:srgbClr val="BEBEC5"/>
              </a:buClr>
              <a:buSzPct val="100000"/>
              <a:buFont typeface="Consolas"/>
              <a:buAutoNum type="arabicPeriod"/>
            </a:pPr>
            <a:r>
              <a:rPr lang="de" sz="1600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de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de" sz="1600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DecoratedUser</a:t>
            </a:r>
            <a:r>
              <a:rPr lang="de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de" sz="16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de" sz="1600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de" sz="16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(user, street, city) {</a:t>
            </a:r>
          </a:p>
          <a:p>
            <a:pPr indent="-330200" lvl="0" marL="457200" rtl="0">
              <a:lnSpc>
                <a:spcPct val="135000"/>
              </a:lnSpc>
              <a:spcBef>
                <a:spcPts val="2300"/>
              </a:spcBef>
              <a:spcAft>
                <a:spcPts val="800"/>
              </a:spcAft>
              <a:buClr>
                <a:srgbClr val="BEBEC5"/>
              </a:buClr>
              <a:buSzPct val="100000"/>
              <a:buFont typeface="Consolas"/>
              <a:buAutoNum type="arabicPeriod"/>
            </a:pPr>
            <a:r>
              <a:rPr lang="de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de" sz="1600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de" sz="16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.user = user;</a:t>
            </a:r>
          </a:p>
          <a:p>
            <a:pPr indent="-330200" lvl="0" marL="457200" rtl="0">
              <a:lnSpc>
                <a:spcPct val="135000"/>
              </a:lnSpc>
              <a:spcBef>
                <a:spcPts val="2300"/>
              </a:spcBef>
              <a:spcAft>
                <a:spcPts val="800"/>
              </a:spcAft>
              <a:buClr>
                <a:srgbClr val="BEBEC5"/>
              </a:buClr>
              <a:buSzPct val="100000"/>
              <a:buFont typeface="Consolas"/>
              <a:buAutoNum type="arabicPeriod"/>
            </a:pPr>
            <a:r>
              <a:rPr lang="de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de" sz="1600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de" sz="16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.name = user.name;</a:t>
            </a:r>
            <a:r>
              <a:rPr lang="de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de" sz="16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ensures interface stays the same</a:t>
            </a:r>
          </a:p>
          <a:p>
            <a:pPr indent="-330200" lvl="0" marL="457200" rtl="0">
              <a:lnSpc>
                <a:spcPct val="135000"/>
              </a:lnSpc>
              <a:spcBef>
                <a:spcPts val="2300"/>
              </a:spcBef>
              <a:spcAft>
                <a:spcPts val="800"/>
              </a:spcAft>
              <a:buClr>
                <a:srgbClr val="BEBEC5"/>
              </a:buClr>
              <a:buSzPct val="100000"/>
              <a:buFont typeface="Consolas"/>
              <a:buAutoNum type="arabicPeriod"/>
            </a:pPr>
            <a:r>
              <a:rPr lang="de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de" sz="1600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de" sz="16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.street = street;</a:t>
            </a:r>
          </a:p>
          <a:p>
            <a:pPr indent="-330200" lvl="0" marL="457200" rtl="0">
              <a:lnSpc>
                <a:spcPct val="135000"/>
              </a:lnSpc>
              <a:spcBef>
                <a:spcPts val="2300"/>
              </a:spcBef>
              <a:spcAft>
                <a:spcPts val="800"/>
              </a:spcAft>
              <a:buClr>
                <a:srgbClr val="BEBEC5"/>
              </a:buClr>
              <a:buSzPct val="100000"/>
              <a:buFont typeface="Consolas"/>
              <a:buAutoNum type="arabicPeriod"/>
            </a:pPr>
            <a:r>
              <a:rPr lang="de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de" sz="1600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de" sz="16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.city = city;</a:t>
            </a:r>
          </a:p>
          <a:p>
            <a:pPr indent="-330200" lvl="0" marL="457200" rtl="0">
              <a:lnSpc>
                <a:spcPct val="135000"/>
              </a:lnSpc>
              <a:spcBef>
                <a:spcPts val="2300"/>
              </a:spcBef>
              <a:spcAft>
                <a:spcPts val="800"/>
              </a:spcAft>
              <a:buClr>
                <a:srgbClr val="BEBEC5"/>
              </a:buClr>
              <a:buSzPct val="100000"/>
              <a:buFont typeface="Consolas"/>
              <a:buAutoNum type="arabicPeriod"/>
            </a:pPr>
            <a:r>
              <a:rPr lang="de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</a:p>
          <a:p>
            <a:pPr indent="-330200" lvl="0" marL="457200" rtl="0">
              <a:lnSpc>
                <a:spcPct val="135000"/>
              </a:lnSpc>
              <a:spcBef>
                <a:spcPts val="2300"/>
              </a:spcBef>
              <a:spcAft>
                <a:spcPts val="800"/>
              </a:spcAft>
              <a:buClr>
                <a:srgbClr val="BEBEC5"/>
              </a:buClr>
              <a:buSzPct val="100000"/>
              <a:buFont typeface="Consolas"/>
              <a:buAutoNum type="arabicPeriod"/>
            </a:pPr>
            <a:r>
              <a:rPr lang="de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de" sz="1600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de" sz="16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.say =</a:t>
            </a:r>
            <a:r>
              <a:rPr lang="de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de" sz="1600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de" sz="16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() {</a:t>
            </a:r>
          </a:p>
          <a:p>
            <a:pPr indent="-330200" lvl="0" marL="457200" rtl="0">
              <a:lnSpc>
                <a:spcPct val="135000"/>
              </a:lnSpc>
              <a:spcBef>
                <a:spcPts val="2300"/>
              </a:spcBef>
              <a:spcAft>
                <a:spcPts val="800"/>
              </a:spcAft>
              <a:buClr>
                <a:srgbClr val="BEBEC5"/>
              </a:buClr>
              <a:buSzPct val="100000"/>
              <a:buFont typeface="Consolas"/>
              <a:buAutoNum type="arabicPeriod"/>
            </a:pPr>
            <a:r>
              <a:rPr lang="de" sz="16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       log.add("Decorated User: " + this.name + ", " +</a:t>
            </a:r>
          </a:p>
          <a:p>
            <a:pPr indent="-330200" lvl="0" marL="457200" rtl="0">
              <a:lnSpc>
                <a:spcPct val="135000"/>
              </a:lnSpc>
              <a:spcBef>
                <a:spcPts val="2300"/>
              </a:spcBef>
              <a:spcAft>
                <a:spcPts val="800"/>
              </a:spcAft>
              <a:buClr>
                <a:srgbClr val="A31515"/>
              </a:buClr>
              <a:buSzPct val="100000"/>
              <a:buFont typeface="Consolas"/>
              <a:buAutoNum type="arabicPeriod"/>
            </a:pPr>
            <a:r>
              <a:rPr lang="de" sz="16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                  this.street + ", " + this.city);</a:t>
            </a:r>
          </a:p>
          <a:p>
            <a:pPr indent="-330200" lvl="0" marL="457200" rtl="0">
              <a:lnSpc>
                <a:spcPct val="135000"/>
              </a:lnSpc>
              <a:spcBef>
                <a:spcPts val="2300"/>
              </a:spcBef>
              <a:spcAft>
                <a:spcPts val="800"/>
              </a:spcAft>
              <a:buClr>
                <a:srgbClr val="BEBEC5"/>
              </a:buClr>
              <a:buSzPct val="100000"/>
              <a:buFont typeface="Consolas"/>
              <a:buAutoNum type="arabicPeriod"/>
            </a:pPr>
            <a:r>
              <a:rPr lang="de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};</a:t>
            </a:r>
          </a:p>
          <a:p>
            <a:pPr indent="-330200" lvl="0" marL="457200" rtl="0">
              <a:lnSpc>
                <a:spcPct val="135000"/>
              </a:lnSpc>
              <a:spcBef>
                <a:spcPts val="2300"/>
              </a:spcBef>
              <a:spcAft>
                <a:spcPts val="800"/>
              </a:spcAft>
              <a:buClr>
                <a:srgbClr val="BEBEC5"/>
              </a:buClr>
              <a:buSzPct val="100000"/>
              <a:buFont typeface="Consolas"/>
              <a:buAutoNum type="arabicPeriod"/>
            </a:pPr>
            <a:r>
              <a:rPr lang="de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207" name="Shape 207"/>
          <p:cNvSpPr txBox="1"/>
          <p:nvPr/>
        </p:nvSpPr>
        <p:spPr>
          <a:xfrm>
            <a:off x="-46437" y="6271783"/>
            <a:ext cx="8713200" cy="416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de" sz="1200"/>
              <a:t>   Structural Design Patterns | Chrysa Papadaki &amp; Nishant Gupta | @TUM Garching, 29.09.2015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200"/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>
            <p:ph type="title"/>
          </p:nvPr>
        </p:nvSpPr>
        <p:spPr>
          <a:xfrm>
            <a:off x="311700" y="593366"/>
            <a:ext cx="8520599" cy="943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" sz="3000"/>
              <a:t>Decorator Pattern - Example </a:t>
            </a:r>
            <a:r>
              <a:rPr b="0" lang="de" sz="3000"/>
              <a:t>(cont)</a:t>
            </a:r>
          </a:p>
        </p:txBody>
      </p:sp>
      <p:sp>
        <p:nvSpPr>
          <p:cNvPr id="213" name="Shape 213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  <p:sp>
        <p:nvSpPr>
          <p:cNvPr id="214" name="Shape 214"/>
          <p:cNvSpPr txBox="1"/>
          <p:nvPr/>
        </p:nvSpPr>
        <p:spPr>
          <a:xfrm>
            <a:off x="549275" y="983823"/>
            <a:ext cx="8459100" cy="4441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342900" lvl="0" marL="457200" rtl="0">
              <a:lnSpc>
                <a:spcPct val="135000"/>
              </a:lnSpc>
              <a:spcBef>
                <a:spcPts val="0"/>
              </a:spcBef>
              <a:buClr>
                <a:srgbClr val="BEBEC5"/>
              </a:buClr>
              <a:buSzPct val="100000"/>
              <a:buFont typeface="Consolas"/>
              <a:buAutoNum type="arabicPeriod"/>
            </a:pPr>
            <a:r>
              <a:rPr lang="de" sz="1800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de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run() {</a:t>
            </a:r>
          </a:p>
          <a:p>
            <a:pPr indent="-342900" lvl="0" marL="457200" rtl="0">
              <a:lnSpc>
                <a:spcPct val="135000"/>
              </a:lnSpc>
              <a:spcBef>
                <a:spcPts val="0"/>
              </a:spcBef>
              <a:buClr>
                <a:srgbClr val="BEBEC5"/>
              </a:buClr>
              <a:buSzPct val="100000"/>
              <a:buFont typeface="Consolas"/>
              <a:buAutoNum type="arabicPeriod"/>
            </a:pPr>
            <a:r>
              <a:rPr lang="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de" sz="1800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de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user =</a:t>
            </a:r>
            <a:r>
              <a:rPr lang="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de" sz="1800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de" sz="1800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User</a:t>
            </a:r>
            <a:r>
              <a:rPr lang="de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("Andreas");</a:t>
            </a:r>
          </a:p>
          <a:p>
            <a:pPr indent="-342900" lvl="0" marL="457200" rtl="0">
              <a:lnSpc>
                <a:spcPct val="135000"/>
              </a:lnSpc>
              <a:spcBef>
                <a:spcPts val="0"/>
              </a:spcBef>
              <a:buClr>
                <a:srgbClr val="A31515"/>
              </a:buClr>
              <a:buSzPct val="100000"/>
              <a:buFont typeface="Consolas"/>
              <a:buAutoNum type="arabicPeriod"/>
            </a:pPr>
            <a:r>
              <a:rPr lang="de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   user.say();</a:t>
            </a:r>
          </a:p>
          <a:p>
            <a:pPr indent="-342900" lvl="0" marL="457200" rtl="0">
              <a:lnSpc>
                <a:spcPct val="135000"/>
              </a:lnSpc>
              <a:spcBef>
                <a:spcPts val="0"/>
              </a:spcBef>
              <a:buClr>
                <a:srgbClr val="BEBEC5"/>
              </a:buClr>
              <a:buSzPct val="100000"/>
              <a:buFont typeface="Consolas"/>
              <a:buAutoNum type="arabicPeriod"/>
            </a:pPr>
            <a:r>
              <a:rPr lang="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</a:p>
          <a:p>
            <a:pPr indent="-342900" lvl="0" marL="457200" rtl="0">
              <a:lnSpc>
                <a:spcPct val="135000"/>
              </a:lnSpc>
              <a:spcBef>
                <a:spcPts val="0"/>
              </a:spcBef>
              <a:buClr>
                <a:srgbClr val="BEBEC5"/>
              </a:buClr>
              <a:buSzPct val="100000"/>
              <a:buFont typeface="Consolas"/>
              <a:buAutoNum type="arabicPeriod"/>
            </a:pPr>
            <a:r>
              <a:rPr lang="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de" sz="1800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de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decorated = </a:t>
            </a:r>
            <a:r>
              <a:rPr lang="de" sz="1800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de" sz="1800">
                <a:solidFill>
                  <a:srgbClr val="2B91AF"/>
                </a:solidFill>
                <a:latin typeface="Consolas"/>
                <a:ea typeface="Consolas"/>
                <a:cs typeface="Consolas"/>
                <a:sym typeface="Consolas"/>
              </a:rPr>
              <a:t>DecoratedUser</a:t>
            </a:r>
            <a:r>
              <a:rPr lang="de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(user, "Bolzstr",</a:t>
            </a:r>
            <a:r>
              <a:rPr lang="de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de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"Ulm");</a:t>
            </a:r>
          </a:p>
          <a:p>
            <a:pPr indent="-342900" lvl="0" marL="457200" rtl="0">
              <a:lnSpc>
                <a:spcPct val="135000"/>
              </a:lnSpc>
              <a:spcBef>
                <a:spcPts val="0"/>
              </a:spcBef>
              <a:buClr>
                <a:srgbClr val="A31515"/>
              </a:buClr>
              <a:buSzPct val="100000"/>
              <a:buFont typeface="Consolas"/>
              <a:buAutoNum type="arabicPeriod"/>
            </a:pPr>
            <a:r>
              <a:rPr lang="de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   decorated.say();</a:t>
            </a:r>
          </a:p>
          <a:p>
            <a:pPr indent="-342900" lvl="0" marL="457200" rtl="0">
              <a:lnSpc>
                <a:spcPct val="135000"/>
              </a:lnSpc>
              <a:spcBef>
                <a:spcPts val="0"/>
              </a:spcBef>
              <a:buClr>
                <a:srgbClr val="A31515"/>
              </a:buClr>
              <a:buSzPct val="100000"/>
              <a:buFont typeface="Consolas"/>
              <a:buAutoNum type="arabicPeriod"/>
            </a:pPr>
            <a:r>
              <a:rPr lang="de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</a:p>
          <a:p>
            <a:pPr indent="-342900" lvl="0" marL="457200" rtl="0">
              <a:lnSpc>
                <a:spcPct val="135000"/>
              </a:lnSpc>
              <a:spcBef>
                <a:spcPts val="0"/>
              </a:spcBef>
              <a:buClr>
                <a:srgbClr val="A31515"/>
              </a:buClr>
              <a:buSzPct val="100000"/>
              <a:buFont typeface="Consolas"/>
              <a:buAutoNum type="arabicPeriod"/>
            </a:pPr>
            <a:r>
              <a:rPr lang="de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   log.show();</a:t>
            </a:r>
          </a:p>
          <a:p>
            <a:pPr indent="-342900" lvl="0" marL="457200" rtl="0">
              <a:lnSpc>
                <a:spcPct val="135000"/>
              </a:lnSpc>
              <a:spcBef>
                <a:spcPts val="0"/>
              </a:spcBef>
              <a:buClr>
                <a:srgbClr val="A31515"/>
              </a:buClr>
              <a:buSzPct val="100000"/>
              <a:buFont typeface="Consolas"/>
              <a:buAutoNum type="arabicPeriod"/>
            </a:pPr>
            <a:r>
              <a:rPr lang="de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215" name="Shape 215"/>
          <p:cNvSpPr txBox="1"/>
          <p:nvPr/>
        </p:nvSpPr>
        <p:spPr>
          <a:xfrm>
            <a:off x="4335375" y="4874350"/>
            <a:ext cx="4331399" cy="1054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de" sz="1800"/>
              <a:t>console &gt;</a:t>
            </a:r>
          </a:p>
          <a:p>
            <a:pPr lvl="0" rtl="0">
              <a:spcBef>
                <a:spcPts val="0"/>
              </a:spcBef>
              <a:buNone/>
            </a:pPr>
            <a:r>
              <a:rPr lang="de" sz="1800"/>
              <a:t>User: Andreas</a:t>
            </a:r>
          </a:p>
          <a:p>
            <a:pPr lvl="0" rtl="0">
              <a:spcBef>
                <a:spcPts val="0"/>
              </a:spcBef>
              <a:buNone/>
            </a:pPr>
            <a:r>
              <a:rPr lang="de" sz="1800"/>
              <a:t>Decorated User: Andreas, Bolzstr, Ulm</a:t>
            </a:r>
          </a:p>
        </p:txBody>
      </p:sp>
      <p:sp>
        <p:nvSpPr>
          <p:cNvPr id="216" name="Shape 216"/>
          <p:cNvSpPr txBox="1"/>
          <p:nvPr/>
        </p:nvSpPr>
        <p:spPr>
          <a:xfrm>
            <a:off x="-46437" y="6271783"/>
            <a:ext cx="8713200" cy="416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de" sz="1200"/>
              <a:t>   Structural Design Patterns | Chrysa Papadaki &amp; Nishant Gupta | @TUM Garching, 29.09.2015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200"/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311700" y="593366"/>
            <a:ext cx="8520599" cy="943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" sz="3000"/>
              <a:t>Outline</a:t>
            </a:r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1688433"/>
            <a:ext cx="8520599" cy="4403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rgbClr val="434343"/>
              </a:buClr>
              <a:buSzPct val="100000"/>
              <a:buChar char="❏"/>
            </a:pPr>
            <a:r>
              <a:rPr lang="de" sz="1800">
                <a:solidFill>
                  <a:srgbClr val="434343"/>
                </a:solidFill>
              </a:rPr>
              <a:t>Introduction</a:t>
            </a:r>
          </a:p>
          <a:p>
            <a:pPr indent="-342900" lvl="0" marL="457200" rtl="0">
              <a:spcBef>
                <a:spcPts val="0"/>
              </a:spcBef>
              <a:buClr>
                <a:srgbClr val="434343"/>
              </a:buClr>
              <a:buSzPct val="100000"/>
              <a:buChar char="❏"/>
            </a:pPr>
            <a:r>
              <a:rPr lang="de" sz="1800">
                <a:solidFill>
                  <a:srgbClr val="434343"/>
                </a:solidFill>
              </a:rPr>
              <a:t>Structural Design Patterns</a:t>
            </a:r>
          </a:p>
          <a:p>
            <a:pPr indent="-342900" lvl="0" marL="457200" rtl="0">
              <a:spcBef>
                <a:spcPts val="0"/>
              </a:spcBef>
              <a:buClr>
                <a:srgbClr val="434343"/>
              </a:buClr>
              <a:buSzPct val="100000"/>
              <a:buChar char="❏"/>
            </a:pPr>
            <a:r>
              <a:rPr lang="de" sz="1800">
                <a:solidFill>
                  <a:srgbClr val="434343"/>
                </a:solidFill>
              </a:rPr>
              <a:t>Applied Structural Patterns</a:t>
            </a:r>
          </a:p>
          <a:p>
            <a:pPr indent="-342900" lvl="0" marL="457200" rtl="0">
              <a:spcBef>
                <a:spcPts val="0"/>
              </a:spcBef>
              <a:buClr>
                <a:srgbClr val="434343"/>
              </a:buClr>
              <a:buSzPct val="100000"/>
              <a:buChar char="❏"/>
            </a:pPr>
            <a:r>
              <a:rPr lang="de" sz="1800">
                <a:solidFill>
                  <a:srgbClr val="434343"/>
                </a:solidFill>
              </a:rPr>
              <a:t>Proxy </a:t>
            </a:r>
          </a:p>
          <a:p>
            <a:pPr indent="-342900" lvl="0" marL="457200" rtl="0">
              <a:spcBef>
                <a:spcPts val="0"/>
              </a:spcBef>
              <a:buClr>
                <a:srgbClr val="434343"/>
              </a:buClr>
              <a:buSzPct val="100000"/>
              <a:buChar char="❏"/>
            </a:pPr>
            <a:r>
              <a:rPr lang="de" sz="1800">
                <a:solidFill>
                  <a:srgbClr val="434343"/>
                </a:solidFill>
              </a:rPr>
              <a:t>Decorator</a:t>
            </a:r>
          </a:p>
          <a:p>
            <a:pPr indent="-342900" lvl="0" marL="457200" rtl="0">
              <a:spcBef>
                <a:spcPts val="0"/>
              </a:spcBef>
              <a:buClr>
                <a:srgbClr val="434343"/>
              </a:buClr>
              <a:buSzPct val="100000"/>
              <a:buChar char="❏"/>
            </a:pPr>
            <a:r>
              <a:rPr lang="de" sz="1800">
                <a:solidFill>
                  <a:srgbClr val="434343"/>
                </a:solidFill>
              </a:rPr>
              <a:t>Project 1: Songfinder</a:t>
            </a:r>
          </a:p>
          <a:p>
            <a:pPr indent="-342900" lvl="0" marL="457200" rtl="0">
              <a:spcBef>
                <a:spcPts val="0"/>
              </a:spcBef>
              <a:buClr>
                <a:srgbClr val="434343"/>
              </a:buClr>
              <a:buSzPct val="100000"/>
              <a:buChar char="❏"/>
            </a:pPr>
            <a:r>
              <a:rPr lang="de" sz="1800">
                <a:solidFill>
                  <a:srgbClr val="434343"/>
                </a:solidFill>
              </a:rPr>
              <a:t>Facade</a:t>
            </a:r>
          </a:p>
          <a:p>
            <a:pPr indent="-342900" lvl="0" marL="457200" rtl="0">
              <a:spcBef>
                <a:spcPts val="0"/>
              </a:spcBef>
              <a:buClr>
                <a:srgbClr val="434343"/>
              </a:buClr>
              <a:buSzPct val="100000"/>
              <a:buChar char="❏"/>
            </a:pPr>
            <a:r>
              <a:rPr lang="de" sz="1800">
                <a:solidFill>
                  <a:srgbClr val="434343"/>
                </a:solidFill>
              </a:rPr>
              <a:t>Composite</a:t>
            </a:r>
          </a:p>
          <a:p>
            <a:pPr indent="-342900" lvl="0" marL="457200" rtl="0">
              <a:spcBef>
                <a:spcPts val="0"/>
              </a:spcBef>
              <a:buClr>
                <a:srgbClr val="434343"/>
              </a:buClr>
              <a:buSzPct val="100000"/>
              <a:buChar char="❏"/>
            </a:pPr>
            <a:r>
              <a:rPr lang="de" sz="1800">
                <a:solidFill>
                  <a:srgbClr val="434343"/>
                </a:solidFill>
              </a:rPr>
              <a:t>Project 2: drawr-bootstrap</a:t>
            </a:r>
          </a:p>
          <a:p>
            <a:pPr indent="-342900" lvl="0" marL="457200" rtl="0">
              <a:spcBef>
                <a:spcPts val="0"/>
              </a:spcBef>
              <a:buClr>
                <a:srgbClr val="434343"/>
              </a:buClr>
              <a:buSzPct val="100000"/>
              <a:buChar char="❏"/>
            </a:pPr>
            <a:r>
              <a:rPr lang="de" sz="1800">
                <a:solidFill>
                  <a:srgbClr val="434343"/>
                </a:solidFill>
              </a:rPr>
              <a:t>Q&amp;A</a:t>
            </a:r>
          </a:p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  <p:sp>
        <p:nvSpPr>
          <p:cNvPr id="79" name="Shape 79"/>
          <p:cNvSpPr txBox="1"/>
          <p:nvPr/>
        </p:nvSpPr>
        <p:spPr>
          <a:xfrm>
            <a:off x="0" y="6387333"/>
            <a:ext cx="8713200" cy="416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de" sz="1200"/>
              <a:t>   Structural Design Patterns | Chrysa Papadaki &amp; Nishant Gupta | @TUM Garching, 29.09.2015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/>
          <p:nvPr>
            <p:ph type="title"/>
          </p:nvPr>
        </p:nvSpPr>
        <p:spPr>
          <a:xfrm>
            <a:off x="311700" y="593366"/>
            <a:ext cx="8520599" cy="943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" sz="3000"/>
              <a:t>Decorator Pattern - Trade-off</a:t>
            </a:r>
          </a:p>
        </p:txBody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x="311700" y="1688433"/>
            <a:ext cx="8520599" cy="4403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40000"/>
              </a:lnSpc>
              <a:spcBef>
                <a:spcPts val="900"/>
              </a:spcBef>
              <a:spcAft>
                <a:spcPts val="2100"/>
              </a:spcAft>
              <a:buNone/>
            </a:pPr>
            <a:r>
              <a:rPr lang="de">
                <a:solidFill>
                  <a:srgbClr val="434343"/>
                </a:solidFill>
              </a:rPr>
              <a:t>Decorators can result in many small objects</a:t>
            </a:r>
          </a:p>
          <a:p>
            <a:pPr lvl="0" rtl="0">
              <a:lnSpc>
                <a:spcPct val="140000"/>
              </a:lnSpc>
              <a:spcBef>
                <a:spcPts val="900"/>
              </a:spcBef>
              <a:spcAft>
                <a:spcPts val="2100"/>
              </a:spcAft>
              <a:buNone/>
            </a:pPr>
            <a:r>
              <a:rPr lang="de">
                <a:solidFill>
                  <a:srgbClr val="434343"/>
                </a:solidFill>
              </a:rPr>
              <a:t>Overuse can be complex</a:t>
            </a:r>
          </a:p>
        </p:txBody>
      </p:sp>
      <p:sp>
        <p:nvSpPr>
          <p:cNvPr id="223" name="Shape 223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  <p:sp>
        <p:nvSpPr>
          <p:cNvPr id="224" name="Shape 224"/>
          <p:cNvSpPr txBox="1"/>
          <p:nvPr/>
        </p:nvSpPr>
        <p:spPr>
          <a:xfrm>
            <a:off x="-46437" y="6271783"/>
            <a:ext cx="8713200" cy="416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de" sz="1200"/>
              <a:t>   Structural Design Patterns | Chrysa Papadaki &amp; Nishant Gupta | @TUM Garching, 29.09.2015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200"/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  <p:sp>
        <p:nvSpPr>
          <p:cNvPr id="230" name="Shape 230"/>
          <p:cNvSpPr txBox="1"/>
          <p:nvPr>
            <p:ph type="title"/>
          </p:nvPr>
        </p:nvSpPr>
        <p:spPr>
          <a:xfrm>
            <a:off x="387900" y="2574566"/>
            <a:ext cx="8520599" cy="9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457200" marR="0" rtl="0" algn="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lang="de" sz="3600"/>
              <a:t>Project: songFinder</a:t>
            </a: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/>
          <p:nvPr>
            <p:ph type="title"/>
          </p:nvPr>
        </p:nvSpPr>
        <p:spPr>
          <a:xfrm>
            <a:off x="311700" y="593366"/>
            <a:ext cx="8520599" cy="943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" sz="3000"/>
              <a:t>songFinder</a:t>
            </a:r>
          </a:p>
        </p:txBody>
      </p:sp>
      <p:sp>
        <p:nvSpPr>
          <p:cNvPr id="236" name="Shape 236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  <p:pic>
        <p:nvPicPr>
          <p:cNvPr id="237" name="Shape 2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0025" y="2152875"/>
            <a:ext cx="6747250" cy="3721324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Shape 238"/>
          <p:cNvSpPr txBox="1"/>
          <p:nvPr/>
        </p:nvSpPr>
        <p:spPr>
          <a:xfrm>
            <a:off x="613075" y="1226175"/>
            <a:ext cx="8212499" cy="524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de" sz="2000">
                <a:solidFill>
                  <a:srgbClr val="434343"/>
                </a:solidFill>
              </a:rPr>
              <a:t>Song search engine using spotify web services </a:t>
            </a:r>
          </a:p>
        </p:txBody>
      </p:sp>
      <p:sp>
        <p:nvSpPr>
          <p:cNvPr id="239" name="Shape 239"/>
          <p:cNvSpPr txBox="1"/>
          <p:nvPr/>
        </p:nvSpPr>
        <p:spPr>
          <a:xfrm>
            <a:off x="-46437" y="6271783"/>
            <a:ext cx="8713200" cy="416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de" sz="1200"/>
              <a:t>   Structural Design Patterns | Chrysa Papadaki &amp; Nishant Gupta | @TUM Garching, 29.09.2015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200"/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/>
          <p:nvPr>
            <p:ph type="title"/>
          </p:nvPr>
        </p:nvSpPr>
        <p:spPr>
          <a:xfrm>
            <a:off x="311700" y="593366"/>
            <a:ext cx="8520599" cy="943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" sz="3000"/>
              <a:t>songFinder - Song Preview</a:t>
            </a:r>
          </a:p>
        </p:txBody>
      </p:sp>
      <p:sp>
        <p:nvSpPr>
          <p:cNvPr id="245" name="Shape 245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  <p:sp>
        <p:nvSpPr>
          <p:cNvPr id="246" name="Shape 246"/>
          <p:cNvSpPr txBox="1"/>
          <p:nvPr/>
        </p:nvSpPr>
        <p:spPr>
          <a:xfrm>
            <a:off x="613075" y="1226175"/>
            <a:ext cx="8212499" cy="524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rgbClr val="434343"/>
              </a:solidFill>
            </a:endParaRPr>
          </a:p>
        </p:txBody>
      </p:sp>
      <p:pic>
        <p:nvPicPr>
          <p:cNvPr id="247" name="Shape 2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625" y="3150750"/>
            <a:ext cx="4827176" cy="2737475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Shape 248"/>
          <p:cNvSpPr/>
          <p:nvPr/>
        </p:nvSpPr>
        <p:spPr>
          <a:xfrm>
            <a:off x="3750100" y="4223850"/>
            <a:ext cx="1055100" cy="313799"/>
          </a:xfrm>
          <a:prstGeom prst="rect">
            <a:avLst/>
          </a:prstGeom>
          <a:solidFill>
            <a:srgbClr val="D9EAD3"/>
          </a:solidFill>
          <a:ln cap="flat" cmpd="sng" w="19050">
            <a:solidFill>
              <a:srgbClr val="3D85C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de">
                <a:solidFill>
                  <a:srgbClr val="6FA8DC"/>
                </a:solidFill>
              </a:rPr>
              <a:t>Preview</a:t>
            </a:r>
          </a:p>
        </p:txBody>
      </p:sp>
      <p:pic>
        <p:nvPicPr>
          <p:cNvPr id="249" name="Shape 2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45650" y="3571125"/>
            <a:ext cx="3126300" cy="16192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0" name="Shape 250"/>
          <p:cNvCxnSpPr>
            <a:stCxn id="248" idx="3"/>
            <a:endCxn id="249" idx="1"/>
          </p:cNvCxnSpPr>
          <p:nvPr/>
        </p:nvCxnSpPr>
        <p:spPr>
          <a:xfrm>
            <a:off x="4805200" y="4380749"/>
            <a:ext cx="1040400" cy="0"/>
          </a:xfrm>
          <a:prstGeom prst="straightConnector1">
            <a:avLst/>
          </a:prstGeom>
          <a:noFill/>
          <a:ln cap="flat" cmpd="sng" w="76200">
            <a:solidFill>
              <a:srgbClr val="6FA8DC"/>
            </a:solidFill>
            <a:prstDash val="solid"/>
            <a:round/>
            <a:headEnd len="lg" w="lg" type="none"/>
            <a:tailEnd len="lg" w="lg" type="triangle"/>
          </a:ln>
        </p:spPr>
      </p:cxnSp>
      <p:pic>
        <p:nvPicPr>
          <p:cNvPr id="251" name="Shape 2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7362" y="1860425"/>
            <a:ext cx="8363926" cy="567950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Shape 252"/>
          <p:cNvSpPr txBox="1"/>
          <p:nvPr/>
        </p:nvSpPr>
        <p:spPr>
          <a:xfrm>
            <a:off x="-46437" y="6271783"/>
            <a:ext cx="8713200" cy="416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de" sz="1200"/>
              <a:t>   Structural Design Patterns | Chrysa Papadaki &amp; Nishant Gupta | @TUM Garching, 29.09.2015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200"/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/>
          <p:nvPr>
            <p:ph type="title"/>
          </p:nvPr>
        </p:nvSpPr>
        <p:spPr>
          <a:xfrm>
            <a:off x="311700" y="593366"/>
            <a:ext cx="8520599" cy="943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" sz="3000"/>
              <a:t>songFinder - Single Result</a:t>
            </a:r>
          </a:p>
        </p:txBody>
      </p:sp>
      <p:sp>
        <p:nvSpPr>
          <p:cNvPr id="258" name="Shape 258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  <p:pic>
        <p:nvPicPr>
          <p:cNvPr id="259" name="Shape 2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0025" y="2152875"/>
            <a:ext cx="6752099" cy="3724000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Shape 260"/>
          <p:cNvSpPr txBox="1"/>
          <p:nvPr/>
        </p:nvSpPr>
        <p:spPr>
          <a:xfrm>
            <a:off x="613075" y="1226175"/>
            <a:ext cx="8312400" cy="524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de" sz="2000">
                <a:solidFill>
                  <a:srgbClr val="434343"/>
                </a:solidFill>
              </a:rPr>
              <a:t>On single result the song plays automatically - no need to press Preview</a:t>
            </a:r>
          </a:p>
        </p:txBody>
      </p:sp>
      <p:sp>
        <p:nvSpPr>
          <p:cNvPr id="261" name="Shape 261"/>
          <p:cNvSpPr/>
          <p:nvPr/>
        </p:nvSpPr>
        <p:spPr>
          <a:xfrm>
            <a:off x="1461475" y="4576675"/>
            <a:ext cx="6709199" cy="13002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de"/>
              <a:t>image to be changed...</a:t>
            </a:r>
          </a:p>
        </p:txBody>
      </p:sp>
      <p:sp>
        <p:nvSpPr>
          <p:cNvPr id="262" name="Shape 262"/>
          <p:cNvSpPr txBox="1"/>
          <p:nvPr/>
        </p:nvSpPr>
        <p:spPr>
          <a:xfrm>
            <a:off x="-46437" y="6271783"/>
            <a:ext cx="8713200" cy="416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de" sz="1200"/>
              <a:t>   Structural Design Patterns | Chrysa Papadaki &amp; Nishant Gupta | @TUM Garching, 29.09.2015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200"/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/>
          <p:nvPr>
            <p:ph type="title"/>
          </p:nvPr>
        </p:nvSpPr>
        <p:spPr>
          <a:xfrm>
            <a:off x="311700" y="593366"/>
            <a:ext cx="8520599" cy="943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" sz="3000"/>
              <a:t>songFinder - Symptoms</a:t>
            </a:r>
          </a:p>
        </p:txBody>
      </p:sp>
      <p:sp>
        <p:nvSpPr>
          <p:cNvPr id="268" name="Shape 268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x="1898900" y="3233212"/>
            <a:ext cx="5963400" cy="978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1" lang="de" sz="1800">
                <a:solidFill>
                  <a:srgbClr val="434343"/>
                </a:solidFill>
              </a:rPr>
              <a:t>Tight coupling: </a:t>
            </a:r>
            <a:r>
              <a:rPr lang="de" sz="1800">
                <a:solidFill>
                  <a:srgbClr val="434343"/>
                </a:solidFill>
              </a:rPr>
              <a:t>parsing and rendering the ws response in one place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rgbClr val="434343"/>
              </a:solidFill>
            </a:endParaRPr>
          </a:p>
        </p:txBody>
      </p:sp>
      <p:pic>
        <p:nvPicPr>
          <p:cNvPr id="270" name="Shape 2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3600" y="3347750"/>
            <a:ext cx="516350" cy="4589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Shape 2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3600" y="2040675"/>
            <a:ext cx="516350" cy="458987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Shape 272"/>
          <p:cNvSpPr txBox="1"/>
          <p:nvPr>
            <p:ph idx="2" type="body"/>
          </p:nvPr>
        </p:nvSpPr>
        <p:spPr>
          <a:xfrm>
            <a:off x="1898900" y="4329550"/>
            <a:ext cx="7244999" cy="978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1" lang="de" sz="1800">
                <a:solidFill>
                  <a:srgbClr val="434343"/>
                </a:solidFill>
              </a:rPr>
              <a:t>Code Smells: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de" sz="1800">
                <a:solidFill>
                  <a:srgbClr val="434343"/>
                </a:solidFill>
              </a:rPr>
              <a:t>  // display(createSongsObj(getSongArray(data), Song) 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rgbClr val="434343"/>
              </a:solidFill>
            </a:endParaRPr>
          </a:p>
        </p:txBody>
      </p:sp>
      <p:pic>
        <p:nvPicPr>
          <p:cNvPr id="273" name="Shape 2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3600" y="4589050"/>
            <a:ext cx="516350" cy="458987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Shape 274"/>
          <p:cNvSpPr txBox="1"/>
          <p:nvPr/>
        </p:nvSpPr>
        <p:spPr>
          <a:xfrm>
            <a:off x="1898900" y="1897700"/>
            <a:ext cx="6452399" cy="9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de" sz="18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No caching: </a:t>
            </a:r>
            <a:r>
              <a:rPr lang="de" sz="18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everytime long list of songs is being fetched and rendered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5" name="Shape 275"/>
          <p:cNvSpPr txBox="1"/>
          <p:nvPr/>
        </p:nvSpPr>
        <p:spPr>
          <a:xfrm>
            <a:off x="-46437" y="6271783"/>
            <a:ext cx="8713200" cy="416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de" sz="1200"/>
              <a:t>   Structural Design Patterns | Chrysa Papadaki &amp; Nishant Gupta | @TUM Garching, 29.09.2015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200"/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/>
          <p:nvPr>
            <p:ph type="title"/>
          </p:nvPr>
        </p:nvSpPr>
        <p:spPr>
          <a:xfrm>
            <a:off x="311700" y="593366"/>
            <a:ext cx="8520599" cy="943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" sz="3000"/>
              <a:t>songFinder - Refactoring using Proxy  </a:t>
            </a:r>
          </a:p>
        </p:txBody>
      </p:sp>
      <p:sp>
        <p:nvSpPr>
          <p:cNvPr id="281" name="Shape 281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  <p:pic>
        <p:nvPicPr>
          <p:cNvPr id="282" name="Shape 2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5925" y="1396700"/>
            <a:ext cx="7557299" cy="4820924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Shape 283"/>
          <p:cNvSpPr txBox="1"/>
          <p:nvPr/>
        </p:nvSpPr>
        <p:spPr>
          <a:xfrm>
            <a:off x="-46437" y="6271783"/>
            <a:ext cx="8713200" cy="416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de" sz="1200"/>
              <a:t>   Structural Design Patterns | Chrysa Papadaki &amp; Nishant Gupta | @TUM Garching, 29.09.2015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200"/>
          </a:p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8" name="Shape 2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200" y="1056475"/>
            <a:ext cx="8229599" cy="3543300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Shape 289"/>
          <p:cNvSpPr/>
          <p:nvPr/>
        </p:nvSpPr>
        <p:spPr>
          <a:xfrm>
            <a:off x="0" y="1522250"/>
            <a:ext cx="1129799" cy="204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0" name="Shape 290"/>
          <p:cNvSpPr txBox="1"/>
          <p:nvPr>
            <p:ph type="title"/>
          </p:nvPr>
        </p:nvSpPr>
        <p:spPr>
          <a:xfrm>
            <a:off x="311700" y="288566"/>
            <a:ext cx="8520599" cy="943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" sz="3000"/>
              <a:t>songFinder - Refactoring using Proxy  </a:t>
            </a:r>
          </a:p>
        </p:txBody>
      </p:sp>
      <p:sp>
        <p:nvSpPr>
          <p:cNvPr id="291" name="Shape 291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  <p:pic>
        <p:nvPicPr>
          <p:cNvPr id="292" name="Shape 292"/>
          <p:cNvPicPr preferRelativeResize="0"/>
          <p:nvPr/>
        </p:nvPicPr>
        <p:blipFill rotWithShape="1">
          <a:blip r:embed="rId4">
            <a:alphaModFix/>
          </a:blip>
          <a:srcRect b="26247" l="70955" r="0" t="41519"/>
          <a:stretch/>
        </p:blipFill>
        <p:spPr>
          <a:xfrm>
            <a:off x="6528450" y="4739400"/>
            <a:ext cx="2258349" cy="17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Shape 293"/>
          <p:cNvSpPr/>
          <p:nvPr/>
        </p:nvSpPr>
        <p:spPr>
          <a:xfrm>
            <a:off x="1208400" y="1522250"/>
            <a:ext cx="1522199" cy="2040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4" name="Shape 294"/>
          <p:cNvSpPr txBox="1"/>
          <p:nvPr/>
        </p:nvSpPr>
        <p:spPr>
          <a:xfrm>
            <a:off x="-46437" y="6271783"/>
            <a:ext cx="8713200" cy="416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de" sz="1200"/>
              <a:t>   Structural Design Patterns | Chrysa Papadaki &amp; Nishant Gupta | @TUM Garching, 29.09.2015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200"/>
          </a:p>
        </p:txBody>
      </p:sp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 txBox="1"/>
          <p:nvPr>
            <p:ph type="title"/>
          </p:nvPr>
        </p:nvSpPr>
        <p:spPr>
          <a:xfrm>
            <a:off x="311700" y="440966"/>
            <a:ext cx="8520599" cy="943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" sz="3000"/>
              <a:t>songFinder - Refactoring using Proxy </a:t>
            </a:r>
            <a:r>
              <a:rPr b="0" lang="de" sz="3000"/>
              <a:t>(cont)</a:t>
            </a:r>
            <a:r>
              <a:rPr lang="de" sz="3000"/>
              <a:t>  </a:t>
            </a:r>
          </a:p>
        </p:txBody>
      </p:sp>
      <p:sp>
        <p:nvSpPr>
          <p:cNvPr id="300" name="Shape 300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  <p:pic>
        <p:nvPicPr>
          <p:cNvPr id="301" name="Shape 301"/>
          <p:cNvPicPr preferRelativeResize="0"/>
          <p:nvPr/>
        </p:nvPicPr>
        <p:blipFill rotWithShape="1">
          <a:blip r:embed="rId3">
            <a:alphaModFix/>
          </a:blip>
          <a:srcRect b="28966" l="22998" r="46527" t="41109"/>
          <a:stretch/>
        </p:blipFill>
        <p:spPr>
          <a:xfrm>
            <a:off x="6383775" y="4778687"/>
            <a:ext cx="2303025" cy="1553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Shape 30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0650" y="1082850"/>
            <a:ext cx="8106150" cy="3640849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Shape 303"/>
          <p:cNvSpPr/>
          <p:nvPr/>
        </p:nvSpPr>
        <p:spPr>
          <a:xfrm>
            <a:off x="1490850" y="1961675"/>
            <a:ext cx="1271100" cy="2040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4" name="Shape 304"/>
          <p:cNvSpPr/>
          <p:nvPr/>
        </p:nvSpPr>
        <p:spPr>
          <a:xfrm>
            <a:off x="188325" y="1961675"/>
            <a:ext cx="1129799" cy="204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5" name="Shape 305"/>
          <p:cNvSpPr txBox="1"/>
          <p:nvPr/>
        </p:nvSpPr>
        <p:spPr>
          <a:xfrm>
            <a:off x="-46437" y="6271783"/>
            <a:ext cx="8713200" cy="416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de" sz="1200"/>
              <a:t>   Structural Design Patterns | Chrysa Papadaki &amp; Nishant Gupta | @TUM Garching, 29.09.2015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200"/>
          </a:p>
        </p:txBody>
      </p:sp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 txBox="1"/>
          <p:nvPr>
            <p:ph type="title"/>
          </p:nvPr>
        </p:nvSpPr>
        <p:spPr>
          <a:xfrm>
            <a:off x="311700" y="593366"/>
            <a:ext cx="8520599" cy="943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" sz="3000"/>
              <a:t>songFinder - Refactoring using Proxy </a:t>
            </a:r>
            <a:r>
              <a:rPr b="0" lang="de" sz="3000"/>
              <a:t>(cont)</a:t>
            </a:r>
            <a:r>
              <a:rPr lang="de" sz="3000"/>
              <a:t>  </a:t>
            </a:r>
          </a:p>
        </p:txBody>
      </p:sp>
      <p:sp>
        <p:nvSpPr>
          <p:cNvPr id="311" name="Shape 311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  <p:pic>
        <p:nvPicPr>
          <p:cNvPr id="312" name="Shape 312"/>
          <p:cNvPicPr preferRelativeResize="0"/>
          <p:nvPr/>
        </p:nvPicPr>
        <p:blipFill rotWithShape="1">
          <a:blip r:embed="rId3">
            <a:alphaModFix/>
          </a:blip>
          <a:srcRect b="28966" l="22998" r="46527" t="41109"/>
          <a:stretch/>
        </p:blipFill>
        <p:spPr>
          <a:xfrm>
            <a:off x="3270337" y="4116575"/>
            <a:ext cx="2303025" cy="1553650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Shape 313"/>
          <p:cNvSpPr txBox="1"/>
          <p:nvPr/>
        </p:nvSpPr>
        <p:spPr>
          <a:xfrm>
            <a:off x="376650" y="2181350"/>
            <a:ext cx="8090399" cy="12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rtl="0">
              <a:spcBef>
                <a:spcPts val="0"/>
              </a:spcBef>
              <a:buSzPct val="100000"/>
              <a:buChar char="★"/>
            </a:pPr>
            <a:r>
              <a:rPr lang="de" sz="2000"/>
              <a:t>Provides an interface similar to the real object </a:t>
            </a:r>
          </a:p>
          <a:p>
            <a:pPr indent="-355600" lvl="0" marL="457200" rtl="0">
              <a:spcBef>
                <a:spcPts val="0"/>
              </a:spcBef>
              <a:buSzPct val="100000"/>
              <a:buChar char="★"/>
            </a:pPr>
            <a:r>
              <a:rPr lang="de" sz="2000"/>
              <a:t>Maintains a reference that lets the proxy access the real object </a:t>
            </a:r>
          </a:p>
          <a:p>
            <a:pPr indent="-355600" lvl="0" marL="457200" rtl="0">
              <a:spcBef>
                <a:spcPts val="0"/>
              </a:spcBef>
              <a:buSzPct val="100000"/>
              <a:buChar char="★"/>
            </a:pPr>
            <a:r>
              <a:rPr lang="de" sz="2000"/>
              <a:t>Handles requests and forwards these to the real object</a:t>
            </a:r>
          </a:p>
        </p:txBody>
      </p:sp>
      <p:sp>
        <p:nvSpPr>
          <p:cNvPr id="314" name="Shape 314"/>
          <p:cNvSpPr txBox="1"/>
          <p:nvPr/>
        </p:nvSpPr>
        <p:spPr>
          <a:xfrm>
            <a:off x="-46437" y="6271783"/>
            <a:ext cx="8713200" cy="416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de" sz="1200"/>
              <a:t>   Structural Design Patterns | Chrysa Papadaki &amp; Nishant Gupta | @TUM Garching, 29.09.2015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200"/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593366"/>
            <a:ext cx="8520599" cy="943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" sz="3000"/>
              <a:t>Introduction</a:t>
            </a:r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311700" y="1688425"/>
            <a:ext cx="8068799" cy="4403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de" sz="18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The categories of object-oriented patterns formed by </a:t>
            </a:r>
            <a:r>
              <a:rPr lang="de" sz="1800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Gang of Four</a:t>
            </a:r>
            <a:r>
              <a:rPr lang="de" sz="18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 (GoF):</a:t>
            </a:r>
          </a:p>
          <a:p>
            <a:pPr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de" sz="18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Creational patterns </a:t>
            </a:r>
            <a:r>
              <a:rPr lang="de" sz="18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are used to create objects</a:t>
            </a:r>
          </a:p>
          <a:p>
            <a:pPr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de" sz="18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Structural patterns</a:t>
            </a:r>
            <a:r>
              <a:rPr lang="de" sz="18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 are used to combine objects and classes in order to build structured objects</a:t>
            </a:r>
          </a:p>
          <a:p>
            <a:pPr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de" sz="18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Behavioral patterns </a:t>
            </a:r>
            <a:r>
              <a:rPr lang="de" sz="18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are used to build a computation and control data flows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434343"/>
              </a:solidFill>
            </a:endParaRPr>
          </a:p>
        </p:txBody>
      </p:sp>
      <p:sp>
        <p:nvSpPr>
          <p:cNvPr id="86" name="Shape 86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  <p:sp>
        <p:nvSpPr>
          <p:cNvPr id="87" name="Shape 87"/>
          <p:cNvSpPr txBox="1"/>
          <p:nvPr/>
        </p:nvSpPr>
        <p:spPr>
          <a:xfrm>
            <a:off x="0" y="6271783"/>
            <a:ext cx="8713200" cy="416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rtl="0" algn="ctr">
              <a:spcBef>
                <a:spcPts val="0"/>
              </a:spcBef>
              <a:buNone/>
            </a:pPr>
            <a:r>
              <a:rPr b="1" lang="de" sz="1200"/>
              <a:t>   Structural Design Patterns | Chrysa Papadaki &amp; Nishant Gupta | @TUM Garching, 29.09.2015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200"/>
          </a:p>
        </p:txBody>
      </p:sp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 txBox="1"/>
          <p:nvPr>
            <p:ph type="title"/>
          </p:nvPr>
        </p:nvSpPr>
        <p:spPr>
          <a:xfrm>
            <a:off x="311700" y="593366"/>
            <a:ext cx="8520599" cy="943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" sz="3000"/>
              <a:t>songFinder - Refactoring using Decorator I </a:t>
            </a:r>
          </a:p>
        </p:txBody>
      </p:sp>
      <p:sp>
        <p:nvSpPr>
          <p:cNvPr id="320" name="Shape 320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  <p:pic>
        <p:nvPicPr>
          <p:cNvPr id="321" name="Shape 3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1300" y="2244150"/>
            <a:ext cx="6606925" cy="3389774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Shape 322"/>
          <p:cNvSpPr txBox="1"/>
          <p:nvPr/>
        </p:nvSpPr>
        <p:spPr>
          <a:xfrm>
            <a:off x="457200" y="1381025"/>
            <a:ext cx="7875899" cy="10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de" sz="2400"/>
              <a:t>Simple Song Object</a:t>
            </a:r>
          </a:p>
        </p:txBody>
      </p:sp>
      <p:sp>
        <p:nvSpPr>
          <p:cNvPr id="323" name="Shape 323"/>
          <p:cNvSpPr txBox="1"/>
          <p:nvPr/>
        </p:nvSpPr>
        <p:spPr>
          <a:xfrm>
            <a:off x="-46437" y="6271783"/>
            <a:ext cx="8713200" cy="416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de" sz="1200"/>
              <a:t>   Structural Design Patterns | Chrysa Papadaki &amp; Nishant Gupta | @TUM Garching, 29.09.2015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200"/>
          </a:p>
        </p:txBody>
      </p:sp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 txBox="1"/>
          <p:nvPr>
            <p:ph type="title"/>
          </p:nvPr>
        </p:nvSpPr>
        <p:spPr>
          <a:xfrm>
            <a:off x="311700" y="593366"/>
            <a:ext cx="8520599" cy="943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" sz="3000"/>
              <a:t>songFinder - Refactoring using Decorator I </a:t>
            </a:r>
          </a:p>
        </p:txBody>
      </p:sp>
      <p:sp>
        <p:nvSpPr>
          <p:cNvPr id="329" name="Shape 329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  <p:sp>
        <p:nvSpPr>
          <p:cNvPr id="330" name="Shape 330"/>
          <p:cNvSpPr txBox="1"/>
          <p:nvPr/>
        </p:nvSpPr>
        <p:spPr>
          <a:xfrm>
            <a:off x="457200" y="1381025"/>
            <a:ext cx="7875899" cy="10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de" sz="2400"/>
              <a:t>Decorated Song Object - Playable Song</a:t>
            </a:r>
          </a:p>
        </p:txBody>
      </p:sp>
      <p:sp>
        <p:nvSpPr>
          <p:cNvPr id="331" name="Shape 331"/>
          <p:cNvSpPr/>
          <p:nvPr/>
        </p:nvSpPr>
        <p:spPr>
          <a:xfrm>
            <a:off x="2730650" y="3044525"/>
            <a:ext cx="3766199" cy="15066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de" sz="2400"/>
              <a:t>image to be added</a:t>
            </a:r>
          </a:p>
        </p:txBody>
      </p:sp>
      <p:sp>
        <p:nvSpPr>
          <p:cNvPr id="332" name="Shape 332"/>
          <p:cNvSpPr txBox="1"/>
          <p:nvPr/>
        </p:nvSpPr>
        <p:spPr>
          <a:xfrm>
            <a:off x="-46437" y="6271783"/>
            <a:ext cx="8713200" cy="416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de" sz="1200"/>
              <a:t>   Structural Design Patterns | Chrysa Papadaki &amp; Nishant Gupta | @TUM Garching, 29.09.2015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200"/>
          </a:p>
        </p:txBody>
      </p:sp>
    </p:spTree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/>
          <p:nvPr>
            <p:ph type="title"/>
          </p:nvPr>
        </p:nvSpPr>
        <p:spPr>
          <a:xfrm>
            <a:off x="311700" y="593366"/>
            <a:ext cx="8520599" cy="943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" sz="3000"/>
              <a:t>songFinder - Refactoring using Decorator II </a:t>
            </a:r>
          </a:p>
        </p:txBody>
      </p:sp>
      <p:sp>
        <p:nvSpPr>
          <p:cNvPr id="338" name="Shape 338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  <p:pic>
        <p:nvPicPr>
          <p:cNvPr id="339" name="Shape 3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225" y="1537950"/>
            <a:ext cx="7819200" cy="4017499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Shape 340"/>
          <p:cNvSpPr txBox="1"/>
          <p:nvPr/>
        </p:nvSpPr>
        <p:spPr>
          <a:xfrm>
            <a:off x="-46437" y="6271783"/>
            <a:ext cx="8713200" cy="416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de" sz="1200"/>
              <a:t>   Structural Design Patterns | Chrysa Papadaki &amp; Nishant Gupta | @TUM Garching, 29.09.2015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200"/>
          </a:p>
        </p:txBody>
      </p:sp>
    </p:spTree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 txBox="1"/>
          <p:nvPr>
            <p:ph type="title"/>
          </p:nvPr>
        </p:nvSpPr>
        <p:spPr>
          <a:xfrm>
            <a:off x="311700" y="593366"/>
            <a:ext cx="8520599" cy="943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" sz="3000"/>
              <a:t>songFinder - Refactoring using Decorator II </a:t>
            </a:r>
          </a:p>
        </p:txBody>
      </p:sp>
      <p:sp>
        <p:nvSpPr>
          <p:cNvPr id="346" name="Shape 346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  <p:pic>
        <p:nvPicPr>
          <p:cNvPr id="347" name="Shape 3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325" y="1545787"/>
            <a:ext cx="7783924" cy="3766424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Shape 348"/>
          <p:cNvSpPr txBox="1"/>
          <p:nvPr/>
        </p:nvSpPr>
        <p:spPr>
          <a:xfrm>
            <a:off x="-46437" y="6271783"/>
            <a:ext cx="8713200" cy="416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de" sz="1200"/>
              <a:t>   Structural Design Patterns | Chrysa Papadaki &amp; Nishant Gupta | @TUM Garching, 29.09.2015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200"/>
          </a:p>
        </p:txBody>
      </p:sp>
    </p:spTree>
  </p:cSld>
  <p:clrMapOvr>
    <a:masterClrMapping/>
  </p:clrMapOvr>
  <p:transition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 txBox="1"/>
          <p:nvPr>
            <p:ph type="title"/>
          </p:nvPr>
        </p:nvSpPr>
        <p:spPr>
          <a:xfrm>
            <a:off x="311700" y="593366"/>
            <a:ext cx="8520599" cy="943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" sz="3000"/>
              <a:t>songFinder - Refactoring using Decorator II </a:t>
            </a:r>
          </a:p>
        </p:txBody>
      </p:sp>
      <p:sp>
        <p:nvSpPr>
          <p:cNvPr id="354" name="Shape 354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  <p:sp>
        <p:nvSpPr>
          <p:cNvPr id="355" name="Shape 355"/>
          <p:cNvSpPr txBox="1"/>
          <p:nvPr/>
        </p:nvSpPr>
        <p:spPr>
          <a:xfrm>
            <a:off x="376650" y="2181350"/>
            <a:ext cx="8090399" cy="2951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b="1" lang="de" sz="24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We achieved to: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24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rtl="0">
              <a:spcBef>
                <a:spcPts val="0"/>
              </a:spcBef>
              <a:buClr>
                <a:srgbClr val="434343"/>
              </a:buClr>
              <a:buSzPct val="100000"/>
              <a:buFont typeface="Open Sans"/>
              <a:buChar char="★"/>
            </a:pPr>
            <a:r>
              <a:rPr lang="de" sz="24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change efficiently the Song object behavior based on the response format at runtime</a:t>
            </a:r>
          </a:p>
          <a:p>
            <a:pPr indent="-381000" lvl="0" marL="457200" rtl="0">
              <a:spcBef>
                <a:spcPts val="0"/>
              </a:spcBef>
              <a:buClr>
                <a:srgbClr val="434343"/>
              </a:buClr>
              <a:buSzPct val="100000"/>
              <a:buFont typeface="Open Sans"/>
              <a:buChar char="★"/>
            </a:pPr>
            <a:r>
              <a:rPr lang="de" sz="24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provide a clean and object-oriented way to handle and render different server responses</a:t>
            </a:r>
          </a:p>
        </p:txBody>
      </p:sp>
      <p:sp>
        <p:nvSpPr>
          <p:cNvPr id="356" name="Shape 356"/>
          <p:cNvSpPr txBox="1"/>
          <p:nvPr/>
        </p:nvSpPr>
        <p:spPr>
          <a:xfrm>
            <a:off x="-46437" y="6271783"/>
            <a:ext cx="8713200" cy="416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de" sz="1200"/>
              <a:t>   Structural Design Patterns | Chrysa Papadaki &amp; Nishant Gupta | @TUM Garching, 29.09.2015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200"/>
          </a:p>
        </p:txBody>
      </p:sp>
    </p:spTree>
  </p:cSld>
  <p:clrMapOvr>
    <a:masterClrMapping/>
  </p:clrMapOvr>
  <p:transition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  <p:sp>
        <p:nvSpPr>
          <p:cNvPr id="362" name="Shape 362"/>
          <p:cNvSpPr txBox="1"/>
          <p:nvPr>
            <p:ph type="title"/>
          </p:nvPr>
        </p:nvSpPr>
        <p:spPr>
          <a:xfrm>
            <a:off x="387900" y="2726966"/>
            <a:ext cx="8520599" cy="9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de" sz="3600">
                <a:latin typeface="Arial"/>
                <a:ea typeface="Arial"/>
                <a:cs typeface="Arial"/>
                <a:sym typeface="Arial"/>
              </a:rPr>
              <a:t>Façade Design Pattern</a:t>
            </a:r>
          </a:p>
        </p:txBody>
      </p:sp>
    </p:spTree>
  </p:cSld>
  <p:clrMapOvr>
    <a:masterClrMapping/>
  </p:clrMapOvr>
  <p:transition spd="slow">
    <p:cut/>
  </p:transition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07975" lvl="0" marL="342900" marR="0" rtl="0" algn="l">
              <a:lnSpc>
                <a:spcPct val="90000"/>
              </a:lnSpc>
              <a:spcBef>
                <a:spcPts val="0"/>
              </a:spcBef>
              <a:buClr>
                <a:srgbClr val="434343"/>
              </a:buClr>
              <a:buSzPct val="100000"/>
              <a:buFont typeface="Arial"/>
              <a:buChar char="•"/>
            </a:pPr>
            <a:r>
              <a:rPr b="0" baseline="0" i="0" lang="de" sz="2400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Convenient higher-level interface to a larger body of code</a:t>
            </a: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indent="-307975" lvl="0" marL="342900" marR="0" rtl="0" algn="l">
              <a:lnSpc>
                <a:spcPct val="90000"/>
              </a:lnSpc>
              <a:spcBef>
                <a:spcPts val="590"/>
              </a:spcBef>
              <a:buClr>
                <a:srgbClr val="434343"/>
              </a:buClr>
              <a:buSzPct val="100000"/>
              <a:buFont typeface="Arial"/>
              <a:buChar char="•"/>
            </a:pPr>
            <a:r>
              <a:rPr b="0" baseline="0" i="0" lang="de" sz="2400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Hides actual complexity</a:t>
            </a:r>
          </a:p>
          <a:p>
            <a:pPr indent="0" lvl="0" marL="0" marR="0" rtl="0" algn="l">
              <a:lnSpc>
                <a:spcPct val="90000"/>
              </a:lnSpc>
              <a:spcBef>
                <a:spcPts val="590"/>
              </a:spcBef>
              <a:buNone/>
            </a:pPr>
            <a:r>
              <a:t/>
            </a:r>
            <a:endParaRPr sz="2400"/>
          </a:p>
          <a:p>
            <a:pPr indent="-307975" lvl="0" marL="342900" marR="0" rtl="0" algn="l">
              <a:lnSpc>
                <a:spcPct val="90000"/>
              </a:lnSpc>
              <a:spcBef>
                <a:spcPts val="590"/>
              </a:spcBef>
              <a:buClr>
                <a:srgbClr val="434343"/>
              </a:buClr>
              <a:buSzPct val="100000"/>
              <a:buFont typeface="Arial"/>
              <a:buChar char="•"/>
            </a:pPr>
            <a:r>
              <a:rPr b="0" baseline="0" i="0" lang="de" sz="2400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Simplified presentation of API - Improves usability</a:t>
            </a:r>
          </a:p>
          <a:p>
            <a:pPr indent="0" lvl="0" marL="0" marR="0" rtl="0" algn="l">
              <a:lnSpc>
                <a:spcPct val="90000"/>
              </a:lnSpc>
              <a:spcBef>
                <a:spcPts val="590"/>
              </a:spcBef>
              <a:buNone/>
            </a:pPr>
            <a:r>
              <a:t/>
            </a:r>
            <a:endParaRPr sz="2400"/>
          </a:p>
          <a:p>
            <a:pPr indent="-307975" lvl="0" marL="342900" marR="0" rtl="0" algn="l">
              <a:lnSpc>
                <a:spcPct val="90000"/>
              </a:lnSpc>
              <a:spcBef>
                <a:spcPts val="590"/>
              </a:spcBef>
              <a:buClr>
                <a:srgbClr val="434343"/>
              </a:buClr>
              <a:buSzPct val="100000"/>
              <a:buFont typeface="Arial"/>
              <a:buChar char="•"/>
            </a:pPr>
            <a:r>
              <a:rPr b="0" baseline="0" i="0" lang="de" sz="2400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Decouples class from code that utilizes it</a:t>
            </a:r>
          </a:p>
        </p:txBody>
      </p:sp>
      <p:sp>
        <p:nvSpPr>
          <p:cNvPr id="368" name="Shape 368"/>
          <p:cNvSpPr txBox="1"/>
          <p:nvPr/>
        </p:nvSpPr>
        <p:spPr>
          <a:xfrm>
            <a:off x="685800" y="13017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b="1" lang="de" sz="3000">
                <a:solidFill>
                  <a:schemeClr val="accent1"/>
                </a:solidFill>
              </a:rPr>
              <a:t>Façade</a:t>
            </a:r>
            <a:r>
              <a:rPr lang="de" sz="4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de" sz="3000">
                <a:solidFill>
                  <a:schemeClr val="accent1"/>
                </a:solidFill>
              </a:rPr>
              <a:t>Pattern - Definition</a:t>
            </a:r>
          </a:p>
        </p:txBody>
      </p:sp>
      <p:sp>
        <p:nvSpPr>
          <p:cNvPr id="369" name="Shape 369"/>
          <p:cNvSpPr txBox="1"/>
          <p:nvPr>
            <p:ph idx="12" type="sldNum"/>
          </p:nvPr>
        </p:nvSpPr>
        <p:spPr>
          <a:xfrm>
            <a:off x="6553200" y="6356350"/>
            <a:ext cx="2133599" cy="365099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de"/>
              <a:t>‹#›</a:t>
            </a:fld>
          </a:p>
        </p:txBody>
      </p:sp>
      <p:sp>
        <p:nvSpPr>
          <p:cNvPr id="370" name="Shape 370"/>
          <p:cNvSpPr txBox="1"/>
          <p:nvPr/>
        </p:nvSpPr>
        <p:spPr>
          <a:xfrm>
            <a:off x="0" y="6387333"/>
            <a:ext cx="8713200" cy="416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de" sz="1200"/>
              <a:t>   Structural Design Patterns | Chrysa Papadaki &amp; Nishant Gupta | @TUM Garching, 29.09.2015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200"/>
          </a:p>
        </p:txBody>
      </p:sp>
    </p:spTree>
  </p:cSld>
  <p:clrMapOvr>
    <a:masterClrMapping/>
  </p:clrMapOvr>
  <p:transition spd="slow">
    <p:cut/>
  </p:transition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Shape 376"/>
          <p:cNvSpPr txBox="1"/>
          <p:nvPr/>
        </p:nvSpPr>
        <p:spPr>
          <a:xfrm>
            <a:off x="685800" y="13017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b="1" lang="de" sz="3000">
                <a:solidFill>
                  <a:schemeClr val="accent1"/>
                </a:solidFill>
              </a:rPr>
              <a:t>Façade</a:t>
            </a:r>
            <a:r>
              <a:rPr lang="de" sz="4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de" sz="3000">
                <a:solidFill>
                  <a:schemeClr val="accent1"/>
                </a:solidFill>
              </a:rPr>
              <a:t>Pattern - Structure</a:t>
            </a:r>
          </a:p>
        </p:txBody>
      </p:sp>
      <p:pic>
        <p:nvPicPr>
          <p:cNvPr id="377" name="Shape 3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7975" y="2254800"/>
            <a:ext cx="4558575" cy="3262975"/>
          </a:xfrm>
          <a:prstGeom prst="rect">
            <a:avLst/>
          </a:prstGeom>
          <a:noFill/>
          <a:ln>
            <a:noFill/>
          </a:ln>
        </p:spPr>
      </p:pic>
      <p:sp>
        <p:nvSpPr>
          <p:cNvPr id="378" name="Shape 378"/>
          <p:cNvSpPr txBox="1"/>
          <p:nvPr>
            <p:ph idx="12" type="sldNum"/>
          </p:nvPr>
        </p:nvSpPr>
        <p:spPr>
          <a:xfrm>
            <a:off x="6553200" y="6356350"/>
            <a:ext cx="2133599" cy="365099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de"/>
              <a:t>‹#›</a:t>
            </a:fld>
          </a:p>
        </p:txBody>
      </p:sp>
      <p:sp>
        <p:nvSpPr>
          <p:cNvPr id="379" name="Shape 379"/>
          <p:cNvSpPr txBox="1"/>
          <p:nvPr/>
        </p:nvSpPr>
        <p:spPr>
          <a:xfrm>
            <a:off x="0" y="6387333"/>
            <a:ext cx="8713200" cy="416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de" sz="1200"/>
              <a:t>   Structural Design Patterns | Chrysa Papadaki &amp; Nishant Gupta | @TUM Garching, 29.09.2015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200"/>
          </a:p>
        </p:txBody>
      </p:sp>
    </p:spTree>
  </p:cSld>
  <p:clrMapOvr>
    <a:masterClrMapping/>
  </p:clrMapOvr>
  <p:transition spd="slow">
    <p:cut/>
  </p:transition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Shape 38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aseline="0" i="0" lang="de" u="none" cap="none" strike="noStrike">
                <a:solidFill>
                  <a:schemeClr val="accent1"/>
                </a:solidFill>
              </a:rPr>
              <a:t>Example</a:t>
            </a:r>
          </a:p>
        </p:txBody>
      </p:sp>
      <p:pic>
        <p:nvPicPr>
          <p:cNvPr id="386" name="Shape 38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8587" y="3730000"/>
            <a:ext cx="857400" cy="2562299"/>
          </a:xfrm>
          <a:prstGeom prst="rect">
            <a:avLst/>
          </a:prstGeom>
          <a:noFill/>
          <a:ln>
            <a:noFill/>
          </a:ln>
        </p:spPr>
      </p:pic>
      <p:sp>
        <p:nvSpPr>
          <p:cNvPr id="387" name="Shape 387"/>
          <p:cNvSpPr txBox="1"/>
          <p:nvPr>
            <p:ph idx="12" type="sldNum"/>
          </p:nvPr>
        </p:nvSpPr>
        <p:spPr>
          <a:xfrm>
            <a:off x="6553200" y="6356350"/>
            <a:ext cx="2133599" cy="365099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de"/>
              <a:t>‹#›</a:t>
            </a:fld>
          </a:p>
        </p:txBody>
      </p:sp>
      <p:sp>
        <p:nvSpPr>
          <p:cNvPr id="388" name="Shape 388"/>
          <p:cNvSpPr txBox="1"/>
          <p:nvPr/>
        </p:nvSpPr>
        <p:spPr>
          <a:xfrm>
            <a:off x="0" y="6387333"/>
            <a:ext cx="8713200" cy="416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de" sz="1200"/>
              <a:t>   Structural Design Patterns | Chrysa Papadaki &amp; Nishant Gupta | @TUM Garching, 29.09.2015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200"/>
          </a:p>
        </p:txBody>
      </p:sp>
    </p:spTree>
  </p:cSld>
  <p:clrMapOvr>
    <a:masterClrMapping/>
  </p:clrMapOvr>
  <p:transition spd="slow">
    <p:cut/>
  </p:transition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aseline="0" i="0" lang="de" u="none" cap="none" strike="noStrike">
                <a:solidFill>
                  <a:schemeClr val="accent1"/>
                </a:solidFill>
              </a:rPr>
              <a:t>Example</a:t>
            </a:r>
          </a:p>
        </p:txBody>
      </p:sp>
      <p:pic>
        <p:nvPicPr>
          <p:cNvPr id="394" name="Shape 39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0" y="1962150"/>
            <a:ext cx="6505499" cy="2152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95" name="Shape 39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3087" y="3794050"/>
            <a:ext cx="857400" cy="2562299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Shape 396"/>
          <p:cNvSpPr txBox="1"/>
          <p:nvPr>
            <p:ph idx="12" type="sldNum"/>
          </p:nvPr>
        </p:nvSpPr>
        <p:spPr>
          <a:xfrm>
            <a:off x="6553200" y="6356350"/>
            <a:ext cx="2133599" cy="365099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de"/>
              <a:t>‹#›</a:t>
            </a:fld>
          </a:p>
        </p:txBody>
      </p:sp>
      <p:sp>
        <p:nvSpPr>
          <p:cNvPr id="397" name="Shape 397"/>
          <p:cNvSpPr txBox="1"/>
          <p:nvPr/>
        </p:nvSpPr>
        <p:spPr>
          <a:xfrm>
            <a:off x="0" y="6387333"/>
            <a:ext cx="8713200" cy="416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de" sz="1200"/>
              <a:t>   Structural Design Patterns | Chrysa Papadaki &amp; Nishant Gupta | @TUM Garching, 29.09.2015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200"/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311700" y="593366"/>
            <a:ext cx="8520599" cy="943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de"/>
              <a:t>Structural Design Patterns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311700" y="1688425"/>
            <a:ext cx="8068799" cy="4403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rgbClr val="434343"/>
              </a:buClr>
              <a:buSzPct val="100000"/>
              <a:buChar char="★"/>
            </a:pPr>
            <a:r>
              <a:rPr lang="de" sz="1800">
                <a:solidFill>
                  <a:srgbClr val="434343"/>
                </a:solidFill>
              </a:rPr>
              <a:t>Form larger structures from individual parts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434343"/>
              </a:solidFill>
            </a:endParaRPr>
          </a:p>
          <a:p>
            <a:pPr indent="-342900" lvl="0" marL="457200" rtl="0">
              <a:spcBef>
                <a:spcPts val="0"/>
              </a:spcBef>
              <a:buClr>
                <a:srgbClr val="434343"/>
              </a:buClr>
              <a:buSzPct val="100000"/>
              <a:buChar char="★"/>
            </a:pPr>
            <a:r>
              <a:rPr lang="de" sz="1800">
                <a:solidFill>
                  <a:srgbClr val="434343"/>
                </a:solidFill>
              </a:rPr>
              <a:t>Vary a great deal depending on what sort of structure is being created for what purpose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434343"/>
              </a:solidFill>
            </a:endParaRPr>
          </a:p>
          <a:p>
            <a:pPr indent="-342900" lvl="0" marL="457200" rtl="0">
              <a:spcBef>
                <a:spcPts val="0"/>
              </a:spcBef>
              <a:buClr>
                <a:srgbClr val="434343"/>
              </a:buClr>
              <a:buSzPct val="100000"/>
              <a:buChar char="★"/>
            </a:pPr>
            <a:r>
              <a:rPr lang="de" sz="1800">
                <a:solidFill>
                  <a:srgbClr val="434343"/>
                </a:solidFill>
              </a:rPr>
              <a:t>Use inheritance to compose interfaces or implementations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434343"/>
              </a:solidFill>
            </a:endParaRPr>
          </a:p>
        </p:txBody>
      </p:sp>
      <p:sp>
        <p:nvSpPr>
          <p:cNvPr id="94" name="Shape 94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  <p:sp>
        <p:nvSpPr>
          <p:cNvPr id="95" name="Shape 95"/>
          <p:cNvSpPr txBox="1"/>
          <p:nvPr/>
        </p:nvSpPr>
        <p:spPr>
          <a:xfrm>
            <a:off x="0" y="6271783"/>
            <a:ext cx="8713200" cy="416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de" sz="1200"/>
              <a:t>   Structural Design Patterns | Chrysa Papadaki &amp; Nishant Gupta | @TUM Garching, 29.09.2015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200"/>
          </a:p>
        </p:txBody>
      </p:sp>
    </p:spTree>
  </p:cSld>
  <p:clrMapOvr>
    <a:masterClrMapping/>
  </p:clrMapOvr>
  <p:transition spd="slow">
    <p:cut/>
  </p:transition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Shape 40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aseline="0" i="0" lang="de" u="none" cap="none" strike="noStrike"/>
              <a:t>Example - jQuery</a:t>
            </a:r>
          </a:p>
        </p:txBody>
      </p:sp>
      <p:sp>
        <p:nvSpPr>
          <p:cNvPr id="403" name="Shape 403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de" sz="2400" u="none" cap="none" strike="noStrike">
                <a:latin typeface="Open Sans"/>
                <a:ea typeface="Open Sans"/>
                <a:cs typeface="Open Sans"/>
                <a:sym typeface="Open Sans"/>
              </a:rPr>
              <a:t>Group of facades – makes programming easier and faster</a:t>
            </a:r>
          </a:p>
        </p:txBody>
      </p:sp>
      <p:sp>
        <p:nvSpPr>
          <p:cNvPr id="404" name="Shape 404"/>
          <p:cNvSpPr txBox="1"/>
          <p:nvPr>
            <p:ph idx="12" type="sldNum"/>
          </p:nvPr>
        </p:nvSpPr>
        <p:spPr>
          <a:xfrm>
            <a:off x="6553200" y="6356350"/>
            <a:ext cx="2133599" cy="365099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de"/>
              <a:t>‹#›</a:t>
            </a:fld>
          </a:p>
        </p:txBody>
      </p:sp>
      <p:sp>
        <p:nvSpPr>
          <p:cNvPr id="405" name="Shape 405"/>
          <p:cNvSpPr txBox="1"/>
          <p:nvPr/>
        </p:nvSpPr>
        <p:spPr>
          <a:xfrm>
            <a:off x="0" y="6387333"/>
            <a:ext cx="8713200" cy="416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de" sz="1200"/>
              <a:t>   Structural Design Patterns | Chrysa Papadaki &amp; Nishant Gupta | @TUM Garching, 29.09.2015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200"/>
          </a:p>
        </p:txBody>
      </p:sp>
    </p:spTree>
  </p:cSld>
  <p:clrMapOvr>
    <a:masterClrMapping/>
  </p:clrMapOvr>
  <p:transition spd="slow">
    <p:cut/>
  </p:transition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Shape 41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aseline="0" i="0" lang="de" u="none" cap="none" strike="noStrike"/>
              <a:t>Example - jQuery</a:t>
            </a:r>
          </a:p>
        </p:txBody>
      </p:sp>
      <p:sp>
        <p:nvSpPr>
          <p:cNvPr id="412" name="Shape 412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de" sz="2400" u="none" cap="none" strike="noStrike">
                <a:latin typeface="Open Sans"/>
                <a:ea typeface="Open Sans"/>
                <a:cs typeface="Open Sans"/>
                <a:sym typeface="Open Sans"/>
              </a:rPr>
              <a:t>Group of facades – makes programming easier and faster</a:t>
            </a:r>
          </a:p>
          <a:p>
            <a:pPr indent="0" lvl="0" marL="0" marR="0" rtl="0" algn="l">
              <a:spcBef>
                <a:spcPts val="64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2400" u="none" cap="none" strike="noStrike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spcBef>
                <a:spcPts val="64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de" sz="2400" u="none" cap="none" strike="noStrike">
                <a:latin typeface="Open Sans"/>
                <a:ea typeface="Open Sans"/>
                <a:cs typeface="Open Sans"/>
                <a:sym typeface="Open Sans"/>
              </a:rPr>
              <a:t>facades for $.ajax()</a:t>
            </a:r>
          </a:p>
          <a:p>
            <a:pPr indent="-317500" lvl="0" marL="342900" marR="0" rtl="0" algn="l">
              <a:spcBef>
                <a:spcPts val="560"/>
              </a:spcBef>
              <a:buClr>
                <a:srgbClr val="434343"/>
              </a:buClr>
              <a:buSzPct val="100000"/>
              <a:buFont typeface="Open Sans"/>
              <a:buChar char="•"/>
            </a:pPr>
            <a:r>
              <a:rPr b="0" baseline="0" i="0" lang="de" sz="2400" u="none" cap="none" strike="noStrike">
                <a:latin typeface="Open Sans"/>
                <a:ea typeface="Open Sans"/>
                <a:cs typeface="Open Sans"/>
                <a:sym typeface="Open Sans"/>
              </a:rPr>
              <a:t>$.get( url, data, callback, dataType );</a:t>
            </a:r>
          </a:p>
          <a:p>
            <a:pPr indent="-317500" lvl="0" marL="342900" marR="0" rtl="0" algn="l">
              <a:spcBef>
                <a:spcPts val="560"/>
              </a:spcBef>
              <a:buClr>
                <a:srgbClr val="434343"/>
              </a:buClr>
              <a:buSzPct val="100000"/>
              <a:buFont typeface="Open Sans"/>
              <a:buChar char="•"/>
            </a:pPr>
            <a:r>
              <a:rPr b="0" baseline="0" i="0" lang="de" sz="2400" u="none" cap="none" strike="noStrike">
                <a:latin typeface="Open Sans"/>
                <a:ea typeface="Open Sans"/>
                <a:cs typeface="Open Sans"/>
                <a:sym typeface="Open Sans"/>
              </a:rPr>
              <a:t>$.post( url, data, callback, dataType );</a:t>
            </a:r>
          </a:p>
          <a:p>
            <a:pPr indent="-317500" lvl="0" marL="342900" marR="0" rtl="0" algn="l">
              <a:spcBef>
                <a:spcPts val="560"/>
              </a:spcBef>
              <a:buClr>
                <a:srgbClr val="434343"/>
              </a:buClr>
              <a:buSzPct val="100000"/>
              <a:buFont typeface="Open Sans"/>
              <a:buChar char="•"/>
            </a:pPr>
            <a:r>
              <a:rPr b="0" baseline="0" i="0" lang="de" sz="2400" u="none" cap="none" strike="noStrike">
                <a:latin typeface="Open Sans"/>
                <a:ea typeface="Open Sans"/>
                <a:cs typeface="Open Sans"/>
                <a:sym typeface="Open Sans"/>
              </a:rPr>
              <a:t>$.getJSON( url, data, callback );</a:t>
            </a:r>
          </a:p>
        </p:txBody>
      </p:sp>
      <p:sp>
        <p:nvSpPr>
          <p:cNvPr id="413" name="Shape 413"/>
          <p:cNvSpPr txBox="1"/>
          <p:nvPr>
            <p:ph idx="12" type="sldNum"/>
          </p:nvPr>
        </p:nvSpPr>
        <p:spPr>
          <a:xfrm>
            <a:off x="6553200" y="6356350"/>
            <a:ext cx="2133599" cy="365099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de"/>
              <a:t>‹#›</a:t>
            </a:fld>
          </a:p>
        </p:txBody>
      </p:sp>
      <p:sp>
        <p:nvSpPr>
          <p:cNvPr id="414" name="Shape 414"/>
          <p:cNvSpPr txBox="1"/>
          <p:nvPr/>
        </p:nvSpPr>
        <p:spPr>
          <a:xfrm>
            <a:off x="0" y="6387333"/>
            <a:ext cx="8713200" cy="416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de" sz="1200"/>
              <a:t>   Structural Design Patterns | Chrysa Papadaki &amp; Nishant Gupta | @TUM Garching, 29.09.2015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200"/>
          </a:p>
        </p:txBody>
      </p:sp>
    </p:spTree>
  </p:cSld>
  <p:clrMapOvr>
    <a:masterClrMapping/>
  </p:clrMapOvr>
  <p:transition spd="slow">
    <p:cut/>
  </p:transition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0" name="Shape 4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47925" y="3371850"/>
            <a:ext cx="4105199" cy="819299"/>
          </a:xfrm>
          <a:prstGeom prst="rect">
            <a:avLst/>
          </a:prstGeom>
          <a:noFill/>
          <a:ln>
            <a:noFill/>
          </a:ln>
        </p:spPr>
      </p:pic>
      <p:sp>
        <p:nvSpPr>
          <p:cNvPr id="421" name="Shape 42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aseline="0" i="0" lang="de" u="none" cap="none" strike="noStrike"/>
              <a:t>Behind the scenes</a:t>
            </a:r>
          </a:p>
        </p:txBody>
      </p:sp>
      <p:pic>
        <p:nvPicPr>
          <p:cNvPr id="422" name="Shape 4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19800" y="1676400"/>
            <a:ext cx="2409900" cy="1257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23" name="Shape 4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67125" y="5143500"/>
            <a:ext cx="2428799" cy="118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4" name="Shape 42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15925" y="1549400"/>
            <a:ext cx="2466900" cy="1390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25" name="Shape 425"/>
          <p:cNvCxnSpPr>
            <a:endCxn id="424" idx="2"/>
          </p:cNvCxnSpPr>
          <p:nvPr/>
        </p:nvCxnSpPr>
        <p:spPr>
          <a:xfrm rot="10800000">
            <a:off x="1649375" y="2940200"/>
            <a:ext cx="941400" cy="794100"/>
          </a:xfrm>
          <a:prstGeom prst="bentConnector2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426" name="Shape 426"/>
          <p:cNvCxnSpPr/>
          <p:nvPr/>
        </p:nvCxnSpPr>
        <p:spPr>
          <a:xfrm flipH="1" rot="10800000">
            <a:off x="6324600" y="2895599"/>
            <a:ext cx="900000" cy="647700"/>
          </a:xfrm>
          <a:prstGeom prst="bentConnector2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427" name="Shape 427"/>
          <p:cNvCxnSpPr>
            <a:stCxn id="420" idx="2"/>
          </p:cNvCxnSpPr>
          <p:nvPr/>
        </p:nvCxnSpPr>
        <p:spPr>
          <a:xfrm>
            <a:off x="4500524" y="4191149"/>
            <a:ext cx="0" cy="843300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med" w="med" type="none"/>
            <a:tailEnd len="lg" w="lg" type="stealth"/>
          </a:ln>
        </p:spPr>
      </p:cxnSp>
      <p:sp>
        <p:nvSpPr>
          <p:cNvPr id="428" name="Shape 428"/>
          <p:cNvSpPr txBox="1"/>
          <p:nvPr>
            <p:ph idx="12" type="sldNum"/>
          </p:nvPr>
        </p:nvSpPr>
        <p:spPr>
          <a:xfrm>
            <a:off x="6553200" y="6356350"/>
            <a:ext cx="2133599" cy="365099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de"/>
              <a:t>‹#›</a:t>
            </a:fld>
          </a:p>
        </p:txBody>
      </p:sp>
      <p:sp>
        <p:nvSpPr>
          <p:cNvPr id="429" name="Shape 429"/>
          <p:cNvSpPr txBox="1"/>
          <p:nvPr/>
        </p:nvSpPr>
        <p:spPr>
          <a:xfrm>
            <a:off x="0" y="6387333"/>
            <a:ext cx="8713200" cy="416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de" sz="1200"/>
              <a:t>   Structural Design Patterns | Chrysa Papadaki &amp; Nishant Gupta | @TUM Garching, 29.09.2015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200"/>
          </a:p>
        </p:txBody>
      </p:sp>
    </p:spTree>
  </p:cSld>
  <p:clrMapOvr>
    <a:masterClrMapping/>
  </p:clrMapOvr>
  <p:transition spd="slow">
    <p:cut/>
  </p:transition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Shape 434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  <p:sp>
        <p:nvSpPr>
          <p:cNvPr id="435" name="Shape 435"/>
          <p:cNvSpPr txBox="1"/>
          <p:nvPr>
            <p:ph type="title"/>
          </p:nvPr>
        </p:nvSpPr>
        <p:spPr>
          <a:xfrm>
            <a:off x="387900" y="2803166"/>
            <a:ext cx="8520599" cy="9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de" sz="3600">
                <a:latin typeface="Arial"/>
                <a:ea typeface="Arial"/>
                <a:cs typeface="Arial"/>
                <a:sym typeface="Arial"/>
              </a:rPr>
              <a:t>Composite Design Pattern</a:t>
            </a:r>
          </a:p>
        </p:txBody>
      </p:sp>
    </p:spTree>
  </p:cSld>
  <p:clrMapOvr>
    <a:masterClrMapping/>
  </p:clrMapOvr>
  <p:transition spd="slow">
    <p:cut/>
  </p:transition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Shape 440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92100" lvl="0" marL="342900" marR="0" rtl="0" algn="l">
              <a:spcBef>
                <a:spcPts val="0"/>
              </a:spcBef>
              <a:buClr>
                <a:srgbClr val="434343"/>
              </a:buClr>
              <a:buSzPct val="100000"/>
              <a:buFont typeface="Arial"/>
              <a:buChar char="•"/>
            </a:pPr>
            <a:r>
              <a:rPr b="0" baseline="0" i="0" lang="de" sz="2400" u="none" cap="none" strike="noStrike">
                <a:latin typeface="Calibri"/>
                <a:ea typeface="Calibri"/>
                <a:cs typeface="Calibri"/>
                <a:sym typeface="Calibri"/>
              </a:rPr>
              <a:t>Group of objects should be treated in the same way as a single instance of an object.</a:t>
            </a:r>
          </a:p>
          <a:p>
            <a:pPr indent="-139700" lvl="0" marL="342900" marR="0" rtl="0" algn="l">
              <a:spcBef>
                <a:spcPts val="64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2400" u="none" cap="none" strike="noStrike"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342900" marR="0" rtl="0" algn="l">
              <a:spcBef>
                <a:spcPts val="640"/>
              </a:spcBef>
              <a:buClr>
                <a:srgbClr val="434343"/>
              </a:buClr>
              <a:buSzPct val="100000"/>
              <a:buFont typeface="Arial"/>
              <a:buChar char="•"/>
            </a:pPr>
            <a:r>
              <a:rPr b="0" baseline="0" i="0" lang="de" sz="2400" u="none" cap="none" strike="noStrike">
                <a:latin typeface="Calibri"/>
                <a:ea typeface="Calibri"/>
                <a:cs typeface="Calibri"/>
                <a:sym typeface="Calibri"/>
              </a:rPr>
              <a:t>Same behavior applied to an object or a group of objects</a:t>
            </a:r>
          </a:p>
          <a:p>
            <a:pPr indent="-139700" lvl="0" marL="342900" marR="0" rtl="0" algn="l">
              <a:spcBef>
                <a:spcPts val="64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2400" u="none" cap="none" strike="noStrike"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342900" marR="0" rtl="0" algn="l">
              <a:spcBef>
                <a:spcPts val="640"/>
              </a:spcBef>
              <a:buClr>
                <a:srgbClr val="434343"/>
              </a:buClr>
              <a:buSzPct val="100000"/>
              <a:buFont typeface="Arial"/>
              <a:buChar char="•"/>
            </a:pPr>
            <a:r>
              <a:rPr b="0" baseline="0" i="0" lang="de" sz="2400" u="none" cap="none" strike="noStrike">
                <a:latin typeface="Calibri"/>
                <a:ea typeface="Calibri"/>
                <a:cs typeface="Calibri"/>
                <a:sym typeface="Calibri"/>
              </a:rPr>
              <a:t>Code resuability</a:t>
            </a:r>
          </a:p>
          <a:p>
            <a:pPr indent="-139700" lvl="0" marL="342900" marR="0" rtl="0" algn="l">
              <a:spcBef>
                <a:spcPts val="64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240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1" name="Shape 441"/>
          <p:cNvSpPr txBox="1"/>
          <p:nvPr/>
        </p:nvSpPr>
        <p:spPr>
          <a:xfrm>
            <a:off x="685800" y="13017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b="1" lang="de" sz="3000">
                <a:solidFill>
                  <a:schemeClr val="accent1"/>
                </a:solidFill>
              </a:rPr>
              <a:t>Composite</a:t>
            </a:r>
            <a:r>
              <a:rPr lang="de" sz="4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de" sz="3000">
                <a:solidFill>
                  <a:schemeClr val="accent1"/>
                </a:solidFill>
              </a:rPr>
              <a:t>Pattern - Introduction</a:t>
            </a:r>
          </a:p>
        </p:txBody>
      </p:sp>
      <p:sp>
        <p:nvSpPr>
          <p:cNvPr id="442" name="Shape 442"/>
          <p:cNvSpPr txBox="1"/>
          <p:nvPr>
            <p:ph idx="12" type="sldNum"/>
          </p:nvPr>
        </p:nvSpPr>
        <p:spPr>
          <a:xfrm>
            <a:off x="6553200" y="6356350"/>
            <a:ext cx="2133599" cy="365099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  <p:sp>
        <p:nvSpPr>
          <p:cNvPr id="443" name="Shape 443"/>
          <p:cNvSpPr txBox="1"/>
          <p:nvPr/>
        </p:nvSpPr>
        <p:spPr>
          <a:xfrm>
            <a:off x="0" y="6387333"/>
            <a:ext cx="8713200" cy="416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de" sz="1200"/>
              <a:t>   Structural Design Patterns | Chrysa Papadaki &amp; Nishant Gupta | @TUM Garching, 29.09.2015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200"/>
          </a:p>
        </p:txBody>
      </p:sp>
    </p:spTree>
  </p:cSld>
  <p:clrMapOvr>
    <a:masterClrMapping/>
  </p:clrMapOvr>
  <p:transition spd="slow">
    <p:cut/>
  </p:transition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Shape 449"/>
          <p:cNvSpPr txBox="1"/>
          <p:nvPr/>
        </p:nvSpPr>
        <p:spPr>
          <a:xfrm>
            <a:off x="685800" y="13017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b="1" lang="de" sz="3000">
                <a:solidFill>
                  <a:schemeClr val="accent1"/>
                </a:solidFill>
              </a:rPr>
              <a:t>Composite</a:t>
            </a:r>
            <a:r>
              <a:rPr lang="de" sz="4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de" sz="3000">
                <a:solidFill>
                  <a:schemeClr val="accent1"/>
                </a:solidFill>
              </a:rPr>
              <a:t>Pattern - Structure</a:t>
            </a:r>
          </a:p>
        </p:txBody>
      </p:sp>
      <p:pic>
        <p:nvPicPr>
          <p:cNvPr id="450" name="Shape 4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1252" y="2144977"/>
            <a:ext cx="5203775" cy="3766650"/>
          </a:xfrm>
          <a:prstGeom prst="rect">
            <a:avLst/>
          </a:prstGeom>
          <a:noFill/>
          <a:ln>
            <a:noFill/>
          </a:ln>
        </p:spPr>
      </p:pic>
      <p:sp>
        <p:nvSpPr>
          <p:cNvPr id="451" name="Shape 451"/>
          <p:cNvSpPr txBox="1"/>
          <p:nvPr>
            <p:ph idx="12" type="sldNum"/>
          </p:nvPr>
        </p:nvSpPr>
        <p:spPr>
          <a:xfrm>
            <a:off x="6553200" y="6356350"/>
            <a:ext cx="2133599" cy="365099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  <p:sp>
        <p:nvSpPr>
          <p:cNvPr id="452" name="Shape 452"/>
          <p:cNvSpPr txBox="1"/>
          <p:nvPr/>
        </p:nvSpPr>
        <p:spPr>
          <a:xfrm>
            <a:off x="0" y="6387333"/>
            <a:ext cx="8713200" cy="416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de" sz="1200"/>
              <a:t>   Structural Design Patterns | Chrysa Papadaki &amp; Nishant Gupta | @TUM Garching, 29.09.2015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200"/>
          </a:p>
        </p:txBody>
      </p:sp>
    </p:spTree>
  </p:cSld>
  <p:clrMapOvr>
    <a:masterClrMapping/>
  </p:clrMapOvr>
  <p:transition spd="slow">
    <p:cut/>
  </p:transition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Shape 45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aseline="0" i="0" lang="de" u="none" cap="none" strike="noStrike"/>
              <a:t>Example</a:t>
            </a:r>
          </a:p>
        </p:txBody>
      </p:sp>
      <p:pic>
        <p:nvPicPr>
          <p:cNvPr id="459" name="Shape 4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3404" y="1752600"/>
            <a:ext cx="2328000" cy="3429000"/>
          </a:xfrm>
          <a:prstGeom prst="rect">
            <a:avLst/>
          </a:prstGeom>
          <a:noFill/>
          <a:ln>
            <a:noFill/>
          </a:ln>
        </p:spPr>
      </p:pic>
      <p:sp>
        <p:nvSpPr>
          <p:cNvPr id="460" name="Shape 460"/>
          <p:cNvSpPr/>
          <p:nvPr/>
        </p:nvSpPr>
        <p:spPr>
          <a:xfrm>
            <a:off x="4648200" y="1981200"/>
            <a:ext cx="2133599" cy="838199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395E8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de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Component</a:t>
            </a:r>
          </a:p>
        </p:txBody>
      </p:sp>
      <p:sp>
        <p:nvSpPr>
          <p:cNvPr id="461" name="Shape 461"/>
          <p:cNvSpPr/>
          <p:nvPr/>
        </p:nvSpPr>
        <p:spPr>
          <a:xfrm>
            <a:off x="3810000" y="3352800"/>
            <a:ext cx="1524000" cy="838199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395E8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de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Leaf</a:t>
            </a:r>
          </a:p>
        </p:txBody>
      </p:sp>
      <p:sp>
        <p:nvSpPr>
          <p:cNvPr id="462" name="Shape 462"/>
          <p:cNvSpPr/>
          <p:nvPr/>
        </p:nvSpPr>
        <p:spPr>
          <a:xfrm>
            <a:off x="5791200" y="3352800"/>
            <a:ext cx="2133599" cy="838199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395E8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de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Component</a:t>
            </a:r>
          </a:p>
        </p:txBody>
      </p:sp>
      <p:sp>
        <p:nvSpPr>
          <p:cNvPr id="463" name="Shape 463"/>
          <p:cNvSpPr/>
          <p:nvPr/>
        </p:nvSpPr>
        <p:spPr>
          <a:xfrm>
            <a:off x="6858000" y="4876800"/>
            <a:ext cx="2133599" cy="838199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395E8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de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Component</a:t>
            </a:r>
          </a:p>
        </p:txBody>
      </p:sp>
      <p:sp>
        <p:nvSpPr>
          <p:cNvPr id="464" name="Shape 464"/>
          <p:cNvSpPr/>
          <p:nvPr/>
        </p:nvSpPr>
        <p:spPr>
          <a:xfrm>
            <a:off x="4876800" y="4876800"/>
            <a:ext cx="1524000" cy="838199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395E8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de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Leaf</a:t>
            </a:r>
          </a:p>
        </p:txBody>
      </p:sp>
      <p:cxnSp>
        <p:nvCxnSpPr>
          <p:cNvPr id="465" name="Shape 465"/>
          <p:cNvCxnSpPr>
            <a:stCxn id="460" idx="2"/>
            <a:endCxn id="461" idx="0"/>
          </p:cNvCxnSpPr>
          <p:nvPr/>
        </p:nvCxnSpPr>
        <p:spPr>
          <a:xfrm flipH="1">
            <a:off x="4571999" y="2819399"/>
            <a:ext cx="1143000" cy="533400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466" name="Shape 466"/>
          <p:cNvCxnSpPr>
            <a:stCxn id="460" idx="2"/>
            <a:endCxn id="462" idx="0"/>
          </p:cNvCxnSpPr>
          <p:nvPr/>
        </p:nvCxnSpPr>
        <p:spPr>
          <a:xfrm>
            <a:off x="5714999" y="2819399"/>
            <a:ext cx="1143000" cy="533400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467" name="Shape 467"/>
          <p:cNvCxnSpPr>
            <a:stCxn id="462" idx="2"/>
            <a:endCxn id="464" idx="0"/>
          </p:cNvCxnSpPr>
          <p:nvPr/>
        </p:nvCxnSpPr>
        <p:spPr>
          <a:xfrm flipH="1">
            <a:off x="5638799" y="4190999"/>
            <a:ext cx="1219200" cy="685800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468" name="Shape 468"/>
          <p:cNvCxnSpPr>
            <a:stCxn id="462" idx="2"/>
            <a:endCxn id="463" idx="0"/>
          </p:cNvCxnSpPr>
          <p:nvPr/>
        </p:nvCxnSpPr>
        <p:spPr>
          <a:xfrm>
            <a:off x="6857999" y="4190999"/>
            <a:ext cx="1066800" cy="685800"/>
          </a:xfrm>
          <a:prstGeom prst="straightConnector1">
            <a:avLst/>
          </a:prstGeom>
          <a:noFill/>
          <a:ln cap="flat" cmpd="sng" w="9525">
            <a:solidFill>
              <a:srgbClr val="4A7DBB"/>
            </a:solidFill>
            <a:prstDash val="solid"/>
            <a:round/>
            <a:headEnd len="med" w="med" type="none"/>
            <a:tailEnd len="lg" w="lg" type="stealth"/>
          </a:ln>
        </p:spPr>
      </p:cxnSp>
      <p:sp>
        <p:nvSpPr>
          <p:cNvPr id="469" name="Shape 469"/>
          <p:cNvSpPr txBox="1"/>
          <p:nvPr>
            <p:ph idx="12" type="sldNum"/>
          </p:nvPr>
        </p:nvSpPr>
        <p:spPr>
          <a:xfrm>
            <a:off x="6553200" y="6356350"/>
            <a:ext cx="2133599" cy="365099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  <p:sp>
        <p:nvSpPr>
          <p:cNvPr id="470" name="Shape 470"/>
          <p:cNvSpPr txBox="1"/>
          <p:nvPr/>
        </p:nvSpPr>
        <p:spPr>
          <a:xfrm>
            <a:off x="0" y="6387333"/>
            <a:ext cx="8713200" cy="416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de" sz="1200"/>
              <a:t>   Structural Design Patterns | Chrysa Papadaki &amp; Nishant Gupta | @TUM Garching, 29.09.2015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200"/>
          </a:p>
        </p:txBody>
      </p:sp>
    </p:spTree>
  </p:cSld>
  <p:clrMapOvr>
    <a:masterClrMapping/>
  </p:clrMapOvr>
  <p:transition spd="slow">
    <p:cut/>
  </p:transition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Shape 47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aseline="0" i="0" lang="de" u="none" cap="none" strike="noStrike"/>
              <a:t>Example - jQuery</a:t>
            </a:r>
          </a:p>
        </p:txBody>
      </p:sp>
      <p:sp>
        <p:nvSpPr>
          <p:cNvPr id="476" name="Shape 476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de" sz="2400" u="none" cap="none" strike="noStrike">
                <a:latin typeface="Open Sans"/>
                <a:ea typeface="Open Sans"/>
                <a:cs typeface="Open Sans"/>
                <a:sym typeface="Open Sans"/>
              </a:rPr>
              <a:t>Same methods available to be applied to an element or collection of elements</a:t>
            </a:r>
          </a:p>
          <a:p>
            <a:pPr indent="0" lvl="0" marL="0" marR="0" rtl="0" algn="l">
              <a:spcBef>
                <a:spcPts val="64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2400" u="none" cap="none" strike="noStrike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spcBef>
                <a:spcPts val="64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2400" u="none" cap="none" strike="noStrike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477" name="Shape 4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71600" y="3581400"/>
            <a:ext cx="4927800" cy="71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8" name="Shape 47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71600" y="5029200"/>
            <a:ext cx="4856100" cy="912900"/>
          </a:xfrm>
          <a:prstGeom prst="rect">
            <a:avLst/>
          </a:prstGeom>
          <a:noFill/>
          <a:ln>
            <a:noFill/>
          </a:ln>
        </p:spPr>
      </p:pic>
      <p:sp>
        <p:nvSpPr>
          <p:cNvPr id="479" name="Shape 479"/>
          <p:cNvSpPr txBox="1"/>
          <p:nvPr/>
        </p:nvSpPr>
        <p:spPr>
          <a:xfrm>
            <a:off x="1371600" y="3200400"/>
            <a:ext cx="1572300" cy="3692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de" sz="1800" u="none" cap="none" strike="noStrike">
                <a:solidFill>
                  <a:srgbClr val="980000"/>
                </a:solidFill>
                <a:latin typeface="Calibri"/>
                <a:ea typeface="Calibri"/>
                <a:cs typeface="Calibri"/>
                <a:sym typeface="Calibri"/>
              </a:rPr>
              <a:t>Single Element</a:t>
            </a:r>
          </a:p>
        </p:txBody>
      </p:sp>
      <p:sp>
        <p:nvSpPr>
          <p:cNvPr id="480" name="Shape 480"/>
          <p:cNvSpPr txBox="1"/>
          <p:nvPr/>
        </p:nvSpPr>
        <p:spPr>
          <a:xfrm>
            <a:off x="1371600" y="4659867"/>
            <a:ext cx="2287199" cy="3692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de" sz="1800" u="none" cap="none" strike="noStrike">
                <a:solidFill>
                  <a:srgbClr val="980000"/>
                </a:solidFill>
                <a:latin typeface="Calibri"/>
                <a:ea typeface="Calibri"/>
                <a:cs typeface="Calibri"/>
                <a:sym typeface="Calibri"/>
              </a:rPr>
              <a:t>Collection of Elements</a:t>
            </a:r>
          </a:p>
        </p:txBody>
      </p:sp>
      <p:sp>
        <p:nvSpPr>
          <p:cNvPr id="481" name="Shape 481"/>
          <p:cNvSpPr txBox="1"/>
          <p:nvPr>
            <p:ph idx="12" type="sldNum"/>
          </p:nvPr>
        </p:nvSpPr>
        <p:spPr>
          <a:xfrm>
            <a:off x="6553200" y="6356350"/>
            <a:ext cx="2133599" cy="365099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  <p:sp>
        <p:nvSpPr>
          <p:cNvPr id="482" name="Shape 482"/>
          <p:cNvSpPr txBox="1"/>
          <p:nvPr/>
        </p:nvSpPr>
        <p:spPr>
          <a:xfrm>
            <a:off x="0" y="6387333"/>
            <a:ext cx="8713200" cy="416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de" sz="1200"/>
              <a:t>   Structural Design Patterns | Chrysa Papadaki &amp; Nishant Gupta | @TUM Garching, 29.09.2015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200"/>
          </a:p>
        </p:txBody>
      </p:sp>
    </p:spTree>
  </p:cSld>
  <p:clrMapOvr>
    <a:masterClrMapping/>
  </p:clrMapOvr>
  <p:transition spd="slow">
    <p:cut/>
  </p:transition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Shape 488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  <p:sp>
        <p:nvSpPr>
          <p:cNvPr id="489" name="Shape 489"/>
          <p:cNvSpPr txBox="1"/>
          <p:nvPr>
            <p:ph type="title"/>
          </p:nvPr>
        </p:nvSpPr>
        <p:spPr>
          <a:xfrm>
            <a:off x="387900" y="2803166"/>
            <a:ext cx="8520599" cy="9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 rtl="0" algn="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de" sz="3600"/>
              <a:t>Project : drawr-bootstrap</a:t>
            </a:r>
            <a:r>
              <a:rPr baseline="30000" lang="de" sz="3600" u="sng">
                <a:hlinkClick r:id="rId3"/>
              </a:rPr>
              <a:t>[1]</a:t>
            </a:r>
          </a:p>
        </p:txBody>
      </p:sp>
    </p:spTree>
  </p:cSld>
  <p:clrMapOvr>
    <a:masterClrMapping/>
  </p:clrMapOvr>
  <p:transition spd="slow">
    <p:cut/>
  </p:transition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Shape 49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aseline="0" i="0" lang="de" u="none" cap="none" strike="noStrike"/>
              <a:t>drawr-bootstrap</a:t>
            </a:r>
          </a:p>
        </p:txBody>
      </p:sp>
      <p:sp>
        <p:nvSpPr>
          <p:cNvPr id="495" name="Shape 495"/>
          <p:cNvSpPr txBox="1"/>
          <p:nvPr/>
        </p:nvSpPr>
        <p:spPr>
          <a:xfrm>
            <a:off x="3835437" y="5943600"/>
            <a:ext cx="1269899" cy="3692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de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First Screen</a:t>
            </a:r>
          </a:p>
        </p:txBody>
      </p:sp>
      <p:pic>
        <p:nvPicPr>
          <p:cNvPr id="496" name="Shape 49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304365"/>
            <a:ext cx="7239000" cy="4639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97" name="Shape 49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56978" y="2209800"/>
            <a:ext cx="1914599" cy="1838400"/>
          </a:xfrm>
          <a:prstGeom prst="rect">
            <a:avLst/>
          </a:prstGeom>
          <a:noFill/>
          <a:ln>
            <a:noFill/>
          </a:ln>
        </p:spPr>
      </p:pic>
      <p:sp>
        <p:nvSpPr>
          <p:cNvPr id="498" name="Shape 498"/>
          <p:cNvSpPr txBox="1"/>
          <p:nvPr>
            <p:ph idx="12" type="sldNum"/>
          </p:nvPr>
        </p:nvSpPr>
        <p:spPr>
          <a:xfrm>
            <a:off x="6553200" y="6356350"/>
            <a:ext cx="2133599" cy="365099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de"/>
              <a:t>‹#›</a:t>
            </a:fld>
          </a:p>
        </p:txBody>
      </p:sp>
      <p:sp>
        <p:nvSpPr>
          <p:cNvPr id="499" name="Shape 499"/>
          <p:cNvSpPr txBox="1"/>
          <p:nvPr/>
        </p:nvSpPr>
        <p:spPr>
          <a:xfrm>
            <a:off x="0" y="6387333"/>
            <a:ext cx="8713200" cy="416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de" sz="1200"/>
              <a:t>   Structural Design Patterns | Chrysa Papadaki &amp; Nishant Gupta | @TUM Garching, 29.09.2015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200"/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311700" y="593366"/>
            <a:ext cx="8520599" cy="943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" sz="3000"/>
              <a:t>Structural Design Patterns (cont.)</a:t>
            </a:r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311700" y="1688433"/>
            <a:ext cx="8520599" cy="4403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rgbClr val="434343"/>
              </a:buClr>
              <a:buSzPct val="100000"/>
              <a:buChar char="❏"/>
            </a:pPr>
            <a:r>
              <a:rPr lang="de" sz="2400">
                <a:solidFill>
                  <a:srgbClr val="434343"/>
                </a:solidFill>
              </a:rPr>
              <a:t>Adapter</a:t>
            </a:r>
          </a:p>
          <a:p>
            <a:pPr indent="-381000" lvl="0" marL="457200" rtl="0">
              <a:spcBef>
                <a:spcPts val="0"/>
              </a:spcBef>
              <a:buClr>
                <a:srgbClr val="434343"/>
              </a:buClr>
              <a:buSzPct val="100000"/>
              <a:buChar char="❏"/>
            </a:pPr>
            <a:r>
              <a:rPr lang="de" sz="2400">
                <a:solidFill>
                  <a:srgbClr val="434343"/>
                </a:solidFill>
              </a:rPr>
              <a:t>Bridge</a:t>
            </a:r>
          </a:p>
          <a:p>
            <a:pPr indent="-381000" lvl="0" marL="457200" rtl="0">
              <a:spcBef>
                <a:spcPts val="0"/>
              </a:spcBef>
              <a:buClr>
                <a:srgbClr val="434343"/>
              </a:buClr>
              <a:buSzPct val="100000"/>
              <a:buChar char="❏"/>
            </a:pPr>
            <a:r>
              <a:rPr lang="de" sz="2400">
                <a:solidFill>
                  <a:srgbClr val="434343"/>
                </a:solidFill>
              </a:rPr>
              <a:t>Composite</a:t>
            </a:r>
          </a:p>
          <a:p>
            <a:pPr indent="-381000" lvl="0" marL="457200" rtl="0">
              <a:spcBef>
                <a:spcPts val="0"/>
              </a:spcBef>
              <a:buClr>
                <a:srgbClr val="434343"/>
              </a:buClr>
              <a:buSzPct val="100000"/>
              <a:buChar char="❏"/>
            </a:pPr>
            <a:r>
              <a:rPr lang="de" sz="2400">
                <a:solidFill>
                  <a:srgbClr val="434343"/>
                </a:solidFill>
              </a:rPr>
              <a:t>Decorator</a:t>
            </a:r>
          </a:p>
          <a:p>
            <a:pPr indent="-381000" lvl="0" marL="457200" rtl="0">
              <a:spcBef>
                <a:spcPts val="0"/>
              </a:spcBef>
              <a:buClr>
                <a:srgbClr val="434343"/>
              </a:buClr>
              <a:buSzPct val="100000"/>
              <a:buChar char="❏"/>
            </a:pPr>
            <a:r>
              <a:rPr lang="de" sz="2400">
                <a:solidFill>
                  <a:srgbClr val="434343"/>
                </a:solidFill>
              </a:rPr>
              <a:t>Facade</a:t>
            </a:r>
          </a:p>
          <a:p>
            <a:pPr indent="-381000" lvl="0" marL="457200" rtl="0">
              <a:spcBef>
                <a:spcPts val="0"/>
              </a:spcBef>
              <a:buClr>
                <a:srgbClr val="434343"/>
              </a:buClr>
              <a:buSzPct val="100000"/>
              <a:buChar char="❏"/>
            </a:pPr>
            <a:r>
              <a:rPr lang="de" sz="2400">
                <a:solidFill>
                  <a:srgbClr val="434343"/>
                </a:solidFill>
              </a:rPr>
              <a:t>Flyweight</a:t>
            </a:r>
          </a:p>
          <a:p>
            <a:pPr indent="-381000" lvl="0" marL="457200" rtl="0">
              <a:spcBef>
                <a:spcPts val="0"/>
              </a:spcBef>
              <a:buClr>
                <a:srgbClr val="434343"/>
              </a:buClr>
              <a:buSzPct val="100000"/>
              <a:buChar char="❏"/>
            </a:pPr>
            <a:r>
              <a:rPr lang="de" sz="2400">
                <a:solidFill>
                  <a:srgbClr val="434343"/>
                </a:solidFill>
              </a:rPr>
              <a:t>Proxy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800">
              <a:solidFill>
                <a:srgbClr val="434343"/>
              </a:solidFill>
            </a:endParaRPr>
          </a:p>
        </p:txBody>
      </p:sp>
      <p:sp>
        <p:nvSpPr>
          <p:cNvPr id="102" name="Shape 102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  <p:sp>
        <p:nvSpPr>
          <p:cNvPr id="103" name="Shape 103"/>
          <p:cNvSpPr txBox="1"/>
          <p:nvPr/>
        </p:nvSpPr>
        <p:spPr>
          <a:xfrm>
            <a:off x="0" y="6271783"/>
            <a:ext cx="8713200" cy="416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rtl="0" algn="ctr">
              <a:spcBef>
                <a:spcPts val="0"/>
              </a:spcBef>
              <a:buNone/>
            </a:pPr>
            <a:r>
              <a:rPr b="1" lang="de" sz="1200"/>
              <a:t>   Structural Design Patterns | Chrysa Papadaki &amp; Nishant Gupta | @TUM Garching, 29.09.2015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200"/>
          </a:p>
        </p:txBody>
      </p:sp>
    </p:spTree>
  </p:cSld>
  <p:clrMapOvr>
    <a:masterClrMapping/>
  </p:clrMapOvr>
  <p:transition spd="slow">
    <p:cut/>
  </p:transition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Shape 504"/>
          <p:cNvSpPr txBox="1"/>
          <p:nvPr>
            <p:ph type="title"/>
          </p:nvPr>
        </p:nvSpPr>
        <p:spPr>
          <a:xfrm>
            <a:off x="457200" y="-3016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aseline="0" i="0" lang="de" u="none" cap="none" strike="noStrike"/>
              <a:t>drawr-bootstrap: features</a:t>
            </a:r>
          </a:p>
        </p:txBody>
      </p:sp>
      <p:sp>
        <p:nvSpPr>
          <p:cNvPr id="505" name="Shape 505"/>
          <p:cNvSpPr txBox="1"/>
          <p:nvPr>
            <p:ph idx="1" type="body"/>
          </p:nvPr>
        </p:nvSpPr>
        <p:spPr>
          <a:xfrm>
            <a:off x="457200" y="9906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92100" lvl="0" marL="342900" marR="0" rtl="0" algn="l">
              <a:spcBef>
                <a:spcPts val="0"/>
              </a:spcBef>
              <a:buClr>
                <a:srgbClr val="434343"/>
              </a:buClr>
              <a:buSzPct val="100000"/>
              <a:buFont typeface="Arial"/>
              <a:buChar char="•"/>
            </a:pPr>
            <a:r>
              <a:rPr b="0" baseline="0" i="0" lang="de" sz="2400" u="none" cap="none" strike="noStrike">
                <a:latin typeface="Calibri"/>
                <a:ea typeface="Calibri"/>
                <a:cs typeface="Calibri"/>
                <a:sym typeface="Calibri"/>
              </a:rPr>
              <a:t>Customizable drawing tool</a:t>
            </a:r>
          </a:p>
          <a:p>
            <a:pPr indent="-292100" lvl="0" marL="342900" marR="0" rtl="0" algn="l">
              <a:spcBef>
                <a:spcPts val="640"/>
              </a:spcBef>
              <a:buClr>
                <a:srgbClr val="434343"/>
              </a:buClr>
              <a:buSzPct val="100000"/>
              <a:buFont typeface="Arial"/>
              <a:buChar char="•"/>
            </a:pPr>
            <a:r>
              <a:rPr b="0" baseline="0" i="0" lang="de" sz="2400" u="none" cap="none" strike="noStrike">
                <a:latin typeface="Calibri"/>
                <a:ea typeface="Calibri"/>
                <a:cs typeface="Calibri"/>
                <a:sym typeface="Calibri"/>
              </a:rPr>
              <a:t>Toolbar</a:t>
            </a:r>
          </a:p>
          <a:p>
            <a:pPr indent="-260350" lvl="1" marL="742950" marR="0" rtl="0" algn="l">
              <a:spcBef>
                <a:spcPts val="560"/>
              </a:spcBef>
              <a:buClr>
                <a:srgbClr val="434343"/>
              </a:buClr>
              <a:buSzPct val="100000"/>
              <a:buFont typeface="Arial"/>
              <a:buChar char="–"/>
            </a:pPr>
            <a:r>
              <a:rPr b="0" baseline="0" i="0" lang="de" sz="2400" u="none" cap="none" strike="noStrike">
                <a:latin typeface="Calibri"/>
                <a:ea typeface="Calibri"/>
                <a:cs typeface="Calibri"/>
                <a:sym typeface="Calibri"/>
              </a:rPr>
              <a:t>Brush/Eraser thickness</a:t>
            </a:r>
          </a:p>
          <a:p>
            <a:pPr indent="-260350" lvl="1" marL="742950" marR="0" rtl="0" algn="l">
              <a:spcBef>
                <a:spcPts val="560"/>
              </a:spcBef>
              <a:buClr>
                <a:srgbClr val="434343"/>
              </a:buClr>
              <a:buSzPct val="100000"/>
              <a:buFont typeface="Arial"/>
              <a:buChar char="–"/>
            </a:pPr>
            <a:r>
              <a:rPr b="0" baseline="0" i="0" lang="de" sz="2400" u="none" cap="none" strike="noStrike">
                <a:latin typeface="Calibri"/>
                <a:ea typeface="Calibri"/>
                <a:cs typeface="Calibri"/>
                <a:sym typeface="Calibri"/>
              </a:rPr>
              <a:t>Color Palette</a:t>
            </a:r>
          </a:p>
          <a:p>
            <a:pPr indent="-260350" lvl="1" marL="742950" marR="0" rtl="0" algn="l">
              <a:spcBef>
                <a:spcPts val="560"/>
              </a:spcBef>
              <a:buClr>
                <a:srgbClr val="434343"/>
              </a:buClr>
              <a:buSzPct val="100000"/>
              <a:buFont typeface="Arial"/>
              <a:buChar char="–"/>
            </a:pPr>
            <a:r>
              <a:rPr b="0" baseline="0" i="0" lang="de" sz="2400" u="none" cap="none" strike="noStrike">
                <a:latin typeface="Calibri"/>
                <a:ea typeface="Calibri"/>
                <a:cs typeface="Calibri"/>
                <a:sym typeface="Calibri"/>
              </a:rPr>
              <a:t>Add new color</a:t>
            </a:r>
          </a:p>
          <a:p>
            <a:pPr indent="-260350" lvl="1" marL="742950" marR="0" rtl="0" algn="l">
              <a:spcBef>
                <a:spcPts val="560"/>
              </a:spcBef>
              <a:buClr>
                <a:srgbClr val="434343"/>
              </a:buClr>
              <a:buSzPct val="100000"/>
              <a:buFont typeface="Arial"/>
              <a:buChar char="–"/>
            </a:pPr>
            <a:r>
              <a:rPr b="0" baseline="0" i="0" lang="de" sz="2400" u="none" cap="none" strike="noStrike">
                <a:latin typeface="Calibri"/>
                <a:ea typeface="Calibri"/>
                <a:cs typeface="Calibri"/>
                <a:sym typeface="Calibri"/>
              </a:rPr>
              <a:t>Remove a color</a:t>
            </a:r>
          </a:p>
          <a:p>
            <a:pPr indent="-260350" lvl="1" marL="742950" marR="0" rtl="0" algn="l">
              <a:spcBef>
                <a:spcPts val="560"/>
              </a:spcBef>
              <a:buClr>
                <a:srgbClr val="434343"/>
              </a:buClr>
              <a:buSzPct val="100000"/>
              <a:buFont typeface="Arial"/>
              <a:buChar char="–"/>
            </a:pPr>
            <a:r>
              <a:rPr b="0" baseline="0" i="0" lang="de" sz="2400" u="none" cap="none" strike="noStrike">
                <a:latin typeface="Calibri"/>
                <a:ea typeface="Calibri"/>
                <a:cs typeface="Calibri"/>
                <a:sym typeface="Calibri"/>
              </a:rPr>
              <a:t>Clear canvas</a:t>
            </a:r>
          </a:p>
          <a:p>
            <a:pPr indent="-260350" lvl="1" marL="742950" marR="0" rtl="0" algn="l">
              <a:spcBef>
                <a:spcPts val="560"/>
              </a:spcBef>
              <a:buClr>
                <a:srgbClr val="434343"/>
              </a:buClr>
              <a:buSzPct val="100000"/>
              <a:buFont typeface="Arial"/>
              <a:buChar char="–"/>
            </a:pPr>
            <a:r>
              <a:rPr b="0" baseline="0" i="0" lang="de" sz="2400" u="none" cap="none" strike="noStrike">
                <a:latin typeface="Calibri"/>
                <a:ea typeface="Calibri"/>
                <a:cs typeface="Calibri"/>
                <a:sym typeface="Calibri"/>
              </a:rPr>
              <a:t>Save canvas</a:t>
            </a:r>
          </a:p>
        </p:txBody>
      </p:sp>
      <p:pic>
        <p:nvPicPr>
          <p:cNvPr id="506" name="Shape 50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98332" y="2743200"/>
            <a:ext cx="5469599" cy="350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7" name="Shape 50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285778" y="4038600"/>
            <a:ext cx="1334100" cy="1280999"/>
          </a:xfrm>
          <a:prstGeom prst="rect">
            <a:avLst/>
          </a:prstGeom>
          <a:noFill/>
          <a:ln>
            <a:noFill/>
          </a:ln>
        </p:spPr>
      </p:pic>
      <p:sp>
        <p:nvSpPr>
          <p:cNvPr id="508" name="Shape 508"/>
          <p:cNvSpPr txBox="1"/>
          <p:nvPr>
            <p:ph idx="12" type="sldNum"/>
          </p:nvPr>
        </p:nvSpPr>
        <p:spPr>
          <a:xfrm>
            <a:off x="6553200" y="6356350"/>
            <a:ext cx="2133599" cy="365099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de"/>
              <a:t>‹#›</a:t>
            </a:fld>
          </a:p>
        </p:txBody>
      </p:sp>
      <p:sp>
        <p:nvSpPr>
          <p:cNvPr id="509" name="Shape 509"/>
          <p:cNvSpPr txBox="1"/>
          <p:nvPr/>
        </p:nvSpPr>
        <p:spPr>
          <a:xfrm>
            <a:off x="0" y="6387333"/>
            <a:ext cx="8713200" cy="416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de" sz="1200"/>
              <a:t>   Structural Design Patterns | Chrysa Papadaki &amp; Nishant Gupta | @TUM Garching, 29.09.2015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200"/>
          </a:p>
        </p:txBody>
      </p:sp>
    </p:spTree>
  </p:cSld>
  <p:clrMapOvr>
    <a:masterClrMapping/>
  </p:clrMapOvr>
  <p:transition spd="slow">
    <p:cut/>
  </p:transition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Shape 514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  <p:sp>
        <p:nvSpPr>
          <p:cNvPr id="515" name="Shape 515"/>
          <p:cNvSpPr txBox="1"/>
          <p:nvPr>
            <p:ph type="title"/>
          </p:nvPr>
        </p:nvSpPr>
        <p:spPr>
          <a:xfrm>
            <a:off x="387900" y="2803166"/>
            <a:ext cx="8520599" cy="9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 rtl="0" algn="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de" sz="3600"/>
              <a:t>Applying Façade Design Pattern</a:t>
            </a:r>
          </a:p>
        </p:txBody>
      </p:sp>
    </p:spTree>
  </p:cSld>
  <p:clrMapOvr>
    <a:masterClrMapping/>
  </p:clrMapOvr>
  <p:transition spd="slow">
    <p:cut/>
  </p:transition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Shape 520"/>
          <p:cNvSpPr txBox="1"/>
          <p:nvPr>
            <p:ph type="title"/>
          </p:nvPr>
        </p:nvSpPr>
        <p:spPr>
          <a:xfrm>
            <a:off x="457200" y="-3016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aseline="0" i="0" lang="de" u="none" cap="none" strike="noStrike"/>
              <a:t>Several event listeners &amp; handlers</a:t>
            </a:r>
          </a:p>
        </p:txBody>
      </p:sp>
      <p:sp>
        <p:nvSpPr>
          <p:cNvPr id="521" name="Shape 521"/>
          <p:cNvSpPr txBox="1"/>
          <p:nvPr>
            <p:ph idx="1" type="body"/>
          </p:nvPr>
        </p:nvSpPr>
        <p:spPr>
          <a:xfrm>
            <a:off x="457200" y="990600"/>
            <a:ext cx="8229600" cy="55010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20675" lvl="0" marL="342900" marR="0" rtl="0" algn="l">
              <a:lnSpc>
                <a:spcPct val="80000"/>
              </a:lnSpc>
              <a:spcBef>
                <a:spcPts val="0"/>
              </a:spcBef>
              <a:buClr>
                <a:srgbClr val="434343"/>
              </a:buClr>
              <a:buSzPct val="100000"/>
              <a:buFont typeface="Arial"/>
              <a:buChar char="•"/>
            </a:pPr>
            <a:r>
              <a:rPr b="0" baseline="0" i="0" lang="de" sz="1900" u="none" cap="none" strike="noStrike">
                <a:latin typeface="Calibri"/>
                <a:ea typeface="Calibri"/>
                <a:cs typeface="Calibri"/>
                <a:sym typeface="Calibri"/>
              </a:rPr>
              <a:t>$(</a:t>
            </a:r>
            <a:r>
              <a:rPr b="1" baseline="0" i="0" lang="de" sz="1900" u="none" cap="none" strike="noStrike">
                <a:latin typeface="Calibri"/>
                <a:ea typeface="Calibri"/>
                <a:cs typeface="Calibri"/>
                <a:sym typeface="Calibri"/>
              </a:rPr>
              <a:t>'#palette'</a:t>
            </a:r>
            <a:r>
              <a:rPr b="0" baseline="0" i="0" lang="de" sz="1900" u="none" cap="none" strike="noStrike">
                <a:latin typeface="Calibri"/>
                <a:ea typeface="Calibri"/>
                <a:cs typeface="Calibri"/>
                <a:sym typeface="Calibri"/>
              </a:rPr>
              <a:t>).on(</a:t>
            </a:r>
            <a:r>
              <a:rPr b="1" baseline="0" i="0" lang="de" sz="1900" u="none" cap="none" strike="noStrike">
                <a:latin typeface="Calibri"/>
                <a:ea typeface="Calibri"/>
                <a:cs typeface="Calibri"/>
                <a:sym typeface="Calibri"/>
              </a:rPr>
              <a:t>'click'</a:t>
            </a:r>
            <a:r>
              <a:rPr b="0" baseline="0" i="0" lang="de" sz="1900" u="none" cap="none" strike="noStrike"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1" baseline="0" i="0" lang="de" sz="1900" u="none" cap="none" strike="noStrike">
                <a:latin typeface="Calibri"/>
                <a:ea typeface="Calibri"/>
                <a:cs typeface="Calibri"/>
                <a:sym typeface="Calibri"/>
              </a:rPr>
              <a:t>'li'</a:t>
            </a:r>
            <a:r>
              <a:rPr b="0" baseline="0" i="0" lang="de" sz="1900" u="none" cap="none" strike="noStrike"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1" baseline="0" i="0" lang="de" sz="1900" u="none" cap="none" strike="noStrike">
                <a:latin typeface="Calibri"/>
                <a:ea typeface="Calibri"/>
                <a:cs typeface="Calibri"/>
                <a:sym typeface="Calibri"/>
              </a:rPr>
              <a:t>function </a:t>
            </a:r>
            <a:r>
              <a:rPr b="0" baseline="0" i="0" lang="de" sz="1900" u="none" cap="none" strike="noStrike">
                <a:latin typeface="Calibri"/>
                <a:ea typeface="Calibri"/>
                <a:cs typeface="Calibri"/>
                <a:sym typeface="Calibri"/>
              </a:rPr>
              <a:t>() {…}</a:t>
            </a:r>
          </a:p>
          <a:p>
            <a:pPr indent="-320675" lvl="0" marL="342900" marR="0" rtl="0" algn="l">
              <a:lnSpc>
                <a:spcPct val="80000"/>
              </a:lnSpc>
              <a:spcBef>
                <a:spcPts val="450"/>
              </a:spcBef>
              <a:buClr>
                <a:srgbClr val="434343"/>
              </a:buClr>
              <a:buSzPct val="100000"/>
              <a:buFont typeface="Arial"/>
              <a:buChar char="•"/>
            </a:pPr>
            <a:r>
              <a:rPr b="0" baseline="0" i="0" lang="de" sz="1900" u="none" cap="none" strike="noStrike">
                <a:latin typeface="Calibri"/>
                <a:ea typeface="Calibri"/>
                <a:cs typeface="Calibri"/>
                <a:sym typeface="Calibri"/>
              </a:rPr>
              <a:t>$(</a:t>
            </a:r>
            <a:r>
              <a:rPr b="1" baseline="0" i="0" lang="de" sz="1900" u="none" cap="none" strike="noStrike">
                <a:latin typeface="Calibri"/>
                <a:ea typeface="Calibri"/>
                <a:cs typeface="Calibri"/>
                <a:sym typeface="Calibri"/>
              </a:rPr>
              <a:t>'#erase'</a:t>
            </a:r>
            <a:r>
              <a:rPr b="0" baseline="0" i="0" lang="de" sz="1900" u="none" cap="none" strike="noStrike">
                <a:latin typeface="Calibri"/>
                <a:ea typeface="Calibri"/>
                <a:cs typeface="Calibri"/>
                <a:sym typeface="Calibri"/>
              </a:rPr>
              <a:t>).click(</a:t>
            </a:r>
            <a:r>
              <a:rPr b="1" baseline="0" i="0" lang="de" sz="1900" u="none" cap="none" strike="noStrike">
                <a:latin typeface="Calibri"/>
                <a:ea typeface="Calibri"/>
                <a:cs typeface="Calibri"/>
                <a:sym typeface="Calibri"/>
              </a:rPr>
              <a:t>function </a:t>
            </a:r>
            <a:r>
              <a:rPr b="0" baseline="0" i="0" lang="de" sz="1900" u="none" cap="none" strike="noStrike">
                <a:latin typeface="Calibri"/>
                <a:ea typeface="Calibri"/>
                <a:cs typeface="Calibri"/>
                <a:sym typeface="Calibri"/>
              </a:rPr>
              <a:t>() { </a:t>
            </a:r>
            <a:r>
              <a:rPr b="0" baseline="0" i="1" lang="de" sz="1900" u="none" cap="none" strike="noStrike">
                <a:latin typeface="Calibri"/>
                <a:ea typeface="Calibri"/>
                <a:cs typeface="Calibri"/>
                <a:sym typeface="Calibri"/>
              </a:rPr>
              <a:t>…</a:t>
            </a:r>
            <a:r>
              <a:rPr b="0" baseline="0" i="0" lang="de" sz="1900" u="none" cap="none" strike="noStrike">
                <a:latin typeface="Calibri"/>
                <a:ea typeface="Calibri"/>
                <a:cs typeface="Calibri"/>
                <a:sym typeface="Calibri"/>
              </a:rPr>
              <a:t>}</a:t>
            </a:r>
          </a:p>
          <a:p>
            <a:pPr indent="-320675" lvl="0" marL="342900" marR="0" rtl="0" algn="l">
              <a:lnSpc>
                <a:spcPct val="80000"/>
              </a:lnSpc>
              <a:spcBef>
                <a:spcPts val="450"/>
              </a:spcBef>
              <a:buClr>
                <a:srgbClr val="434343"/>
              </a:buClr>
              <a:buSzPct val="100000"/>
              <a:buFont typeface="Arial"/>
              <a:buChar char="•"/>
            </a:pPr>
            <a:r>
              <a:rPr b="0" baseline="0" i="0" lang="de" sz="1900" u="none" cap="none" strike="noStrike">
                <a:latin typeface="Calibri"/>
                <a:ea typeface="Calibri"/>
                <a:cs typeface="Calibri"/>
                <a:sym typeface="Calibri"/>
              </a:rPr>
              <a:t>$(</a:t>
            </a:r>
            <a:r>
              <a:rPr b="1" baseline="0" i="0" lang="de" sz="1900" u="none" cap="none" strike="noStrike">
                <a:latin typeface="Calibri"/>
                <a:ea typeface="Calibri"/>
                <a:cs typeface="Calibri"/>
                <a:sym typeface="Calibri"/>
              </a:rPr>
              <a:t>'#thickness'</a:t>
            </a:r>
            <a:r>
              <a:rPr b="0" baseline="0" i="0" lang="de" sz="1900" u="none" cap="none" strike="noStrike">
                <a:latin typeface="Calibri"/>
                <a:ea typeface="Calibri"/>
                <a:cs typeface="Calibri"/>
                <a:sym typeface="Calibri"/>
              </a:rPr>
              <a:t>).change(</a:t>
            </a:r>
            <a:r>
              <a:rPr b="1" baseline="0" i="0" lang="de" sz="1900" u="none" cap="none" strike="noStrike">
                <a:latin typeface="Calibri"/>
                <a:ea typeface="Calibri"/>
                <a:cs typeface="Calibri"/>
                <a:sym typeface="Calibri"/>
              </a:rPr>
              <a:t>function </a:t>
            </a:r>
            <a:r>
              <a:rPr b="0" baseline="0" i="0" lang="de" sz="1900" u="none" cap="none" strike="noStrike">
                <a:latin typeface="Calibri"/>
                <a:ea typeface="Calibri"/>
                <a:cs typeface="Calibri"/>
                <a:sym typeface="Calibri"/>
              </a:rPr>
              <a:t>() {…}</a:t>
            </a:r>
          </a:p>
          <a:p>
            <a:pPr indent="-320675" lvl="0" marL="342900" marR="0" rtl="0" algn="l">
              <a:lnSpc>
                <a:spcPct val="80000"/>
              </a:lnSpc>
              <a:spcBef>
                <a:spcPts val="450"/>
              </a:spcBef>
              <a:buClr>
                <a:srgbClr val="434343"/>
              </a:buClr>
              <a:buSzPct val="100000"/>
              <a:buFont typeface="Arial"/>
              <a:buChar char="•"/>
            </a:pPr>
            <a:r>
              <a:rPr b="0" baseline="0" i="0" lang="de" sz="1900" u="none" cap="none" strike="noStrike">
                <a:latin typeface="Calibri"/>
                <a:ea typeface="Calibri"/>
                <a:cs typeface="Calibri"/>
                <a:sym typeface="Calibri"/>
              </a:rPr>
              <a:t>$(</a:t>
            </a:r>
            <a:r>
              <a:rPr b="1" baseline="0" i="0" lang="de" sz="1900" u="none" cap="none" strike="noStrike">
                <a:latin typeface="Calibri"/>
                <a:ea typeface="Calibri"/>
                <a:cs typeface="Calibri"/>
                <a:sym typeface="Calibri"/>
              </a:rPr>
              <a:t>'#eraserthickness'</a:t>
            </a:r>
            <a:r>
              <a:rPr b="0" baseline="0" i="0" lang="de" sz="1900" u="none" cap="none" strike="noStrike">
                <a:latin typeface="Calibri"/>
                <a:ea typeface="Calibri"/>
                <a:cs typeface="Calibri"/>
                <a:sym typeface="Calibri"/>
              </a:rPr>
              <a:t>).change(</a:t>
            </a:r>
            <a:r>
              <a:rPr b="1" baseline="0" i="0" lang="de" sz="1900" u="none" cap="none" strike="noStrike">
                <a:latin typeface="Calibri"/>
                <a:ea typeface="Calibri"/>
                <a:cs typeface="Calibri"/>
                <a:sym typeface="Calibri"/>
              </a:rPr>
              <a:t>function </a:t>
            </a:r>
            <a:r>
              <a:rPr b="0" baseline="0" i="0" lang="de" sz="1900" u="none" cap="none" strike="noStrike">
                <a:latin typeface="Calibri"/>
                <a:ea typeface="Calibri"/>
                <a:cs typeface="Calibri"/>
                <a:sym typeface="Calibri"/>
              </a:rPr>
              <a:t>() {…}</a:t>
            </a:r>
          </a:p>
          <a:p>
            <a:pPr indent="-320675" lvl="0" marL="342900" marR="0" rtl="0" algn="l">
              <a:lnSpc>
                <a:spcPct val="80000"/>
              </a:lnSpc>
              <a:spcBef>
                <a:spcPts val="450"/>
              </a:spcBef>
              <a:buClr>
                <a:srgbClr val="434343"/>
              </a:buClr>
              <a:buSzPct val="100000"/>
              <a:buFont typeface="Arial"/>
              <a:buChar char="•"/>
            </a:pPr>
            <a:r>
              <a:rPr b="0" baseline="0" i="0" lang="de" sz="1900" u="none" cap="none" strike="noStrike">
                <a:latin typeface="Calibri"/>
                <a:ea typeface="Calibri"/>
                <a:cs typeface="Calibri"/>
                <a:sym typeface="Calibri"/>
              </a:rPr>
              <a:t>$(</a:t>
            </a:r>
            <a:r>
              <a:rPr b="1" baseline="0" i="0" lang="de" sz="1900" u="none" cap="none" strike="noStrike">
                <a:latin typeface="Calibri"/>
                <a:ea typeface="Calibri"/>
                <a:cs typeface="Calibri"/>
                <a:sym typeface="Calibri"/>
              </a:rPr>
              <a:t>'#save'</a:t>
            </a:r>
            <a:r>
              <a:rPr b="0" baseline="0" i="0" lang="de" sz="1900" u="none" cap="none" strike="noStrike">
                <a:latin typeface="Calibri"/>
                <a:ea typeface="Calibri"/>
                <a:cs typeface="Calibri"/>
                <a:sym typeface="Calibri"/>
              </a:rPr>
              <a:t>).click(</a:t>
            </a:r>
            <a:r>
              <a:rPr b="1" baseline="0" i="0" lang="de" sz="1900" u="none" cap="none" strike="noStrike">
                <a:latin typeface="Calibri"/>
                <a:ea typeface="Calibri"/>
                <a:cs typeface="Calibri"/>
                <a:sym typeface="Calibri"/>
              </a:rPr>
              <a:t>function </a:t>
            </a:r>
            <a:r>
              <a:rPr b="0" baseline="0" i="0" lang="de" sz="1900" u="none" cap="none" strike="noStrike">
                <a:latin typeface="Calibri"/>
                <a:ea typeface="Calibri"/>
                <a:cs typeface="Calibri"/>
                <a:sym typeface="Calibri"/>
              </a:rPr>
              <a:t>() {…}</a:t>
            </a:r>
          </a:p>
          <a:p>
            <a:pPr indent="-320675" lvl="0" marL="342900" marR="0" rtl="0" algn="l">
              <a:lnSpc>
                <a:spcPct val="80000"/>
              </a:lnSpc>
              <a:spcBef>
                <a:spcPts val="450"/>
              </a:spcBef>
              <a:buClr>
                <a:srgbClr val="434343"/>
              </a:buClr>
              <a:buSzPct val="100000"/>
              <a:buFont typeface="Arial"/>
              <a:buChar char="•"/>
            </a:pPr>
            <a:r>
              <a:rPr b="0" baseline="0" i="0" lang="de" sz="1900" u="none" cap="none" strike="noStrike">
                <a:latin typeface="Calibri"/>
                <a:ea typeface="Calibri"/>
                <a:cs typeface="Calibri"/>
                <a:sym typeface="Calibri"/>
              </a:rPr>
              <a:t>$(</a:t>
            </a:r>
            <a:r>
              <a:rPr b="1" baseline="0" i="0" lang="de" sz="1900" u="none" cap="none" strike="noStrike">
                <a:latin typeface="Calibri"/>
                <a:ea typeface="Calibri"/>
                <a:cs typeface="Calibri"/>
                <a:sym typeface="Calibri"/>
              </a:rPr>
              <a:t>'#clear'</a:t>
            </a:r>
            <a:r>
              <a:rPr b="0" baseline="0" i="0" lang="de" sz="1900" u="none" cap="none" strike="noStrike">
                <a:latin typeface="Calibri"/>
                <a:ea typeface="Calibri"/>
                <a:cs typeface="Calibri"/>
                <a:sym typeface="Calibri"/>
              </a:rPr>
              <a:t>).click(</a:t>
            </a:r>
            <a:r>
              <a:rPr b="1" baseline="0" i="0" lang="de" sz="1900" u="none" cap="none" strike="noStrike">
                <a:latin typeface="Calibri"/>
                <a:ea typeface="Calibri"/>
                <a:cs typeface="Calibri"/>
                <a:sym typeface="Calibri"/>
              </a:rPr>
              <a:t>function </a:t>
            </a:r>
            <a:r>
              <a:rPr b="0" baseline="0" i="0" lang="de" sz="1900" u="none" cap="none" strike="noStrike">
                <a:latin typeface="Calibri"/>
                <a:ea typeface="Calibri"/>
                <a:cs typeface="Calibri"/>
                <a:sym typeface="Calibri"/>
              </a:rPr>
              <a:t>() {…}</a:t>
            </a:r>
          </a:p>
          <a:p>
            <a:pPr indent="-320675" lvl="0" marL="342900" marR="0" rtl="0" algn="l">
              <a:lnSpc>
                <a:spcPct val="80000"/>
              </a:lnSpc>
              <a:spcBef>
                <a:spcPts val="450"/>
              </a:spcBef>
              <a:buClr>
                <a:srgbClr val="434343"/>
              </a:buClr>
              <a:buSzPct val="100000"/>
              <a:buFont typeface="Arial"/>
              <a:buChar char="•"/>
            </a:pPr>
            <a:r>
              <a:rPr b="0" baseline="0" i="0" lang="de" sz="1900" u="none" cap="none" strike="noStrike">
                <a:latin typeface="Calibri"/>
                <a:ea typeface="Calibri"/>
                <a:cs typeface="Calibri"/>
                <a:sym typeface="Calibri"/>
              </a:rPr>
              <a:t>$(</a:t>
            </a:r>
            <a:r>
              <a:rPr b="1" baseline="0" i="0" lang="de" sz="1900" u="none" cap="none" strike="noStrike">
                <a:latin typeface="Calibri"/>
                <a:ea typeface="Calibri"/>
                <a:cs typeface="Calibri"/>
                <a:sym typeface="Calibri"/>
              </a:rPr>
              <a:t>'#addcolor'</a:t>
            </a:r>
            <a:r>
              <a:rPr b="0" baseline="0" i="0" lang="de" sz="1900" u="none" cap="none" strike="noStrike">
                <a:latin typeface="Calibri"/>
                <a:ea typeface="Calibri"/>
                <a:cs typeface="Calibri"/>
                <a:sym typeface="Calibri"/>
              </a:rPr>
              <a:t>).click(</a:t>
            </a:r>
            <a:r>
              <a:rPr b="1" baseline="0" i="0" lang="de" sz="1900" u="none" cap="none" strike="noStrike">
                <a:latin typeface="Calibri"/>
                <a:ea typeface="Calibri"/>
                <a:cs typeface="Calibri"/>
                <a:sym typeface="Calibri"/>
              </a:rPr>
              <a:t>function </a:t>
            </a:r>
            <a:r>
              <a:rPr b="0" baseline="0" i="0" lang="de" sz="1900" u="none" cap="none" strike="noStrike">
                <a:latin typeface="Calibri"/>
                <a:ea typeface="Calibri"/>
                <a:cs typeface="Calibri"/>
                <a:sym typeface="Calibri"/>
              </a:rPr>
              <a:t>() {…}</a:t>
            </a:r>
          </a:p>
          <a:p>
            <a:pPr indent="-320675" lvl="0" marL="342900" marR="0" rtl="0" algn="l">
              <a:lnSpc>
                <a:spcPct val="80000"/>
              </a:lnSpc>
              <a:spcBef>
                <a:spcPts val="450"/>
              </a:spcBef>
              <a:buClr>
                <a:srgbClr val="434343"/>
              </a:buClr>
              <a:buSzPct val="100000"/>
              <a:buFont typeface="Arial"/>
              <a:buChar char="•"/>
            </a:pPr>
            <a:r>
              <a:rPr b="0" baseline="0" i="0" lang="de" sz="1900" u="none" cap="none" strike="noStrike">
                <a:latin typeface="Calibri"/>
                <a:ea typeface="Calibri"/>
                <a:cs typeface="Calibri"/>
                <a:sym typeface="Calibri"/>
              </a:rPr>
              <a:t>$(</a:t>
            </a:r>
            <a:r>
              <a:rPr b="1" baseline="0" i="0" lang="de" sz="1900" u="none" cap="none" strike="noStrike">
                <a:latin typeface="Calibri"/>
                <a:ea typeface="Calibri"/>
                <a:cs typeface="Calibri"/>
                <a:sym typeface="Calibri"/>
              </a:rPr>
              <a:t>'#removecolor'</a:t>
            </a:r>
            <a:r>
              <a:rPr b="0" baseline="0" i="0" lang="de" sz="1900" u="none" cap="none" strike="noStrike">
                <a:latin typeface="Calibri"/>
                <a:ea typeface="Calibri"/>
                <a:cs typeface="Calibri"/>
                <a:sym typeface="Calibri"/>
              </a:rPr>
              <a:t>).click(</a:t>
            </a:r>
            <a:r>
              <a:rPr b="1" baseline="0" i="0" lang="de" sz="1900" u="none" cap="none" strike="noStrike">
                <a:latin typeface="Calibri"/>
                <a:ea typeface="Calibri"/>
                <a:cs typeface="Calibri"/>
                <a:sym typeface="Calibri"/>
              </a:rPr>
              <a:t>function </a:t>
            </a:r>
            <a:r>
              <a:rPr b="0" baseline="0" i="0" lang="de" sz="1900" u="none" cap="none" strike="noStrike">
                <a:latin typeface="Calibri"/>
                <a:ea typeface="Calibri"/>
                <a:cs typeface="Calibri"/>
                <a:sym typeface="Calibri"/>
              </a:rPr>
              <a:t>() {…}</a:t>
            </a:r>
          </a:p>
          <a:p>
            <a:pPr indent="-320675" lvl="0" marL="342900" marR="0" rtl="0" algn="l">
              <a:lnSpc>
                <a:spcPct val="80000"/>
              </a:lnSpc>
              <a:spcBef>
                <a:spcPts val="450"/>
              </a:spcBef>
              <a:buClr>
                <a:srgbClr val="434343"/>
              </a:buClr>
              <a:buSzPct val="100000"/>
              <a:buFont typeface="Arial"/>
              <a:buChar char="•"/>
            </a:pPr>
            <a:r>
              <a:rPr b="0" baseline="0" i="0" lang="de" sz="1900" u="none" cap="none" strike="noStrike">
                <a:latin typeface="Calibri"/>
                <a:ea typeface="Calibri"/>
                <a:cs typeface="Calibri"/>
                <a:sym typeface="Calibri"/>
              </a:rPr>
              <a:t>$(</a:t>
            </a:r>
            <a:r>
              <a:rPr b="1" baseline="0" i="0" lang="de" sz="1900" u="none" cap="none" strike="noStrike">
                <a:latin typeface="Calibri"/>
                <a:ea typeface="Calibri"/>
                <a:cs typeface="Calibri"/>
                <a:sym typeface="Calibri"/>
              </a:rPr>
              <a:t>'#attachcolor'</a:t>
            </a:r>
            <a:r>
              <a:rPr b="0" baseline="0" i="0" lang="de" sz="1900" u="none" cap="none" strike="noStrike">
                <a:latin typeface="Calibri"/>
                <a:ea typeface="Calibri"/>
                <a:cs typeface="Calibri"/>
                <a:sym typeface="Calibri"/>
              </a:rPr>
              <a:t>).click(</a:t>
            </a:r>
            <a:r>
              <a:rPr b="1" baseline="0" i="0" lang="de" sz="1900" u="none" cap="none" strike="noStrike">
                <a:latin typeface="Calibri"/>
                <a:ea typeface="Calibri"/>
                <a:cs typeface="Calibri"/>
                <a:sym typeface="Calibri"/>
              </a:rPr>
              <a:t>function </a:t>
            </a:r>
            <a:r>
              <a:rPr b="0" baseline="0" i="0" lang="de" sz="1900" u="none" cap="none" strike="noStrike">
                <a:latin typeface="Calibri"/>
                <a:ea typeface="Calibri"/>
                <a:cs typeface="Calibri"/>
                <a:sym typeface="Calibri"/>
              </a:rPr>
              <a:t>() {…}</a:t>
            </a:r>
          </a:p>
          <a:p>
            <a:pPr indent="-320675" lvl="0" marL="342900" marR="0" rtl="0" algn="l">
              <a:lnSpc>
                <a:spcPct val="80000"/>
              </a:lnSpc>
              <a:spcBef>
                <a:spcPts val="450"/>
              </a:spcBef>
              <a:buClr>
                <a:srgbClr val="434343"/>
              </a:buClr>
              <a:buSzPct val="100000"/>
              <a:buFont typeface="Arial"/>
              <a:buChar char="•"/>
            </a:pPr>
            <a:r>
              <a:rPr b="0" baseline="0" i="0" lang="de" sz="1900" u="none" cap="none" strike="noStrike">
                <a:latin typeface="Calibri"/>
                <a:ea typeface="Calibri"/>
                <a:cs typeface="Calibri"/>
                <a:sym typeface="Calibri"/>
              </a:rPr>
              <a:t>$(</a:t>
            </a:r>
            <a:r>
              <a:rPr b="1" baseline="0" i="0" lang="de" sz="1900" u="none" cap="none" strike="noStrike">
                <a:latin typeface="Calibri"/>
                <a:ea typeface="Calibri"/>
                <a:cs typeface="Calibri"/>
                <a:sym typeface="Calibri"/>
              </a:rPr>
              <a:t>'#cancelcolor'</a:t>
            </a:r>
            <a:r>
              <a:rPr b="0" baseline="0" i="0" lang="de" sz="1900" u="none" cap="none" strike="noStrike">
                <a:latin typeface="Calibri"/>
                <a:ea typeface="Calibri"/>
                <a:cs typeface="Calibri"/>
                <a:sym typeface="Calibri"/>
              </a:rPr>
              <a:t>).click(</a:t>
            </a:r>
            <a:r>
              <a:rPr b="1" baseline="0" i="0" lang="de" sz="1900" u="none" cap="none" strike="noStrike">
                <a:latin typeface="Calibri"/>
                <a:ea typeface="Calibri"/>
                <a:cs typeface="Calibri"/>
                <a:sym typeface="Calibri"/>
              </a:rPr>
              <a:t>function </a:t>
            </a:r>
            <a:r>
              <a:rPr b="0" baseline="0" i="0" lang="de" sz="1900" u="none" cap="none" strike="noStrike">
                <a:latin typeface="Calibri"/>
                <a:ea typeface="Calibri"/>
                <a:cs typeface="Calibri"/>
                <a:sym typeface="Calibri"/>
              </a:rPr>
              <a:t>() {…}</a:t>
            </a:r>
          </a:p>
          <a:p>
            <a:pPr indent="-320675" lvl="0" marL="342900" marR="0" rtl="0" algn="l">
              <a:lnSpc>
                <a:spcPct val="80000"/>
              </a:lnSpc>
              <a:spcBef>
                <a:spcPts val="450"/>
              </a:spcBef>
              <a:buClr>
                <a:srgbClr val="434343"/>
              </a:buClr>
              <a:buSzPct val="100000"/>
              <a:buFont typeface="Arial"/>
              <a:buChar char="•"/>
            </a:pPr>
            <a:r>
              <a:rPr b="0" baseline="0" i="0" lang="de" sz="1900" u="none" cap="none" strike="noStrike">
                <a:latin typeface="Calibri"/>
                <a:ea typeface="Calibri"/>
                <a:cs typeface="Calibri"/>
                <a:sym typeface="Calibri"/>
              </a:rPr>
              <a:t>$(</a:t>
            </a:r>
            <a:r>
              <a:rPr b="1" baseline="0" i="0" lang="de" sz="1900" u="none" cap="none" strike="noStrike">
                <a:latin typeface="Calibri"/>
                <a:ea typeface="Calibri"/>
                <a:cs typeface="Calibri"/>
                <a:sym typeface="Calibri"/>
              </a:rPr>
              <a:t>'.colorslider'</a:t>
            </a:r>
            <a:r>
              <a:rPr b="0" baseline="0" i="0" lang="de" sz="1900" u="none" cap="none" strike="noStrike">
                <a:latin typeface="Calibri"/>
                <a:ea typeface="Calibri"/>
                <a:cs typeface="Calibri"/>
                <a:sym typeface="Calibri"/>
              </a:rPr>
              <a:t>).change(</a:t>
            </a:r>
            <a:r>
              <a:rPr b="1" baseline="0" i="0" lang="de" sz="1900" u="none" cap="none" strike="noStrike">
                <a:latin typeface="Calibri"/>
                <a:ea typeface="Calibri"/>
                <a:cs typeface="Calibri"/>
                <a:sym typeface="Calibri"/>
              </a:rPr>
              <a:t>function </a:t>
            </a:r>
            <a:r>
              <a:rPr b="0" baseline="0" i="0" lang="de" sz="1900" u="none" cap="none" strike="noStrike">
                <a:latin typeface="Calibri"/>
                <a:ea typeface="Calibri"/>
                <a:cs typeface="Calibri"/>
                <a:sym typeface="Calibri"/>
              </a:rPr>
              <a:t>() {…}</a:t>
            </a:r>
          </a:p>
        </p:txBody>
      </p:sp>
      <p:sp>
        <p:nvSpPr>
          <p:cNvPr id="522" name="Shape 522"/>
          <p:cNvSpPr txBox="1"/>
          <p:nvPr>
            <p:ph idx="12" type="sldNum"/>
          </p:nvPr>
        </p:nvSpPr>
        <p:spPr>
          <a:xfrm>
            <a:off x="6553200" y="6356350"/>
            <a:ext cx="2133599" cy="365099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de"/>
              <a:t>‹#›</a:t>
            </a:fld>
          </a:p>
        </p:txBody>
      </p:sp>
      <p:sp>
        <p:nvSpPr>
          <p:cNvPr id="523" name="Shape 523"/>
          <p:cNvSpPr txBox="1"/>
          <p:nvPr/>
        </p:nvSpPr>
        <p:spPr>
          <a:xfrm>
            <a:off x="0" y="6387333"/>
            <a:ext cx="8713200" cy="416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de" sz="1200"/>
              <a:t>   Structural Design Patterns | Chrysa Papadaki &amp; Nishant Gupta | @TUM Garching, 29.09.2015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200"/>
          </a:p>
        </p:txBody>
      </p:sp>
    </p:spTree>
  </p:cSld>
  <p:clrMapOvr>
    <a:masterClrMapping/>
  </p:clrMapOvr>
  <p:transition spd="slow">
    <p:cut/>
  </p:transition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Shape 52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aseline="0" i="0" lang="de" u="none" cap="none" strike="noStrike"/>
              <a:t>Original Version</a:t>
            </a:r>
          </a:p>
        </p:txBody>
      </p:sp>
      <p:pic>
        <p:nvPicPr>
          <p:cNvPr id="529" name="Shape 5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447800"/>
            <a:ext cx="7523099" cy="4582500"/>
          </a:xfrm>
          <a:prstGeom prst="rect">
            <a:avLst/>
          </a:prstGeom>
          <a:noFill/>
          <a:ln>
            <a:noFill/>
          </a:ln>
        </p:spPr>
      </p:pic>
      <p:sp>
        <p:nvSpPr>
          <p:cNvPr id="530" name="Shape 530"/>
          <p:cNvSpPr txBox="1"/>
          <p:nvPr/>
        </p:nvSpPr>
        <p:spPr>
          <a:xfrm>
            <a:off x="6400800" y="2362200"/>
            <a:ext cx="756899" cy="3692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baseline="0" i="0" lang="de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app.js</a:t>
            </a:r>
          </a:p>
        </p:txBody>
      </p:sp>
      <p:sp>
        <p:nvSpPr>
          <p:cNvPr id="531" name="Shape 531"/>
          <p:cNvSpPr txBox="1"/>
          <p:nvPr>
            <p:ph idx="12" type="sldNum"/>
          </p:nvPr>
        </p:nvSpPr>
        <p:spPr>
          <a:xfrm>
            <a:off x="6553200" y="6356350"/>
            <a:ext cx="2133599" cy="365099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de"/>
              <a:t>‹#›</a:t>
            </a:fld>
          </a:p>
        </p:txBody>
      </p:sp>
      <p:sp>
        <p:nvSpPr>
          <p:cNvPr id="532" name="Shape 532"/>
          <p:cNvSpPr txBox="1"/>
          <p:nvPr/>
        </p:nvSpPr>
        <p:spPr>
          <a:xfrm>
            <a:off x="0" y="6387333"/>
            <a:ext cx="8713200" cy="416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de" sz="1200"/>
              <a:t>   Structural Design Patterns | Chrysa Papadaki &amp; Nishant Gupta | @TUM Garching, 29.09.2015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200"/>
          </a:p>
        </p:txBody>
      </p:sp>
    </p:spTree>
  </p:cSld>
  <p:clrMapOvr>
    <a:masterClrMapping/>
  </p:clrMapOvr>
  <p:transition spd="slow">
    <p:cut/>
  </p:transition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Shape 53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aseline="0" i="0" lang="de" u="none" cap="none" strike="noStrike"/>
              <a:t>Limitations</a:t>
            </a:r>
          </a:p>
        </p:txBody>
      </p:sp>
      <p:sp>
        <p:nvSpPr>
          <p:cNvPr id="538" name="Shape 538"/>
          <p:cNvSpPr txBox="1"/>
          <p:nvPr>
            <p:ph idx="1" type="body"/>
          </p:nvPr>
        </p:nvSpPr>
        <p:spPr>
          <a:xfrm>
            <a:off x="457200" y="1219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92100" lvl="0" marL="342900" marR="0" rtl="0" algn="l">
              <a:spcBef>
                <a:spcPts val="0"/>
              </a:spcBef>
              <a:buClr>
                <a:srgbClr val="434343"/>
              </a:buClr>
              <a:buSzPct val="100000"/>
              <a:buFont typeface="Arial"/>
              <a:buChar char="•"/>
            </a:pPr>
            <a:r>
              <a:rPr b="0" baseline="0" i="0" lang="de" sz="2400" u="none" cap="none" strike="noStrike">
                <a:latin typeface="Calibri"/>
                <a:ea typeface="Calibri"/>
                <a:cs typeface="Calibri"/>
                <a:sym typeface="Calibri"/>
              </a:rPr>
              <a:t>All event listeners/handlers defined in a single function</a:t>
            </a:r>
          </a:p>
          <a:p>
            <a:pPr indent="-292100" lvl="0" marL="342900" marR="0" rtl="0" algn="l">
              <a:spcBef>
                <a:spcPts val="640"/>
              </a:spcBef>
              <a:buClr>
                <a:srgbClr val="434343"/>
              </a:buClr>
              <a:buSzPct val="100000"/>
              <a:buFont typeface="Arial"/>
              <a:buChar char="•"/>
            </a:pPr>
            <a:r>
              <a:rPr b="0" baseline="0" i="0" lang="de" sz="2400" u="none" cap="none" strike="noStrike">
                <a:latin typeface="Calibri"/>
                <a:ea typeface="Calibri"/>
                <a:cs typeface="Calibri"/>
                <a:sym typeface="Calibri"/>
              </a:rPr>
              <a:t>Confusing! No abstraction</a:t>
            </a:r>
          </a:p>
          <a:p>
            <a:pPr indent="-292100" lvl="0" marL="342900" marR="0" rtl="0" algn="l">
              <a:spcBef>
                <a:spcPts val="640"/>
              </a:spcBef>
              <a:buClr>
                <a:srgbClr val="434343"/>
              </a:buClr>
              <a:buSzPct val="100000"/>
              <a:buFont typeface="Arial"/>
              <a:buChar char="•"/>
            </a:pPr>
            <a:r>
              <a:rPr b="0" baseline="0" i="0" lang="de" sz="2400" u="none" cap="none" strike="noStrike">
                <a:latin typeface="Calibri"/>
                <a:ea typeface="Calibri"/>
                <a:cs typeface="Calibri"/>
                <a:sym typeface="Calibri"/>
              </a:rPr>
              <a:t>Browsers’ compatibility not checked</a:t>
            </a:r>
          </a:p>
        </p:txBody>
      </p:sp>
      <p:pic>
        <p:nvPicPr>
          <p:cNvPr id="539" name="Shape 5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0" y="3059100"/>
            <a:ext cx="5146199" cy="3134699"/>
          </a:xfrm>
          <a:prstGeom prst="rect">
            <a:avLst/>
          </a:prstGeom>
          <a:noFill/>
          <a:ln>
            <a:noFill/>
          </a:ln>
        </p:spPr>
      </p:pic>
      <p:sp>
        <p:nvSpPr>
          <p:cNvPr id="540" name="Shape 540"/>
          <p:cNvSpPr txBox="1"/>
          <p:nvPr/>
        </p:nvSpPr>
        <p:spPr>
          <a:xfrm>
            <a:off x="2886161" y="5604592"/>
            <a:ext cx="756899" cy="3692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baseline="0" i="0" lang="de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app.js</a:t>
            </a:r>
          </a:p>
        </p:txBody>
      </p:sp>
      <p:sp>
        <p:nvSpPr>
          <p:cNvPr id="541" name="Shape 541"/>
          <p:cNvSpPr txBox="1"/>
          <p:nvPr>
            <p:ph idx="12" type="sldNum"/>
          </p:nvPr>
        </p:nvSpPr>
        <p:spPr>
          <a:xfrm>
            <a:off x="6553200" y="6356350"/>
            <a:ext cx="2133599" cy="365099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de"/>
              <a:t>‹#›</a:t>
            </a:fld>
          </a:p>
        </p:txBody>
      </p:sp>
      <p:sp>
        <p:nvSpPr>
          <p:cNvPr id="542" name="Shape 542"/>
          <p:cNvSpPr txBox="1"/>
          <p:nvPr/>
        </p:nvSpPr>
        <p:spPr>
          <a:xfrm>
            <a:off x="0" y="6387333"/>
            <a:ext cx="8713200" cy="416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de" sz="1200"/>
              <a:t>   Structural Design Patterns | Chrysa Papadaki &amp; Nishant Gupta | @TUM Garching, 29.09.2015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200"/>
          </a:p>
        </p:txBody>
      </p:sp>
    </p:spTree>
  </p:cSld>
  <p:clrMapOvr>
    <a:masterClrMapping/>
  </p:clrMapOvr>
  <p:transition spd="slow">
    <p:cut/>
  </p:transition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Shape 54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aseline="0" i="0" lang="de" u="none" cap="none" strike="noStrike"/>
              <a:t>a simple facade that masks the various browser-specific methods</a:t>
            </a:r>
          </a:p>
        </p:txBody>
      </p:sp>
      <p:pic>
        <p:nvPicPr>
          <p:cNvPr id="548" name="Shape 5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2438400"/>
            <a:ext cx="8515500" cy="2438399"/>
          </a:xfrm>
          <a:prstGeom prst="rect">
            <a:avLst/>
          </a:prstGeom>
          <a:noFill/>
          <a:ln>
            <a:noFill/>
          </a:ln>
        </p:spPr>
      </p:pic>
      <p:sp>
        <p:nvSpPr>
          <p:cNvPr id="549" name="Shape 549"/>
          <p:cNvSpPr txBox="1"/>
          <p:nvPr/>
        </p:nvSpPr>
        <p:spPr>
          <a:xfrm>
            <a:off x="3962400" y="4953000"/>
            <a:ext cx="756899" cy="3692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baseline="0" i="0" lang="de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app.js</a:t>
            </a:r>
          </a:p>
        </p:txBody>
      </p:sp>
      <p:sp>
        <p:nvSpPr>
          <p:cNvPr id="550" name="Shape 550"/>
          <p:cNvSpPr txBox="1"/>
          <p:nvPr>
            <p:ph idx="12" type="sldNum"/>
          </p:nvPr>
        </p:nvSpPr>
        <p:spPr>
          <a:xfrm>
            <a:off x="6553200" y="6356350"/>
            <a:ext cx="2133599" cy="365099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de"/>
              <a:t>‹#›</a:t>
            </a:fld>
          </a:p>
        </p:txBody>
      </p:sp>
      <p:sp>
        <p:nvSpPr>
          <p:cNvPr id="551" name="Shape 551"/>
          <p:cNvSpPr txBox="1"/>
          <p:nvPr/>
        </p:nvSpPr>
        <p:spPr>
          <a:xfrm>
            <a:off x="0" y="6387333"/>
            <a:ext cx="8713200" cy="416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de" sz="1200"/>
              <a:t>   Structural Design Patterns | Chrysa Papadaki &amp; Nishant Gupta | @TUM Garching, 29.09.2015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200"/>
          </a:p>
        </p:txBody>
      </p:sp>
    </p:spTree>
  </p:cSld>
  <p:clrMapOvr>
    <a:masterClrMapping/>
  </p:clrMapOvr>
  <p:transition spd="slow">
    <p:cut/>
  </p:transition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6" name="Shape 5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954" y="304800"/>
            <a:ext cx="7448699" cy="213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7" name="Shape 55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51287" y="2306661"/>
            <a:ext cx="4964100" cy="4049700"/>
          </a:xfrm>
          <a:prstGeom prst="rect">
            <a:avLst/>
          </a:prstGeom>
          <a:noFill/>
          <a:ln>
            <a:noFill/>
          </a:ln>
        </p:spPr>
      </p:pic>
      <p:sp>
        <p:nvSpPr>
          <p:cNvPr id="558" name="Shape 558"/>
          <p:cNvSpPr txBox="1"/>
          <p:nvPr/>
        </p:nvSpPr>
        <p:spPr>
          <a:xfrm>
            <a:off x="1981200" y="3288267"/>
            <a:ext cx="756899" cy="3692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baseline="0" i="0" lang="de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app.js</a:t>
            </a:r>
          </a:p>
        </p:txBody>
      </p:sp>
      <p:sp>
        <p:nvSpPr>
          <p:cNvPr id="559" name="Shape 559"/>
          <p:cNvSpPr txBox="1"/>
          <p:nvPr>
            <p:ph idx="12" type="sldNum"/>
          </p:nvPr>
        </p:nvSpPr>
        <p:spPr>
          <a:xfrm>
            <a:off x="6553200" y="6356350"/>
            <a:ext cx="2133599" cy="365099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de"/>
              <a:t>‹#›</a:t>
            </a:fld>
          </a:p>
        </p:txBody>
      </p:sp>
      <p:sp>
        <p:nvSpPr>
          <p:cNvPr id="560" name="Shape 560"/>
          <p:cNvSpPr txBox="1"/>
          <p:nvPr/>
        </p:nvSpPr>
        <p:spPr>
          <a:xfrm>
            <a:off x="0" y="6387333"/>
            <a:ext cx="8713200" cy="416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de" sz="1200"/>
              <a:t>   Structural Design Patterns | Chrysa Papadaki &amp; Nishant Gupta | @TUM Garching, 29.09.2015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200"/>
          </a:p>
        </p:txBody>
      </p:sp>
    </p:spTree>
  </p:cSld>
  <p:clrMapOvr>
    <a:masterClrMapping/>
  </p:clrMapOvr>
  <p:transition spd="slow">
    <p:cut/>
  </p:transition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Shape 56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aseline="0" i="0" lang="de" u="none" cap="none" strike="noStrike"/>
              <a:t>Achieving abstraction</a:t>
            </a:r>
          </a:p>
        </p:txBody>
      </p:sp>
      <p:pic>
        <p:nvPicPr>
          <p:cNvPr id="566" name="Shape 5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52575" y="1390650"/>
            <a:ext cx="5838900" cy="5076000"/>
          </a:xfrm>
          <a:prstGeom prst="rect">
            <a:avLst/>
          </a:prstGeom>
          <a:noFill/>
          <a:ln>
            <a:noFill/>
          </a:ln>
        </p:spPr>
      </p:pic>
      <p:sp>
        <p:nvSpPr>
          <p:cNvPr id="567" name="Shape 567"/>
          <p:cNvSpPr txBox="1"/>
          <p:nvPr/>
        </p:nvSpPr>
        <p:spPr>
          <a:xfrm>
            <a:off x="5649098" y="3288275"/>
            <a:ext cx="1973699" cy="3692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baseline="0" i="0" lang="de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eventHandler.js</a:t>
            </a:r>
          </a:p>
        </p:txBody>
      </p:sp>
      <p:sp>
        <p:nvSpPr>
          <p:cNvPr id="568" name="Shape 568"/>
          <p:cNvSpPr txBox="1"/>
          <p:nvPr>
            <p:ph idx="12" type="sldNum"/>
          </p:nvPr>
        </p:nvSpPr>
        <p:spPr>
          <a:xfrm>
            <a:off x="6553200" y="6356350"/>
            <a:ext cx="2133599" cy="365099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de"/>
              <a:t>‹#›</a:t>
            </a:fld>
          </a:p>
        </p:txBody>
      </p:sp>
      <p:sp>
        <p:nvSpPr>
          <p:cNvPr id="569" name="Shape 569"/>
          <p:cNvSpPr txBox="1"/>
          <p:nvPr/>
        </p:nvSpPr>
        <p:spPr>
          <a:xfrm>
            <a:off x="0" y="6387333"/>
            <a:ext cx="8713200" cy="416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de" sz="1200"/>
              <a:t>   Structural Design Patterns | Chrysa Papadaki &amp; Nishant Gupta | @TUM Garching, 29.09.2015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200"/>
          </a:p>
        </p:txBody>
      </p:sp>
    </p:spTree>
  </p:cSld>
  <p:clrMapOvr>
    <a:masterClrMapping/>
  </p:clrMapOvr>
  <p:transition spd="slow">
    <p:cut/>
  </p:transition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Shape 57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de"/>
              <a:t>B</a:t>
            </a:r>
            <a:r>
              <a:rPr baseline="0" i="0" lang="de" u="none" cap="none" strike="noStrike"/>
              <a:t>rowser-specific methods</a:t>
            </a:r>
          </a:p>
        </p:txBody>
      </p:sp>
      <p:pic>
        <p:nvPicPr>
          <p:cNvPr id="575" name="Shape 57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2113" y="4856017"/>
            <a:ext cx="6858000" cy="84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76" name="Shape 57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8600" y="1820141"/>
            <a:ext cx="8647200" cy="2476500"/>
          </a:xfrm>
          <a:prstGeom prst="rect">
            <a:avLst/>
          </a:prstGeom>
          <a:noFill/>
          <a:ln>
            <a:noFill/>
          </a:ln>
        </p:spPr>
      </p:pic>
      <p:sp>
        <p:nvSpPr>
          <p:cNvPr id="577" name="Shape 577"/>
          <p:cNvSpPr txBox="1"/>
          <p:nvPr>
            <p:ph idx="12" type="sldNum"/>
          </p:nvPr>
        </p:nvSpPr>
        <p:spPr>
          <a:xfrm>
            <a:off x="6553200" y="6356350"/>
            <a:ext cx="2133599" cy="365099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de"/>
              <a:t>‹#›</a:t>
            </a:fld>
          </a:p>
        </p:txBody>
      </p:sp>
      <p:sp>
        <p:nvSpPr>
          <p:cNvPr id="578" name="Shape 578"/>
          <p:cNvSpPr txBox="1"/>
          <p:nvPr/>
        </p:nvSpPr>
        <p:spPr>
          <a:xfrm>
            <a:off x="0" y="6387333"/>
            <a:ext cx="8713200" cy="416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de" sz="1200"/>
              <a:t>   Structural Design Patterns | Chrysa Papadaki &amp; Nishant Gupta | @TUM Garching, 29.09.2015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200"/>
          </a:p>
        </p:txBody>
      </p:sp>
    </p:spTree>
  </p:cSld>
  <p:clrMapOvr>
    <a:masterClrMapping/>
  </p:clrMapOvr>
  <p:transition spd="slow">
    <p:cut/>
  </p:transition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Shape 583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  <p:sp>
        <p:nvSpPr>
          <p:cNvPr id="584" name="Shape 584"/>
          <p:cNvSpPr txBox="1"/>
          <p:nvPr>
            <p:ph type="title"/>
          </p:nvPr>
        </p:nvSpPr>
        <p:spPr>
          <a:xfrm>
            <a:off x="387900" y="2803166"/>
            <a:ext cx="8520599" cy="9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 rtl="0" algn="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de" sz="3600"/>
              <a:t>Applying Composite Design Pattern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311700" y="593366"/>
            <a:ext cx="8520599" cy="943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"/>
              <a:t>Applied </a:t>
            </a:r>
            <a:r>
              <a:rPr lang="de" sz="3000"/>
              <a:t>Structural</a:t>
            </a:r>
            <a:r>
              <a:rPr lang="de"/>
              <a:t> </a:t>
            </a:r>
            <a:r>
              <a:rPr lang="de" sz="3000"/>
              <a:t>Patterns </a:t>
            </a:r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311700" y="1688433"/>
            <a:ext cx="8520599" cy="4403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rgbClr val="D9DBD2"/>
              </a:buClr>
              <a:buSzPct val="100000"/>
              <a:buChar char="❏"/>
            </a:pPr>
            <a:r>
              <a:rPr lang="de" sz="2400">
                <a:solidFill>
                  <a:srgbClr val="D9DBD2"/>
                </a:solidFill>
              </a:rPr>
              <a:t>Adapter</a:t>
            </a:r>
          </a:p>
          <a:p>
            <a:pPr indent="-381000" lvl="0" marL="457200" rtl="0">
              <a:spcBef>
                <a:spcPts val="0"/>
              </a:spcBef>
              <a:buClr>
                <a:srgbClr val="D9DBD2"/>
              </a:buClr>
              <a:buSzPct val="100000"/>
              <a:buChar char="❏"/>
            </a:pPr>
            <a:r>
              <a:rPr lang="de" sz="2400">
                <a:solidFill>
                  <a:srgbClr val="D9DBD2"/>
                </a:solidFill>
              </a:rPr>
              <a:t>Bridge</a:t>
            </a:r>
          </a:p>
          <a:p>
            <a:pPr indent="-393700" lvl="0" marL="457200" rtl="0">
              <a:spcBef>
                <a:spcPts val="0"/>
              </a:spcBef>
              <a:buClr>
                <a:srgbClr val="434343"/>
              </a:buClr>
              <a:buSzPct val="100000"/>
              <a:buChar char="❏"/>
            </a:pPr>
            <a:r>
              <a:rPr b="1" lang="de" sz="2600">
                <a:solidFill>
                  <a:srgbClr val="434343"/>
                </a:solidFill>
              </a:rPr>
              <a:t>Composite</a:t>
            </a:r>
          </a:p>
          <a:p>
            <a:pPr indent="-393700" lvl="0" marL="457200" rtl="0">
              <a:spcBef>
                <a:spcPts val="0"/>
              </a:spcBef>
              <a:buClr>
                <a:srgbClr val="434343"/>
              </a:buClr>
              <a:buSzPct val="100000"/>
              <a:buChar char="❏"/>
            </a:pPr>
            <a:r>
              <a:rPr b="1" lang="de" sz="2600">
                <a:solidFill>
                  <a:srgbClr val="434343"/>
                </a:solidFill>
              </a:rPr>
              <a:t>Decorator</a:t>
            </a:r>
          </a:p>
          <a:p>
            <a:pPr indent="-393700" lvl="0" marL="457200" rtl="0">
              <a:spcBef>
                <a:spcPts val="0"/>
              </a:spcBef>
              <a:buClr>
                <a:srgbClr val="434343"/>
              </a:buClr>
              <a:buSzPct val="100000"/>
              <a:buChar char="❏"/>
            </a:pPr>
            <a:r>
              <a:rPr b="1" lang="de" sz="2600">
                <a:solidFill>
                  <a:srgbClr val="434343"/>
                </a:solidFill>
              </a:rPr>
              <a:t>Facade</a:t>
            </a:r>
          </a:p>
          <a:p>
            <a:pPr indent="-393700" lvl="0" marL="457200" rtl="0">
              <a:spcBef>
                <a:spcPts val="0"/>
              </a:spcBef>
              <a:buClr>
                <a:srgbClr val="D9DBD2"/>
              </a:buClr>
              <a:buSzPct val="108333"/>
              <a:buChar char="❏"/>
            </a:pPr>
            <a:r>
              <a:rPr lang="de" sz="2400">
                <a:solidFill>
                  <a:srgbClr val="D9DBD2"/>
                </a:solidFill>
              </a:rPr>
              <a:t>Flyweight</a:t>
            </a:r>
          </a:p>
          <a:p>
            <a:pPr indent="-393700" lvl="0" marL="457200" rtl="0">
              <a:spcBef>
                <a:spcPts val="0"/>
              </a:spcBef>
              <a:buClr>
                <a:srgbClr val="434343"/>
              </a:buClr>
              <a:buSzPct val="100000"/>
              <a:buChar char="❏"/>
            </a:pPr>
            <a:r>
              <a:rPr b="1" lang="de" sz="2600">
                <a:solidFill>
                  <a:srgbClr val="434343"/>
                </a:solidFill>
              </a:rPr>
              <a:t>Proxy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800">
              <a:solidFill>
                <a:srgbClr val="434343"/>
              </a:solidFill>
            </a:endParaRPr>
          </a:p>
        </p:txBody>
      </p:sp>
      <p:sp>
        <p:nvSpPr>
          <p:cNvPr id="110" name="Shape 110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  <p:sp>
        <p:nvSpPr>
          <p:cNvPr id="111" name="Shape 111"/>
          <p:cNvSpPr txBox="1"/>
          <p:nvPr/>
        </p:nvSpPr>
        <p:spPr>
          <a:xfrm>
            <a:off x="0" y="6271783"/>
            <a:ext cx="8713200" cy="416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rtl="0" algn="ctr">
              <a:spcBef>
                <a:spcPts val="0"/>
              </a:spcBef>
              <a:buNone/>
            </a:pPr>
            <a:r>
              <a:rPr b="1" lang="de" sz="1200"/>
              <a:t>   Structural Design Patterns | Chrysa Papadaki &amp; Nishant Gupta | @TUM Garching, 29.09.2015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200"/>
          </a:p>
        </p:txBody>
      </p:sp>
    </p:spTree>
  </p:cSld>
  <p:clrMapOvr>
    <a:masterClrMapping/>
  </p:clrMapOvr>
  <p:transition spd="slow">
    <p:cut/>
  </p:transition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Shape 58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aseline="0" i="0" lang="de" u="none" cap="none" strike="noStrike"/>
              <a:t>Original version</a:t>
            </a:r>
          </a:p>
        </p:txBody>
      </p:sp>
      <p:sp>
        <p:nvSpPr>
          <p:cNvPr id="590" name="Shape 590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39700" lvl="0" marL="3429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91" name="Shape 59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1562100"/>
            <a:ext cx="8437500" cy="4762499"/>
          </a:xfrm>
          <a:prstGeom prst="rect">
            <a:avLst/>
          </a:prstGeom>
          <a:noFill/>
          <a:ln>
            <a:noFill/>
          </a:ln>
        </p:spPr>
      </p:pic>
      <p:sp>
        <p:nvSpPr>
          <p:cNvPr id="592" name="Shape 592"/>
          <p:cNvSpPr txBox="1"/>
          <p:nvPr/>
        </p:nvSpPr>
        <p:spPr>
          <a:xfrm>
            <a:off x="6400800" y="1981200"/>
            <a:ext cx="2629800" cy="646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baseline="0" i="0" lang="de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Component with</a:t>
            </a:r>
            <a:br>
              <a:rPr b="1" baseline="0" i="0" lang="de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baseline="0" i="0" lang="de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collection of list elements</a:t>
            </a:r>
          </a:p>
        </p:txBody>
      </p:sp>
      <p:sp>
        <p:nvSpPr>
          <p:cNvPr id="593" name="Shape 593"/>
          <p:cNvSpPr txBox="1"/>
          <p:nvPr/>
        </p:nvSpPr>
        <p:spPr>
          <a:xfrm>
            <a:off x="5410200" y="4964667"/>
            <a:ext cx="2744099" cy="3692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baseline="0" i="0" lang="de" sz="18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Single element component</a:t>
            </a:r>
          </a:p>
        </p:txBody>
      </p:sp>
      <p:cxnSp>
        <p:nvCxnSpPr>
          <p:cNvPr id="594" name="Shape 594"/>
          <p:cNvCxnSpPr/>
          <p:nvPr/>
        </p:nvCxnSpPr>
        <p:spPr>
          <a:xfrm rot="10800000">
            <a:off x="4190999" y="1658100"/>
            <a:ext cx="2286000" cy="704099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595" name="Shape 595"/>
          <p:cNvCxnSpPr/>
          <p:nvPr/>
        </p:nvCxnSpPr>
        <p:spPr>
          <a:xfrm rot="10800000">
            <a:off x="3276600" y="3943333"/>
            <a:ext cx="2133599" cy="120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596" name="Shape 596"/>
          <p:cNvCxnSpPr>
            <a:stCxn id="593" idx="1"/>
          </p:cNvCxnSpPr>
          <p:nvPr/>
        </p:nvCxnSpPr>
        <p:spPr>
          <a:xfrm rot="10800000">
            <a:off x="3657600" y="4801017"/>
            <a:ext cx="1752600" cy="348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597" name="Shape 597"/>
          <p:cNvCxnSpPr/>
          <p:nvPr/>
        </p:nvCxnSpPr>
        <p:spPr>
          <a:xfrm flipH="1">
            <a:off x="2971800" y="5149333"/>
            <a:ext cx="2438399" cy="260999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</p:spPr>
      </p:cxnSp>
      <p:sp>
        <p:nvSpPr>
          <p:cNvPr id="598" name="Shape 598"/>
          <p:cNvSpPr txBox="1"/>
          <p:nvPr>
            <p:ph idx="12" type="sldNum"/>
          </p:nvPr>
        </p:nvSpPr>
        <p:spPr>
          <a:xfrm>
            <a:off x="6553200" y="6356350"/>
            <a:ext cx="2133599" cy="365099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de"/>
              <a:t>‹#›</a:t>
            </a:fld>
          </a:p>
        </p:txBody>
      </p:sp>
      <p:sp>
        <p:nvSpPr>
          <p:cNvPr id="599" name="Shape 599"/>
          <p:cNvSpPr txBox="1"/>
          <p:nvPr/>
        </p:nvSpPr>
        <p:spPr>
          <a:xfrm>
            <a:off x="0" y="6387333"/>
            <a:ext cx="8713200" cy="416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de" sz="1200"/>
              <a:t>   Structural Design Patterns | Chrysa Papadaki &amp; Nishant Gupta | @TUM Garching, 29.09.2015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200"/>
          </a:p>
        </p:txBody>
      </p:sp>
    </p:spTree>
  </p:cSld>
  <p:clrMapOvr>
    <a:masterClrMapping/>
  </p:clrMapOvr>
  <p:transition spd="slow">
    <p:cut/>
  </p:transition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Shape 60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aseline="0" i="0" lang="de" u="none" cap="none" strike="noStrike"/>
              <a:t>Refactored version</a:t>
            </a:r>
          </a:p>
        </p:txBody>
      </p:sp>
      <p:pic>
        <p:nvPicPr>
          <p:cNvPr id="605" name="Shape 60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" y="1828800"/>
            <a:ext cx="7656600" cy="3981300"/>
          </a:xfrm>
          <a:prstGeom prst="rect">
            <a:avLst/>
          </a:prstGeom>
          <a:noFill/>
          <a:ln>
            <a:noFill/>
          </a:ln>
        </p:spPr>
      </p:pic>
      <p:sp>
        <p:nvSpPr>
          <p:cNvPr id="606" name="Shape 606"/>
          <p:cNvSpPr txBox="1"/>
          <p:nvPr/>
        </p:nvSpPr>
        <p:spPr>
          <a:xfrm>
            <a:off x="6400800" y="2096868"/>
            <a:ext cx="2629800" cy="646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baseline="0" i="0" lang="de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Component with</a:t>
            </a:r>
            <a:br>
              <a:rPr b="1" baseline="0" i="0" lang="de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baseline="0" i="0" lang="de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collection of list elements</a:t>
            </a:r>
          </a:p>
        </p:txBody>
      </p:sp>
      <p:sp>
        <p:nvSpPr>
          <p:cNvPr id="607" name="Shape 607"/>
          <p:cNvSpPr txBox="1"/>
          <p:nvPr/>
        </p:nvSpPr>
        <p:spPr>
          <a:xfrm>
            <a:off x="7340699" y="4267200"/>
            <a:ext cx="1650900" cy="646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baseline="0" i="0" lang="de" sz="18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Single element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baseline="0" i="0" lang="de" sz="18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component</a:t>
            </a:r>
          </a:p>
        </p:txBody>
      </p:sp>
      <p:cxnSp>
        <p:nvCxnSpPr>
          <p:cNvPr id="608" name="Shape 608"/>
          <p:cNvCxnSpPr/>
          <p:nvPr/>
        </p:nvCxnSpPr>
        <p:spPr>
          <a:xfrm rot="10800000">
            <a:off x="5562599" y="2097000"/>
            <a:ext cx="914400" cy="265199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609" name="Shape 609"/>
          <p:cNvCxnSpPr/>
          <p:nvPr/>
        </p:nvCxnSpPr>
        <p:spPr>
          <a:xfrm rot="10800000">
            <a:off x="6095999" y="3124200"/>
            <a:ext cx="1295400" cy="1371599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610" name="Shape 610"/>
          <p:cNvCxnSpPr/>
          <p:nvPr/>
        </p:nvCxnSpPr>
        <p:spPr>
          <a:xfrm rot="10800000">
            <a:off x="5562599" y="3962400"/>
            <a:ext cx="1828800" cy="533399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611" name="Shape 611"/>
          <p:cNvCxnSpPr/>
          <p:nvPr/>
        </p:nvCxnSpPr>
        <p:spPr>
          <a:xfrm flipH="1">
            <a:off x="6095999" y="4495800"/>
            <a:ext cx="1295400" cy="609599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</p:spPr>
      </p:cxnSp>
      <p:sp>
        <p:nvSpPr>
          <p:cNvPr id="612" name="Shape 612"/>
          <p:cNvSpPr txBox="1"/>
          <p:nvPr>
            <p:ph idx="12" type="sldNum"/>
          </p:nvPr>
        </p:nvSpPr>
        <p:spPr>
          <a:xfrm>
            <a:off x="6553200" y="6356350"/>
            <a:ext cx="2133599" cy="365099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de"/>
              <a:t>‹#›</a:t>
            </a:fld>
          </a:p>
        </p:txBody>
      </p:sp>
      <p:sp>
        <p:nvSpPr>
          <p:cNvPr id="613" name="Shape 613"/>
          <p:cNvSpPr txBox="1"/>
          <p:nvPr/>
        </p:nvSpPr>
        <p:spPr>
          <a:xfrm>
            <a:off x="0" y="6387333"/>
            <a:ext cx="8713200" cy="416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de" sz="1200"/>
              <a:t>   Structural Design Patterns | Chrysa Papadaki &amp; Nishant Gupta | @TUM Garching, 29.09.2015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200"/>
          </a:p>
        </p:txBody>
      </p:sp>
    </p:spTree>
  </p:cSld>
  <p:clrMapOvr>
    <a:masterClrMapping/>
  </p:clrMapOvr>
  <p:transition spd="slow">
    <p:cut/>
  </p:transition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Shape 61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aseline="0" i="0" lang="de" u="none" cap="none" strike="noStrike"/>
              <a:t>Refactored version</a:t>
            </a:r>
          </a:p>
        </p:txBody>
      </p:sp>
      <p:pic>
        <p:nvPicPr>
          <p:cNvPr id="619" name="Shape 6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9200" y="1352550"/>
            <a:ext cx="5419799" cy="4971899"/>
          </a:xfrm>
          <a:prstGeom prst="rect">
            <a:avLst/>
          </a:prstGeom>
          <a:noFill/>
          <a:ln>
            <a:noFill/>
          </a:ln>
        </p:spPr>
      </p:pic>
      <p:sp>
        <p:nvSpPr>
          <p:cNvPr id="620" name="Shape 620"/>
          <p:cNvSpPr txBox="1"/>
          <p:nvPr/>
        </p:nvSpPr>
        <p:spPr>
          <a:xfrm>
            <a:off x="6705600" y="3316069"/>
            <a:ext cx="2374200" cy="646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baseline="0" i="0" lang="de" sz="18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Recursion for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baseline="0" i="0" lang="de" sz="18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Collection components</a:t>
            </a:r>
          </a:p>
        </p:txBody>
      </p:sp>
      <p:cxnSp>
        <p:nvCxnSpPr>
          <p:cNvPr id="621" name="Shape 621"/>
          <p:cNvCxnSpPr>
            <a:stCxn id="620" idx="0"/>
          </p:cNvCxnSpPr>
          <p:nvPr/>
        </p:nvCxnSpPr>
        <p:spPr>
          <a:xfrm flipH="1" rot="5400000">
            <a:off x="6964950" y="2388319"/>
            <a:ext cx="492900" cy="13626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</p:spPr>
      </p:cxnSp>
      <p:sp>
        <p:nvSpPr>
          <p:cNvPr id="622" name="Shape 622"/>
          <p:cNvSpPr txBox="1"/>
          <p:nvPr>
            <p:ph idx="12" type="sldNum"/>
          </p:nvPr>
        </p:nvSpPr>
        <p:spPr>
          <a:xfrm>
            <a:off x="6553200" y="6356350"/>
            <a:ext cx="2133599" cy="365099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de"/>
              <a:t>‹#›</a:t>
            </a:fld>
          </a:p>
        </p:txBody>
      </p:sp>
      <p:sp>
        <p:nvSpPr>
          <p:cNvPr id="623" name="Shape 623"/>
          <p:cNvSpPr txBox="1"/>
          <p:nvPr/>
        </p:nvSpPr>
        <p:spPr>
          <a:xfrm>
            <a:off x="0" y="6387333"/>
            <a:ext cx="8713200" cy="416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de" sz="1200"/>
              <a:t>   Structural Design Patterns | Chrysa Papadaki &amp; Nishant Gupta | @TUM Garching, 29.09.2015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200"/>
          </a:p>
        </p:txBody>
      </p:sp>
    </p:spTree>
  </p:cSld>
  <p:clrMapOvr>
    <a:masterClrMapping/>
  </p:clrMapOvr>
  <p:transition spd="slow">
    <p:cut/>
  </p:transition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Shape 62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aseline="0" i="0" lang="de" u="none" cap="none" strike="noStrike"/>
              <a:t>References</a:t>
            </a:r>
          </a:p>
        </p:txBody>
      </p:sp>
      <p:sp>
        <p:nvSpPr>
          <p:cNvPr id="629" name="Shape 629"/>
          <p:cNvSpPr txBox="1"/>
          <p:nvPr>
            <p:ph idx="1" type="body"/>
          </p:nvPr>
        </p:nvSpPr>
        <p:spPr>
          <a:xfrm>
            <a:off x="457200" y="1371600"/>
            <a:ext cx="8229600" cy="52154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de" sz="1800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[1] drawr-bootstrap </a:t>
            </a:r>
          </a:p>
          <a:p>
            <a:pPr indent="45720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de" sz="1800" u="sng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https://github.com/flamingveggies/drawr-bootstrap</a:t>
            </a:r>
          </a:p>
          <a:p>
            <a:pPr indent="0" lvl="0" mar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de" sz="1800">
                <a:solidFill>
                  <a:srgbClr val="434343"/>
                </a:solidFill>
              </a:rPr>
              <a:t>[2] Sourcemaking</a:t>
            </a:r>
          </a:p>
          <a:p>
            <a:pPr indent="457200" lvl="0" mar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de" sz="1800" u="sng">
                <a:solidFill>
                  <a:srgbClr val="434343"/>
                </a:solidFill>
                <a:hlinkClick r:id="rId4"/>
              </a:rPr>
              <a:t>https://sourcemaking.com/design_patterns/structural_patterns</a:t>
            </a:r>
          </a:p>
          <a:p>
            <a:pPr indent="0" lvl="0" mar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de" sz="1800">
                <a:solidFill>
                  <a:srgbClr val="434343"/>
                </a:solidFill>
              </a:rPr>
              <a:t>[3] songFinder</a:t>
            </a:r>
          </a:p>
          <a:p>
            <a:pPr indent="457200" lvl="0" mar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de" sz="1800" u="sng">
                <a:solidFill>
                  <a:srgbClr val="434343"/>
                </a:solidFill>
                <a:hlinkClick r:id="rId5"/>
              </a:rPr>
              <a:t>https://github.com/goodbedford/songFinder</a:t>
            </a:r>
          </a:p>
          <a:p>
            <a:pPr indent="0" lvl="0" mar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de" sz="1800">
                <a:solidFill>
                  <a:srgbClr val="434343"/>
                </a:solidFill>
              </a:rPr>
              <a:t>[4] dofactory</a:t>
            </a:r>
          </a:p>
          <a:p>
            <a:pPr indent="457200" lvl="0" mar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de" sz="1800" u="sng">
                <a:solidFill>
                  <a:srgbClr val="434343"/>
                </a:solidFill>
                <a:hlinkClick r:id="rId6"/>
              </a:rPr>
              <a:t>http://www.dofactory.com/javascript/design-patterns</a:t>
            </a:r>
          </a:p>
          <a:p>
            <a:pPr indent="0" lvl="0" mar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de" sz="1800"/>
              <a:t>[5] gofpatterns</a:t>
            </a:r>
          </a:p>
          <a:p>
            <a:pPr indent="457200" lvl="0" mar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de" sz="1800" u="sng">
                <a:hlinkClick r:id="rId7"/>
              </a:rPr>
              <a:t>http://www.gofpatterns.com</a:t>
            </a:r>
          </a:p>
        </p:txBody>
      </p:sp>
      <p:sp>
        <p:nvSpPr>
          <p:cNvPr id="630" name="Shape 630"/>
          <p:cNvSpPr txBox="1"/>
          <p:nvPr>
            <p:ph idx="12" type="sldNum"/>
          </p:nvPr>
        </p:nvSpPr>
        <p:spPr>
          <a:xfrm>
            <a:off x="6553200" y="6356350"/>
            <a:ext cx="2133599" cy="365099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Shape 635"/>
          <p:cNvSpPr txBox="1"/>
          <p:nvPr>
            <p:ph type="title"/>
          </p:nvPr>
        </p:nvSpPr>
        <p:spPr>
          <a:xfrm>
            <a:off x="311700" y="593366"/>
            <a:ext cx="8520599" cy="943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"/>
              <a:t>Q&amp;A</a:t>
            </a:r>
          </a:p>
        </p:txBody>
      </p:sp>
      <p:sp>
        <p:nvSpPr>
          <p:cNvPr id="636" name="Shape 636"/>
          <p:cNvSpPr txBox="1"/>
          <p:nvPr>
            <p:ph idx="1" type="body"/>
          </p:nvPr>
        </p:nvSpPr>
        <p:spPr>
          <a:xfrm>
            <a:off x="311700" y="1688433"/>
            <a:ext cx="8520599" cy="4403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de" sz="4800"/>
              <a:t>Thank you</a:t>
            </a:r>
            <a:r>
              <a:rPr b="1" lang="de"/>
              <a:t> </a:t>
            </a:r>
          </a:p>
          <a:p>
            <a:pPr lvl="0" rtl="0" algn="ctr">
              <a:spcBef>
                <a:spcPts val="0"/>
              </a:spcBef>
              <a:buNone/>
            </a:pPr>
            <a:r>
              <a:rPr b="1" lang="de">
                <a:solidFill>
                  <a:schemeClr val="dk2"/>
                </a:solidFill>
              </a:rPr>
              <a:t>Questions?</a:t>
            </a:r>
          </a:p>
        </p:txBody>
      </p:sp>
      <p:sp>
        <p:nvSpPr>
          <p:cNvPr id="637" name="Shape 637"/>
          <p:cNvSpPr txBox="1"/>
          <p:nvPr/>
        </p:nvSpPr>
        <p:spPr>
          <a:xfrm>
            <a:off x="178300" y="5719266"/>
            <a:ext cx="4745700" cy="773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600">
              <a:solidFill>
                <a:srgbClr val="434343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/>
          </a:p>
        </p:txBody>
      </p:sp>
      <p:sp>
        <p:nvSpPr>
          <p:cNvPr id="638" name="Shape 638"/>
          <p:cNvSpPr txBox="1"/>
          <p:nvPr/>
        </p:nvSpPr>
        <p:spPr>
          <a:xfrm>
            <a:off x="386400" y="4349816"/>
            <a:ext cx="8071799" cy="1359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de">
                <a:solidFill>
                  <a:srgbClr val="434343"/>
                </a:solidFill>
              </a:rPr>
              <a:t>Chrysa Papadaki // </a:t>
            </a:r>
            <a:r>
              <a:rPr lang="de" u="sng">
                <a:solidFill>
                  <a:srgbClr val="434343"/>
                </a:solidFill>
                <a:hlinkClick r:id="rId3"/>
              </a:rPr>
              <a:t>chr.papadaki@tum.de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lvl="0" rtl="0" algn="ctr">
              <a:spcBef>
                <a:spcPts val="0"/>
              </a:spcBef>
              <a:buNone/>
            </a:pPr>
            <a:r>
              <a:rPr lang="de">
                <a:solidFill>
                  <a:srgbClr val="434343"/>
                </a:solidFill>
              </a:rPr>
              <a:t>Nishant Gupta // </a:t>
            </a:r>
            <a:r>
              <a:rPr lang="de" u="sng">
                <a:solidFill>
                  <a:srgbClr val="434343"/>
                </a:solidFill>
                <a:hlinkClick r:id="rId4"/>
              </a:rPr>
              <a:t>nishant.gupta@tum.de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666666"/>
              </a:solidFill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666666"/>
              </a:solidFill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666666"/>
              </a:solidFill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666666"/>
              </a:solidFill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666666"/>
              </a:solidFill>
            </a:endParaRPr>
          </a:p>
        </p:txBody>
      </p:sp>
      <p:sp>
        <p:nvSpPr>
          <p:cNvPr id="639" name="Shape 639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  <p:sp>
        <p:nvSpPr>
          <p:cNvPr id="640" name="Shape 640"/>
          <p:cNvSpPr txBox="1"/>
          <p:nvPr/>
        </p:nvSpPr>
        <p:spPr>
          <a:xfrm>
            <a:off x="0" y="6387333"/>
            <a:ext cx="8713200" cy="416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de" sz="1200"/>
              <a:t>   Structural Design Patterns | Chrysa Papadaki &amp; Nishant Gupta | @TUM Garching, 29.09.2015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200"/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  <p:sp>
        <p:nvSpPr>
          <p:cNvPr id="117" name="Shape 117"/>
          <p:cNvSpPr txBox="1"/>
          <p:nvPr>
            <p:ph type="title"/>
          </p:nvPr>
        </p:nvSpPr>
        <p:spPr>
          <a:xfrm>
            <a:off x="387900" y="2574566"/>
            <a:ext cx="8520599" cy="9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de" sz="3600"/>
              <a:t>Proxy</a:t>
            </a:r>
            <a:r>
              <a:rPr baseline="0" i="0" lang="de" sz="3600" u="none" cap="none" strike="noStrike">
                <a:solidFill>
                  <a:schemeClr val="dk1"/>
                </a:solidFill>
              </a:rPr>
              <a:t> </a:t>
            </a:r>
            <a:r>
              <a:rPr baseline="0" i="0" lang="de" sz="3600" u="none" cap="none" strike="noStrike"/>
              <a:t>Design Pattern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311700" y="593366"/>
            <a:ext cx="8520599" cy="943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" sz="3000"/>
              <a:t>Proxy Pattern - Definition</a:t>
            </a:r>
          </a:p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311700" y="1688433"/>
            <a:ext cx="8520599" cy="4403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381000" lvl="0" marL="457200" rtl="0">
              <a:lnSpc>
                <a:spcPct val="140000"/>
              </a:lnSpc>
              <a:spcBef>
                <a:spcPts val="900"/>
              </a:spcBef>
              <a:spcAft>
                <a:spcPts val="2100"/>
              </a:spcAft>
              <a:buClr>
                <a:srgbClr val="434343"/>
              </a:buClr>
              <a:buSzPct val="100000"/>
              <a:buChar char="★"/>
            </a:pPr>
            <a:r>
              <a:rPr lang="de" sz="2400">
                <a:solidFill>
                  <a:srgbClr val="434343"/>
                </a:solidFill>
              </a:rPr>
              <a:t>Provides a </a:t>
            </a:r>
            <a:r>
              <a:rPr lang="de" sz="2400">
                <a:solidFill>
                  <a:schemeClr val="accent1"/>
                </a:solidFill>
              </a:rPr>
              <a:t>surrogate </a:t>
            </a:r>
            <a:r>
              <a:rPr lang="de" sz="2400">
                <a:solidFill>
                  <a:srgbClr val="434343"/>
                </a:solidFill>
              </a:rPr>
              <a:t>for another object to control access to it</a:t>
            </a:r>
          </a:p>
          <a:p>
            <a:pPr indent="-381000" lvl="0" marL="457200" rtl="0">
              <a:lnSpc>
                <a:spcPct val="140000"/>
              </a:lnSpc>
              <a:spcBef>
                <a:spcPts val="900"/>
              </a:spcBef>
              <a:spcAft>
                <a:spcPts val="2100"/>
              </a:spcAft>
              <a:buClr>
                <a:srgbClr val="434343"/>
              </a:buClr>
              <a:buSzPct val="100000"/>
              <a:buChar char="★"/>
            </a:pPr>
            <a:r>
              <a:rPr lang="de" sz="2400">
                <a:solidFill>
                  <a:srgbClr val="434343"/>
                </a:solidFill>
              </a:rPr>
              <a:t>Uses an extra level of </a:t>
            </a:r>
            <a:r>
              <a:rPr lang="de" sz="2400">
                <a:solidFill>
                  <a:schemeClr val="accent1"/>
                </a:solidFill>
              </a:rPr>
              <a:t>indirection </a:t>
            </a:r>
            <a:r>
              <a:rPr lang="de" sz="2400">
                <a:solidFill>
                  <a:srgbClr val="434343"/>
                </a:solidFill>
              </a:rPr>
              <a:t>to support distributed, controlled, or intelligent access</a:t>
            </a:r>
          </a:p>
          <a:p>
            <a:pPr indent="-381000" lvl="0" marL="457200" rtl="0">
              <a:lnSpc>
                <a:spcPct val="140000"/>
              </a:lnSpc>
              <a:spcBef>
                <a:spcPts val="900"/>
              </a:spcBef>
              <a:spcAft>
                <a:spcPts val="2100"/>
              </a:spcAft>
              <a:buClr>
                <a:srgbClr val="434343"/>
              </a:buClr>
              <a:buSzPct val="100000"/>
              <a:buChar char="★"/>
            </a:pPr>
            <a:r>
              <a:rPr lang="de" sz="2400">
                <a:solidFill>
                  <a:srgbClr val="434343"/>
                </a:solidFill>
              </a:rPr>
              <a:t>Adds a </a:t>
            </a:r>
            <a:r>
              <a:rPr lang="de" sz="2400">
                <a:solidFill>
                  <a:schemeClr val="accent1"/>
                </a:solidFill>
              </a:rPr>
              <a:t>wrapper </a:t>
            </a:r>
            <a:r>
              <a:rPr lang="de" sz="2400">
                <a:solidFill>
                  <a:srgbClr val="434343"/>
                </a:solidFill>
              </a:rPr>
              <a:t>to protect the real component from undue complexity</a:t>
            </a:r>
          </a:p>
        </p:txBody>
      </p:sp>
      <p:sp>
        <p:nvSpPr>
          <p:cNvPr id="124" name="Shape 124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  <p:sp>
        <p:nvSpPr>
          <p:cNvPr id="125" name="Shape 125"/>
          <p:cNvSpPr txBox="1"/>
          <p:nvPr/>
        </p:nvSpPr>
        <p:spPr>
          <a:xfrm>
            <a:off x="0" y="6271783"/>
            <a:ext cx="8713200" cy="416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de" sz="1200"/>
              <a:t>   Structural Design Patterns | Chrysa Papadaki &amp; Nishant Gupta | @TUM Garching, 29.09.2015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200"/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311700" y="593366"/>
            <a:ext cx="8520599" cy="943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" sz="3000"/>
              <a:t>Proxy Pattern - Structure</a:t>
            </a:r>
          </a:p>
        </p:txBody>
      </p:sp>
      <p:sp>
        <p:nvSpPr>
          <p:cNvPr id="131" name="Shape 131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  <p:pic>
        <p:nvPicPr>
          <p:cNvPr id="132" name="Shape 1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5925" y="1396700"/>
            <a:ext cx="7557299" cy="489585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Shape 133"/>
          <p:cNvSpPr txBox="1"/>
          <p:nvPr/>
        </p:nvSpPr>
        <p:spPr>
          <a:xfrm>
            <a:off x="37975" y="6271783"/>
            <a:ext cx="8713200" cy="416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de" sz="1200"/>
              <a:t>   Structural Design Patterns | Chrysa Papadaki &amp; Nishant Gupta | @TUM Garching, 29.09.2015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200"/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