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  <Default Extension="pdf" ContentType="application/pdf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21945600" cy="10972800"/>
  <p:notesSz cx="6858000" cy="9144000"/>
  <p:defaultTextStyle>
    <a:defPPr>
      <a:defRPr lang="en-US"/>
    </a:defPPr>
    <a:lvl1pPr marL="0" algn="l" defTabSz="940506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1pPr>
    <a:lvl2pPr marL="940506" algn="l" defTabSz="940506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2pPr>
    <a:lvl3pPr marL="1881012" algn="l" defTabSz="940506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3pPr>
    <a:lvl4pPr marL="2821518" algn="l" defTabSz="940506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4pPr>
    <a:lvl5pPr marL="3762024" algn="l" defTabSz="940506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5pPr>
    <a:lvl6pPr marL="4702531" algn="l" defTabSz="940506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6pPr>
    <a:lvl7pPr marL="5643037" algn="l" defTabSz="940506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7pPr>
    <a:lvl8pPr marL="6583543" algn="l" defTabSz="940506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8pPr>
    <a:lvl9pPr marL="7524049" algn="l" defTabSz="940506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9838" autoAdjust="0"/>
  </p:normalViewPr>
  <p:slideViewPr>
    <p:cSldViewPr snapToObjects="1" showGuides="1">
      <p:cViewPr>
        <p:scale>
          <a:sx n="50" d="100"/>
          <a:sy n="50" d="100"/>
        </p:scale>
        <p:origin x="-368" y="-544"/>
      </p:cViewPr>
      <p:guideLst>
        <p:guide orient="horz" pos="3456"/>
        <p:guide pos="69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6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54DA9-8C56-6E42-9AAC-CAFE7565A8D4}" type="datetimeFigureOut">
              <a:rPr/>
              <a:pPr/>
              <a:t>8/13/12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545C9-4336-A046-BE8D-F3D5A9DEE0CD}" type="slidenum">
              <a:rPr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4050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940506" algn="l" defTabSz="94050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881012" algn="l" defTabSz="94050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2821518" algn="l" defTabSz="94050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3762024" algn="l" defTabSz="94050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4702531" algn="l" defTabSz="94050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5643037" algn="l" defTabSz="94050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6583543" algn="l" defTabSz="94050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7524049" algn="l" defTabSz="94050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545C9-4336-A046-BE8D-F3D5A9DEE0CD}" type="slidenum">
              <a:rPr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3408681"/>
            <a:ext cx="18653760" cy="23520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1840" y="6217920"/>
            <a:ext cx="15361920" cy="28041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40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81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215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762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702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643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583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524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EE079-B067-9644-B645-F24B2E191AF9}" type="datetimeFigureOut">
              <a:rPr/>
              <a:pPr/>
              <a:t>8/13/12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CB603-BA26-3E49-A1A3-61261E607A6B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EE079-B067-9644-B645-F24B2E191AF9}" type="datetimeFigureOut">
              <a:rPr/>
              <a:pPr/>
              <a:t>8/13/12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CB603-BA26-3E49-A1A3-61261E607A6B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87632" y="703582"/>
            <a:ext cx="11849100" cy="14978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32711" y="703582"/>
            <a:ext cx="35189160" cy="14978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EE079-B067-9644-B645-F24B2E191AF9}" type="datetimeFigureOut">
              <a:rPr/>
              <a:pPr/>
              <a:t>8/13/12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CB603-BA26-3E49-A1A3-61261E607A6B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EE079-B067-9644-B645-F24B2E191AF9}" type="datetimeFigureOut">
              <a:rPr/>
              <a:pPr/>
              <a:t>8/13/12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CB603-BA26-3E49-A1A3-61261E607A6B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1" y="7051041"/>
            <a:ext cx="18653760" cy="2179320"/>
          </a:xfrm>
        </p:spPr>
        <p:txBody>
          <a:bodyPr anchor="t"/>
          <a:lstStyle>
            <a:lvl1pPr algn="l">
              <a:defRPr sz="8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1" y="4650742"/>
            <a:ext cx="18653760" cy="2400299"/>
          </a:xfrm>
        </p:spPr>
        <p:txBody>
          <a:bodyPr anchor="b"/>
          <a:lstStyle>
            <a:lvl1pPr marL="0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1pPr>
            <a:lvl2pPr marL="940506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2pPr>
            <a:lvl3pPr marL="1881012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3pPr>
            <a:lvl4pPr marL="2821518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4pPr>
            <a:lvl5pPr marL="3762024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5pPr>
            <a:lvl6pPr marL="4702531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6pPr>
            <a:lvl7pPr marL="5643037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7pPr>
            <a:lvl8pPr marL="6583543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8pPr>
            <a:lvl9pPr marL="7524049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EE079-B067-9644-B645-F24B2E191AF9}" type="datetimeFigureOut">
              <a:rPr/>
              <a:pPr/>
              <a:t>8/13/12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CB603-BA26-3E49-A1A3-61261E607A6B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32712" y="4097022"/>
            <a:ext cx="23519129" cy="11584939"/>
          </a:xfrm>
        </p:spPr>
        <p:txBody>
          <a:bodyPr/>
          <a:lstStyle>
            <a:lvl1pPr>
              <a:defRPr sz="5800"/>
            </a:lvl1pPr>
            <a:lvl2pPr>
              <a:defRPr sz="49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517600" y="4097022"/>
            <a:ext cx="23519131" cy="11584939"/>
          </a:xfrm>
        </p:spPr>
        <p:txBody>
          <a:bodyPr/>
          <a:lstStyle>
            <a:lvl1pPr>
              <a:defRPr sz="5800"/>
            </a:lvl1pPr>
            <a:lvl2pPr>
              <a:defRPr sz="49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EE079-B067-9644-B645-F24B2E191AF9}" type="datetimeFigureOut">
              <a:rPr/>
              <a:pPr/>
              <a:t>8/13/12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CB603-BA26-3E49-A1A3-61261E607A6B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39421"/>
            <a:ext cx="1975104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456181"/>
            <a:ext cx="9696451" cy="1023619"/>
          </a:xfrm>
        </p:spPr>
        <p:txBody>
          <a:bodyPr anchor="b"/>
          <a:lstStyle>
            <a:lvl1pPr marL="0" indent="0">
              <a:buNone/>
              <a:defRPr sz="4900" b="1"/>
            </a:lvl1pPr>
            <a:lvl2pPr marL="940506" indent="0">
              <a:buNone/>
              <a:defRPr sz="4100" b="1"/>
            </a:lvl2pPr>
            <a:lvl3pPr marL="1881012" indent="0">
              <a:buNone/>
              <a:defRPr sz="3700" b="1"/>
            </a:lvl3pPr>
            <a:lvl4pPr marL="2821518" indent="0">
              <a:buNone/>
              <a:defRPr sz="3300" b="1"/>
            </a:lvl4pPr>
            <a:lvl5pPr marL="3762024" indent="0">
              <a:buNone/>
              <a:defRPr sz="3300" b="1"/>
            </a:lvl5pPr>
            <a:lvl6pPr marL="4702531" indent="0">
              <a:buNone/>
              <a:defRPr sz="3300" b="1"/>
            </a:lvl6pPr>
            <a:lvl7pPr marL="5643037" indent="0">
              <a:buNone/>
              <a:defRPr sz="3300" b="1"/>
            </a:lvl7pPr>
            <a:lvl8pPr marL="6583543" indent="0">
              <a:buNone/>
              <a:defRPr sz="3300" b="1"/>
            </a:lvl8pPr>
            <a:lvl9pPr marL="7524049" indent="0">
              <a:buNone/>
              <a:defRPr sz="3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3479800"/>
            <a:ext cx="9696451" cy="6322061"/>
          </a:xfrm>
        </p:spPr>
        <p:txBody>
          <a:bodyPr/>
          <a:lstStyle>
            <a:lvl1pPr>
              <a:defRPr sz="4900"/>
            </a:lvl1pPr>
            <a:lvl2pPr>
              <a:defRPr sz="4100"/>
            </a:lvl2pPr>
            <a:lvl3pPr>
              <a:defRPr sz="37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8061" y="2456181"/>
            <a:ext cx="9700260" cy="1023619"/>
          </a:xfrm>
        </p:spPr>
        <p:txBody>
          <a:bodyPr anchor="b"/>
          <a:lstStyle>
            <a:lvl1pPr marL="0" indent="0">
              <a:buNone/>
              <a:defRPr sz="4900" b="1"/>
            </a:lvl1pPr>
            <a:lvl2pPr marL="940506" indent="0">
              <a:buNone/>
              <a:defRPr sz="4100" b="1"/>
            </a:lvl2pPr>
            <a:lvl3pPr marL="1881012" indent="0">
              <a:buNone/>
              <a:defRPr sz="3700" b="1"/>
            </a:lvl3pPr>
            <a:lvl4pPr marL="2821518" indent="0">
              <a:buNone/>
              <a:defRPr sz="3300" b="1"/>
            </a:lvl4pPr>
            <a:lvl5pPr marL="3762024" indent="0">
              <a:buNone/>
              <a:defRPr sz="3300" b="1"/>
            </a:lvl5pPr>
            <a:lvl6pPr marL="4702531" indent="0">
              <a:buNone/>
              <a:defRPr sz="3300" b="1"/>
            </a:lvl6pPr>
            <a:lvl7pPr marL="5643037" indent="0">
              <a:buNone/>
              <a:defRPr sz="3300" b="1"/>
            </a:lvl7pPr>
            <a:lvl8pPr marL="6583543" indent="0">
              <a:buNone/>
              <a:defRPr sz="3300" b="1"/>
            </a:lvl8pPr>
            <a:lvl9pPr marL="7524049" indent="0">
              <a:buNone/>
              <a:defRPr sz="3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8061" y="3479800"/>
            <a:ext cx="9700260" cy="6322061"/>
          </a:xfrm>
        </p:spPr>
        <p:txBody>
          <a:bodyPr/>
          <a:lstStyle>
            <a:lvl1pPr>
              <a:defRPr sz="4900"/>
            </a:lvl1pPr>
            <a:lvl2pPr>
              <a:defRPr sz="4100"/>
            </a:lvl2pPr>
            <a:lvl3pPr>
              <a:defRPr sz="37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EE079-B067-9644-B645-F24B2E191AF9}" type="datetimeFigureOut">
              <a:rPr/>
              <a:pPr/>
              <a:t>8/13/12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CB603-BA26-3E49-A1A3-61261E607A6B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EE079-B067-9644-B645-F24B2E191AF9}" type="datetimeFigureOut">
              <a:rPr/>
              <a:pPr/>
              <a:t>8/13/12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CB603-BA26-3E49-A1A3-61261E607A6B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EE079-B067-9644-B645-F24B2E191AF9}" type="datetimeFigureOut">
              <a:rPr/>
              <a:pPr/>
              <a:t>8/13/12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CB603-BA26-3E49-A1A3-61261E607A6B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1" y="436880"/>
            <a:ext cx="7219951" cy="1859280"/>
          </a:xfrm>
        </p:spPr>
        <p:txBody>
          <a:bodyPr anchor="b"/>
          <a:lstStyle>
            <a:lvl1pPr algn="l">
              <a:defRPr sz="4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120" y="436881"/>
            <a:ext cx="12268200" cy="9364981"/>
          </a:xfrm>
        </p:spPr>
        <p:txBody>
          <a:bodyPr/>
          <a:lstStyle>
            <a:lvl1pPr>
              <a:defRPr sz="6600"/>
            </a:lvl1pPr>
            <a:lvl2pPr>
              <a:defRPr sz="5800"/>
            </a:lvl2pPr>
            <a:lvl3pPr>
              <a:defRPr sz="49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1" y="2296161"/>
            <a:ext cx="7219951" cy="7505701"/>
          </a:xfrm>
        </p:spPr>
        <p:txBody>
          <a:bodyPr/>
          <a:lstStyle>
            <a:lvl1pPr marL="0" indent="0">
              <a:buNone/>
              <a:defRPr sz="2900"/>
            </a:lvl1pPr>
            <a:lvl2pPr marL="940506" indent="0">
              <a:buNone/>
              <a:defRPr sz="2500"/>
            </a:lvl2pPr>
            <a:lvl3pPr marL="1881012" indent="0">
              <a:buNone/>
              <a:defRPr sz="2100"/>
            </a:lvl3pPr>
            <a:lvl4pPr marL="2821518" indent="0">
              <a:buNone/>
              <a:defRPr sz="1900"/>
            </a:lvl4pPr>
            <a:lvl5pPr marL="3762024" indent="0">
              <a:buNone/>
              <a:defRPr sz="1900"/>
            </a:lvl5pPr>
            <a:lvl6pPr marL="4702531" indent="0">
              <a:buNone/>
              <a:defRPr sz="1900"/>
            </a:lvl6pPr>
            <a:lvl7pPr marL="5643037" indent="0">
              <a:buNone/>
              <a:defRPr sz="1900"/>
            </a:lvl7pPr>
            <a:lvl8pPr marL="6583543" indent="0">
              <a:buNone/>
              <a:defRPr sz="1900"/>
            </a:lvl8pPr>
            <a:lvl9pPr marL="7524049" indent="0">
              <a:buNone/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EE079-B067-9644-B645-F24B2E191AF9}" type="datetimeFigureOut">
              <a:rPr/>
              <a:pPr/>
              <a:t>8/13/12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CB603-BA26-3E49-A1A3-61261E607A6B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491" y="7680960"/>
            <a:ext cx="13167360" cy="906781"/>
          </a:xfrm>
        </p:spPr>
        <p:txBody>
          <a:bodyPr anchor="b"/>
          <a:lstStyle>
            <a:lvl1pPr algn="l">
              <a:defRPr sz="4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1491" y="980440"/>
            <a:ext cx="13167360" cy="6583680"/>
          </a:xfrm>
        </p:spPr>
        <p:txBody>
          <a:bodyPr/>
          <a:lstStyle>
            <a:lvl1pPr marL="0" indent="0">
              <a:buNone/>
              <a:defRPr sz="6600"/>
            </a:lvl1pPr>
            <a:lvl2pPr marL="940506" indent="0">
              <a:buNone/>
              <a:defRPr sz="5800"/>
            </a:lvl2pPr>
            <a:lvl3pPr marL="1881012" indent="0">
              <a:buNone/>
              <a:defRPr sz="4900"/>
            </a:lvl3pPr>
            <a:lvl4pPr marL="2821518" indent="0">
              <a:buNone/>
              <a:defRPr sz="4100"/>
            </a:lvl4pPr>
            <a:lvl5pPr marL="3762024" indent="0">
              <a:buNone/>
              <a:defRPr sz="4100"/>
            </a:lvl5pPr>
            <a:lvl6pPr marL="4702531" indent="0">
              <a:buNone/>
              <a:defRPr sz="4100"/>
            </a:lvl6pPr>
            <a:lvl7pPr marL="5643037" indent="0">
              <a:buNone/>
              <a:defRPr sz="4100"/>
            </a:lvl7pPr>
            <a:lvl8pPr marL="6583543" indent="0">
              <a:buNone/>
              <a:defRPr sz="4100"/>
            </a:lvl8pPr>
            <a:lvl9pPr marL="7524049" indent="0">
              <a:buNone/>
              <a:defRPr sz="4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1491" y="8587741"/>
            <a:ext cx="13167360" cy="1287779"/>
          </a:xfrm>
        </p:spPr>
        <p:txBody>
          <a:bodyPr/>
          <a:lstStyle>
            <a:lvl1pPr marL="0" indent="0">
              <a:buNone/>
              <a:defRPr sz="2900"/>
            </a:lvl1pPr>
            <a:lvl2pPr marL="940506" indent="0">
              <a:buNone/>
              <a:defRPr sz="2500"/>
            </a:lvl2pPr>
            <a:lvl3pPr marL="1881012" indent="0">
              <a:buNone/>
              <a:defRPr sz="2100"/>
            </a:lvl3pPr>
            <a:lvl4pPr marL="2821518" indent="0">
              <a:buNone/>
              <a:defRPr sz="1900"/>
            </a:lvl4pPr>
            <a:lvl5pPr marL="3762024" indent="0">
              <a:buNone/>
              <a:defRPr sz="1900"/>
            </a:lvl5pPr>
            <a:lvl6pPr marL="4702531" indent="0">
              <a:buNone/>
              <a:defRPr sz="1900"/>
            </a:lvl6pPr>
            <a:lvl7pPr marL="5643037" indent="0">
              <a:buNone/>
              <a:defRPr sz="1900"/>
            </a:lvl7pPr>
            <a:lvl8pPr marL="6583543" indent="0">
              <a:buNone/>
              <a:defRPr sz="1900"/>
            </a:lvl8pPr>
            <a:lvl9pPr marL="7524049" indent="0">
              <a:buNone/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EE079-B067-9644-B645-F24B2E191AF9}" type="datetimeFigureOut">
              <a:rPr/>
              <a:pPr/>
              <a:t>8/13/12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CB603-BA26-3E49-A1A3-61261E607A6B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439421"/>
            <a:ext cx="19751040" cy="1828800"/>
          </a:xfrm>
          <a:prstGeom prst="rect">
            <a:avLst/>
          </a:prstGeom>
        </p:spPr>
        <p:txBody>
          <a:bodyPr vert="horz" lIns="188101" tIns="94051" rIns="188101" bIns="9405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560321"/>
            <a:ext cx="19751040" cy="7241541"/>
          </a:xfrm>
          <a:prstGeom prst="rect">
            <a:avLst/>
          </a:prstGeom>
        </p:spPr>
        <p:txBody>
          <a:bodyPr vert="horz" lIns="188101" tIns="94051" rIns="188101" bIns="9405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10170161"/>
            <a:ext cx="5120640" cy="584200"/>
          </a:xfrm>
          <a:prstGeom prst="rect">
            <a:avLst/>
          </a:prstGeom>
        </p:spPr>
        <p:txBody>
          <a:bodyPr vert="horz" lIns="188101" tIns="94051" rIns="188101" bIns="94051" rtlCol="0" anchor="ctr"/>
          <a:lstStyle>
            <a:lvl1pPr algn="l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EE079-B067-9644-B645-F24B2E191AF9}" type="datetimeFigureOut">
              <a:rPr/>
              <a:pPr/>
              <a:t>8/13/12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98080" y="10170161"/>
            <a:ext cx="6949440" cy="584200"/>
          </a:xfrm>
          <a:prstGeom prst="rect">
            <a:avLst/>
          </a:prstGeom>
        </p:spPr>
        <p:txBody>
          <a:bodyPr vert="horz" lIns="188101" tIns="94051" rIns="188101" bIns="94051" rtlCol="0" anchor="ctr"/>
          <a:lstStyle>
            <a:lvl1pPr algn="ctr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27680" y="10170161"/>
            <a:ext cx="5120640" cy="584200"/>
          </a:xfrm>
          <a:prstGeom prst="rect">
            <a:avLst/>
          </a:prstGeom>
        </p:spPr>
        <p:txBody>
          <a:bodyPr vert="horz" lIns="188101" tIns="94051" rIns="188101" bIns="94051" rtlCol="0" anchor="ctr"/>
          <a:lstStyle>
            <a:lvl1pPr algn="r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CB603-BA26-3E49-A1A3-61261E607A6B}" type="slidenum">
              <a:rPr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40506" rtl="0" eaLnBrk="1" latinLnBrk="0" hangingPunct="1">
        <a:spcBef>
          <a:spcPct val="0"/>
        </a:spcBef>
        <a:buNone/>
        <a:defRPr sz="9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05380" indent="-705380" algn="l" defTabSz="940506" rtl="0" eaLnBrk="1" latinLnBrk="0" hangingPunct="1">
        <a:spcBef>
          <a:spcPct val="20000"/>
        </a:spcBef>
        <a:buFont typeface="Arial"/>
        <a:buChar char="•"/>
        <a:defRPr sz="6600" kern="1200">
          <a:solidFill>
            <a:schemeClr val="tx1"/>
          </a:solidFill>
          <a:latin typeface="+mn-lt"/>
          <a:ea typeface="+mn-ea"/>
          <a:cs typeface="+mn-cs"/>
        </a:defRPr>
      </a:lvl1pPr>
      <a:lvl2pPr marL="1528322" indent="-587816" algn="l" defTabSz="940506" rtl="0" eaLnBrk="1" latinLnBrk="0" hangingPunct="1">
        <a:spcBef>
          <a:spcPct val="20000"/>
        </a:spcBef>
        <a:buFont typeface="Arial"/>
        <a:buChar char="–"/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351265" indent="-470253" algn="l" defTabSz="940506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3pPr>
      <a:lvl4pPr marL="3291771" indent="-470253" algn="l" defTabSz="940506" rtl="0" eaLnBrk="1" latinLnBrk="0" hangingPunct="1">
        <a:spcBef>
          <a:spcPct val="20000"/>
        </a:spcBef>
        <a:buFont typeface="Arial"/>
        <a:buChar char="–"/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232278" indent="-470253" algn="l" defTabSz="940506" rtl="0" eaLnBrk="1" latinLnBrk="0" hangingPunct="1">
        <a:spcBef>
          <a:spcPct val="20000"/>
        </a:spcBef>
        <a:buFont typeface="Arial"/>
        <a:buChar char="»"/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172784" indent="-470253" algn="l" defTabSz="940506" rtl="0" eaLnBrk="1" latinLnBrk="0" hangingPunct="1">
        <a:spcBef>
          <a:spcPct val="20000"/>
        </a:spcBef>
        <a:buFont typeface="Arial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113290" indent="-470253" algn="l" defTabSz="940506" rtl="0" eaLnBrk="1" latinLnBrk="0" hangingPunct="1">
        <a:spcBef>
          <a:spcPct val="20000"/>
        </a:spcBef>
        <a:buFont typeface="Arial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053796" indent="-470253" algn="l" defTabSz="940506" rtl="0" eaLnBrk="1" latinLnBrk="0" hangingPunct="1">
        <a:spcBef>
          <a:spcPct val="20000"/>
        </a:spcBef>
        <a:buFont typeface="Arial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7994302" indent="-470253" algn="l" defTabSz="940506" rtl="0" eaLnBrk="1" latinLnBrk="0" hangingPunct="1">
        <a:spcBef>
          <a:spcPct val="20000"/>
        </a:spcBef>
        <a:buFont typeface="Arial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40506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940506" algn="l" defTabSz="940506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881012" algn="l" defTabSz="940506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821518" algn="l" defTabSz="940506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4pPr>
      <a:lvl5pPr marL="3762024" algn="l" defTabSz="940506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5pPr>
      <a:lvl6pPr marL="4702531" algn="l" defTabSz="940506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6pPr>
      <a:lvl7pPr marL="5643037" algn="l" defTabSz="940506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7pPr>
      <a:lvl8pPr marL="6583543" algn="l" defTabSz="940506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8pPr>
      <a:lvl9pPr marL="7524049" algn="l" defTabSz="940506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d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diagram6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3"/>
              <a:srcRect l="2917" t="4167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4"/>
              <a:srcRect l="2917" t="4167"/>
              <a:stretch>
                <a:fillRect/>
              </a:stretch>
            </p:blipFill>
          </mc:Fallback>
        </mc:AlternateContent>
        <p:spPr>
          <a:xfrm>
            <a:off x="0" y="0"/>
            <a:ext cx="21031200" cy="103802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5900" y="9891693"/>
            <a:ext cx="21266150" cy="954107"/>
          </a:xfrm>
          <a:prstGeom prst="rect">
            <a:avLst/>
          </a:prstGeom>
          <a:noFill/>
        </p:spPr>
        <p:txBody>
          <a:bodyPr wrap="square" numCol="8" spcCol="137160" rtlCol="0">
            <a:spAutoFit/>
          </a:bodyPr>
          <a:lstStyle/>
          <a:p>
            <a:r>
              <a:rPr lang="en-US" sz="800"/>
              <a:t>This poster presents a graphic representation of syntactic probabilities in written English. The probabilities were extracted from the Wall Street Journal portion of the Penn Treebank (Marcus et al., 1993)—about 1 million words of syntactically-annotated text. (The corpus was slightly modified for this purpose.)</a:t>
            </a:r>
          </a:p>
          <a:p>
            <a:r>
              <a:rPr lang="en-US" sz="800"/>
              <a:t>     The corpus can be used to define a </a:t>
            </a:r>
            <a:r>
              <a:rPr lang="en-US" sz="800" i="1"/>
              <a:t>probabilistic context-free grammar</a:t>
            </a:r>
            <a:r>
              <a:rPr lang="en-US" sz="800"/>
              <a:t>, in which each expansion of a constituent is assigned a probability. The diagram represents only the 25 most frequently-occurring expansions; these account for about 65% of all constituent tokens in the corpus (see Table 1 at right).</a:t>
            </a:r>
          </a:p>
          <a:p>
            <a:r>
              <a:rPr lang="en-US" sz="800"/>
              <a:t>     The diagram consists of a network of paths, boxes, and ovals. Paths represent syntactic expansions; boxes represent constituents; ovals represent preterminals (noun, verb, etc.). Each box has a path entering its left side and exiting its right side (consider the large NP on the left as an example). The path may split into several sub-paths, representing possible expansions. If the height of the path  (i.e. the distance across  in the vertical dimension as it enters the box) is </a:t>
            </a:r>
            <a:r>
              <a:rPr lang="en-US" sz="800" i="1"/>
              <a:t>H</a:t>
            </a:r>
            <a:r>
              <a:rPr lang="en-US" sz="800"/>
              <a:t>, the height of each sub-path is </a:t>
            </a:r>
            <a:r>
              <a:rPr lang="en-US" sz="800" i="1"/>
              <a:t>P </a:t>
            </a:r>
            <a:r>
              <a:rPr lang="en-US" sz="800">
                <a:sym typeface="Symbol"/>
              </a:rPr>
              <a:t></a:t>
            </a:r>
            <a:r>
              <a:rPr lang="en-US" sz="800" i="1"/>
              <a:t> H</a:t>
            </a:r>
            <a:r>
              <a:rPr lang="en-US" sz="800"/>
              <a:t>, where </a:t>
            </a:r>
            <a:r>
              <a:rPr lang="en-US" sz="800" i="1"/>
              <a:t>P</a:t>
            </a:r>
            <a:r>
              <a:rPr lang="en-US" sz="800"/>
              <a:t> is the probability of the expansion. For example, the probability of the expansion NP </a:t>
            </a:r>
            <a:r>
              <a:rPr lang="en-US" sz="800">
                <a:sym typeface="Symbol"/>
              </a:rPr>
              <a:t></a:t>
            </a:r>
            <a:r>
              <a:rPr lang="en-US" sz="800"/>
              <a:t> ProN (Pronoun) is .092, so the height of the ProN sub-path  is .092 </a:t>
            </a:r>
            <a:r>
              <a:rPr lang="en-US" sz="800">
                <a:sym typeface="Symbol"/>
              </a:rPr>
              <a:t></a:t>
            </a:r>
            <a:r>
              <a:rPr lang="en-US" sz="800"/>
              <a:t> the height of the NP path. Smaller ovals and boxes  represent the “children” to which the larger constituent expands. (The height of each oval and box is 2.14 x the height of the path through it.) When multiple expansions involve the same child, their paths are merged into a single path whose height is the sum of the sub-paths; for example, the NP expansions [D N] and [D A N] both involve D, so their paths (going into D) are merged. Each smaller constituent also shows its internal structure; the probabilities of elements within it are correctly represented with respect to the immediate parent and higher-level constituents as well.</a:t>
            </a:r>
          </a:p>
          <a:p>
            <a:r>
              <a:rPr lang="en-US" sz="800"/>
              <a:t>       The diagram represents many important facts about English. It shows, for example, the relative probability of different kinds of verb complements and adjuncts: direct object, infinitive VP, embedded clause, and prepositional phrase. The diagram also clearly shows the </a:t>
            </a:r>
            <a:r>
              <a:rPr lang="en-US" sz="800" i="1"/>
              <a:t>recursive</a:t>
            </a:r>
            <a:r>
              <a:rPr lang="en-US" sz="800"/>
              <a:t> nature of English: The eye naturally recognizes, for example, the appearance of NP at different hierarchical levels. More problematically, the diagram represents English as being context-free, in that the probabilities of expansions of a constituent are the same regardless of its syntactic context. In fact, English is </a:t>
            </a:r>
            <a:r>
              <a:rPr lang="en-US" sz="800" i="1"/>
              <a:t>not</a:t>
            </a:r>
            <a:r>
              <a:rPr lang="en-US" sz="800"/>
              <a:t> context-free in this sense: For example, a subject NP is much more likely to expand to a pronoun than an object NP. In this sense, the diagram oversimplifies the true probabilities of English syntax.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0237935" y="1033839"/>
          <a:ext cx="1428751" cy="51840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744"/>
                <a:gridCol w="478631"/>
                <a:gridCol w="357188"/>
                <a:gridCol w="357188"/>
              </a:tblGrid>
              <a:tr h="166941">
                <a:tc>
                  <a:txBody>
                    <a:bodyPr/>
                    <a:lstStyle/>
                    <a:p>
                      <a:r>
                        <a:rPr lang="en-US" sz="600" b="1"/>
                        <a:t>Par-</a:t>
                      </a:r>
                    </a:p>
                    <a:p>
                      <a:r>
                        <a:rPr lang="en-US" sz="600" b="1"/>
                        <a:t>ent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1"/>
                        <a:t>Expansion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1"/>
                        <a:t>Count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1"/>
                        <a:t>P(Par</a:t>
                      </a:r>
                    </a:p>
                    <a:p>
                      <a:r>
                        <a:rPr lang="en-US" sz="600" b="1"/>
                        <a:t>-&gt;Exp)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046">
                <a:tc rowSpan="11">
                  <a:txBody>
                    <a:bodyPr/>
                    <a:lstStyle/>
                    <a:p>
                      <a:r>
                        <a:rPr lang="en-US" sz="600"/>
                        <a:t>NP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NP PP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43862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.192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046">
                <a:tc vMerge="1">
                  <a:txBody>
                    <a:bodyPr/>
                    <a:lstStyle/>
                    <a:p>
                      <a:endParaRPr lang="en-US" sz="600"/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D</a:t>
                      </a:r>
                      <a:r>
                        <a:rPr lang="en-US" sz="600" baseline="0"/>
                        <a:t> N</a:t>
                      </a:r>
                      <a:endParaRPr lang="en-US" sz="600"/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42193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.185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046">
                <a:tc vMerge="1">
                  <a:txBody>
                    <a:bodyPr/>
                    <a:lstStyle/>
                    <a:p>
                      <a:endParaRPr lang="en-US" sz="600"/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N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32758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.143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046">
                <a:tc vMerge="1">
                  <a:txBody>
                    <a:bodyPr/>
                    <a:lstStyle/>
                    <a:p>
                      <a:endParaRPr lang="en-US" sz="600"/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ProN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20932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.092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046">
                <a:tc vMerge="1">
                  <a:txBody>
                    <a:bodyPr/>
                    <a:lstStyle/>
                    <a:p>
                      <a:endParaRPr lang="en-US" sz="600"/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PropN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15897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.070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046">
                <a:tc vMerge="1">
                  <a:txBody>
                    <a:bodyPr/>
                    <a:lstStyle/>
                    <a:p>
                      <a:endParaRPr lang="en-US" sz="600"/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Adj</a:t>
                      </a:r>
                      <a:r>
                        <a:rPr lang="en-US" sz="600" baseline="0"/>
                        <a:t> N</a:t>
                      </a:r>
                      <a:endParaRPr lang="en-US" sz="600"/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15512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.068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809">
                <a:tc vMerge="1">
                  <a:txBody>
                    <a:bodyPr/>
                    <a:lstStyle/>
                    <a:p>
                      <a:endParaRPr lang="en-US" sz="600"/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PropN PropN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14881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.065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046">
                <a:tc vMerge="1">
                  <a:txBody>
                    <a:bodyPr/>
                    <a:lstStyle/>
                    <a:p>
                      <a:endParaRPr lang="en-US" sz="600"/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D Adj</a:t>
                      </a:r>
                      <a:r>
                        <a:rPr lang="en-US" sz="600" baseline="0"/>
                        <a:t> N</a:t>
                      </a:r>
                      <a:endParaRPr lang="en-US" sz="600"/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13840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.061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046">
                <a:tc vMerge="1">
                  <a:txBody>
                    <a:bodyPr/>
                    <a:lstStyle/>
                    <a:p>
                      <a:endParaRPr lang="en-US" sz="600"/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NP N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11299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.049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046">
                <a:tc vMerge="1">
                  <a:txBody>
                    <a:bodyPr/>
                    <a:lstStyle/>
                    <a:p>
                      <a:endParaRPr lang="en-US" sz="600"/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NP SBAR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9287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.041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046">
                <a:tc vMerge="1">
                  <a:txBody>
                    <a:bodyPr/>
                    <a:lstStyle/>
                    <a:p>
                      <a:endParaRPr lang="en-US" sz="600"/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N N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8104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.035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046">
                <a:tc rowSpan="7">
                  <a:txBody>
                    <a:bodyPr/>
                    <a:lstStyle/>
                    <a:p>
                      <a:r>
                        <a:rPr lang="en-US" sz="600"/>
                        <a:t>VP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V NP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30694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.265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046">
                <a:tc vMerge="1">
                  <a:txBody>
                    <a:bodyPr/>
                    <a:lstStyle/>
                    <a:p>
                      <a:endParaRPr lang="en-US" sz="600"/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V VP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27964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.242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046">
                <a:tc vMerge="1">
                  <a:txBody>
                    <a:bodyPr/>
                    <a:lstStyle/>
                    <a:p>
                      <a:endParaRPr lang="en-US" sz="600"/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V PP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14296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.124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046">
                <a:tc vMerge="1">
                  <a:txBody>
                    <a:bodyPr/>
                    <a:lstStyle/>
                    <a:p>
                      <a:endParaRPr lang="en-US" sz="600"/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V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11213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.097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046">
                <a:tc vMerge="1">
                  <a:txBody>
                    <a:bodyPr/>
                    <a:lstStyle/>
                    <a:p>
                      <a:endParaRPr lang="en-US" sz="600"/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V SBAR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11213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.097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046">
                <a:tc vMerge="1">
                  <a:txBody>
                    <a:bodyPr/>
                    <a:lstStyle/>
                    <a:p>
                      <a:endParaRPr lang="en-US" sz="600"/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V Sinf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10518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.091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046">
                <a:tc vMerge="1">
                  <a:txBody>
                    <a:bodyPr/>
                    <a:lstStyle/>
                    <a:p>
                      <a:endParaRPr lang="en-US" sz="600"/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V NP PP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9832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.085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046">
                <a:tc>
                  <a:txBody>
                    <a:bodyPr/>
                    <a:lstStyle/>
                    <a:p>
                      <a:r>
                        <a:rPr lang="en-US" sz="600"/>
                        <a:t>PP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P NP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103708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1.000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046">
                <a:tc rowSpan="2">
                  <a:txBody>
                    <a:bodyPr/>
                    <a:lstStyle/>
                    <a:p>
                      <a:r>
                        <a:rPr lang="en-US" sz="600"/>
                        <a:t>S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NP VP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56066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.843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046">
                <a:tc vMerge="1">
                  <a:txBody>
                    <a:bodyPr/>
                    <a:lstStyle/>
                    <a:p>
                      <a:endParaRPr lang="en-US" sz="600"/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VP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10459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.157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046">
                <a:tc rowSpan="2">
                  <a:txBody>
                    <a:bodyPr/>
                    <a:lstStyle/>
                    <a:p>
                      <a:r>
                        <a:rPr lang="en-US" sz="500"/>
                        <a:t>SBAR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S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9731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.544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046">
                <a:tc vMerge="1">
                  <a:txBody>
                    <a:bodyPr/>
                    <a:lstStyle/>
                    <a:p>
                      <a:endParaRPr lang="en-US" sz="600"/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WHNP S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8162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.456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046">
                <a:tc>
                  <a:txBody>
                    <a:bodyPr/>
                    <a:lstStyle/>
                    <a:p>
                      <a:r>
                        <a:rPr lang="en-US" sz="500"/>
                        <a:t>ADVP</a:t>
                      </a:r>
                    </a:p>
                    <a:p>
                      <a:r>
                        <a:rPr lang="en-US" sz="500"/>
                        <a:t>*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Adv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17331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1.000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046">
                <a:tc>
                  <a:txBody>
                    <a:bodyPr/>
                    <a:lstStyle/>
                    <a:p>
                      <a:r>
                        <a:rPr lang="en-US" sz="600"/>
                        <a:t>Sinf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TO</a:t>
                      </a:r>
                      <a:r>
                        <a:rPr lang="en-US" sz="600" baseline="0"/>
                        <a:t> VP</a:t>
                      </a:r>
                      <a:endParaRPr lang="en-US" sz="600"/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11932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1.000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92100" y="127001"/>
            <a:ext cx="21577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Engravers MT"/>
              </a:rPr>
              <a:t>A VISUAL REPRESENTATION OF THE ENGLISH LANGUAGE.                                                                                          </a:t>
            </a:r>
            <a:r>
              <a:rPr lang="en-US" sz="2000" b="1">
                <a:latin typeface="Cochin"/>
              </a:rPr>
              <a:t>By David Temperley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267930" y="565150"/>
            <a:ext cx="1367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Table 1. Syntactic rules</a:t>
            </a:r>
          </a:p>
          <a:p>
            <a:r>
              <a:rPr lang="en-US" sz="1000"/>
              <a:t>and their probabilities.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198502" y="6299200"/>
            <a:ext cx="1493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/>
              <a:t>*The expansion ADVP-&gt;Adv could  not be included, since no higher-level expansion includes ADVP.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0262849" y="7264400"/>
          <a:ext cx="1403837" cy="3414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7351"/>
                <a:gridCol w="381000"/>
                <a:gridCol w="635486"/>
              </a:tblGrid>
              <a:tr h="166941">
                <a:tc>
                  <a:txBody>
                    <a:bodyPr/>
                    <a:lstStyle/>
                    <a:p>
                      <a:r>
                        <a:rPr lang="en-US" sz="600" b="1"/>
                        <a:t>Symbol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1"/>
                        <a:t>TB</a:t>
                      </a:r>
                      <a:r>
                        <a:rPr lang="en-US" sz="600" b="1" baseline="0"/>
                        <a:t> sym-bol(s)</a:t>
                      </a:r>
                      <a:endParaRPr lang="en-US" sz="600" b="1"/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1"/>
                        <a:t>Description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046">
                <a:tc>
                  <a:txBody>
                    <a:bodyPr/>
                    <a:lstStyle/>
                    <a:p>
                      <a:r>
                        <a:rPr lang="en-US" sz="600"/>
                        <a:t>A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JJ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adjective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046">
                <a:tc>
                  <a:txBody>
                    <a:bodyPr/>
                    <a:lstStyle/>
                    <a:p>
                      <a:r>
                        <a:rPr lang="en-US" sz="600"/>
                        <a:t>D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DT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determiner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046">
                <a:tc>
                  <a:txBody>
                    <a:bodyPr/>
                    <a:lstStyle/>
                    <a:p>
                      <a:r>
                        <a:rPr lang="en-US" sz="600"/>
                        <a:t>N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NN,</a:t>
                      </a:r>
                      <a:r>
                        <a:rPr lang="en-US" sz="600" baseline="0"/>
                        <a:t> NNS</a:t>
                      </a:r>
                      <a:endParaRPr lang="en-US" sz="600"/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noun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046">
                <a:tc>
                  <a:txBody>
                    <a:bodyPr/>
                    <a:lstStyle/>
                    <a:p>
                      <a:r>
                        <a:rPr lang="en-US" sz="600"/>
                        <a:t>NP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NP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noun phrase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046">
                <a:tc>
                  <a:txBody>
                    <a:bodyPr/>
                    <a:lstStyle/>
                    <a:p>
                      <a:r>
                        <a:rPr lang="en-US" sz="600"/>
                        <a:t>P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IN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preposition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046">
                <a:tc>
                  <a:txBody>
                    <a:bodyPr/>
                    <a:lstStyle/>
                    <a:p>
                      <a:r>
                        <a:rPr lang="en-US" sz="600"/>
                        <a:t>PP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PP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prepositional phrase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809">
                <a:tc>
                  <a:txBody>
                    <a:bodyPr/>
                    <a:lstStyle/>
                    <a:p>
                      <a:r>
                        <a:rPr lang="en-US" sz="600"/>
                        <a:t>ProN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PRP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pronoun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046">
                <a:tc>
                  <a:txBody>
                    <a:bodyPr/>
                    <a:lstStyle/>
                    <a:p>
                      <a:r>
                        <a:rPr lang="en-US" sz="600"/>
                        <a:t>PropN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NNP,</a:t>
                      </a:r>
                    </a:p>
                    <a:p>
                      <a:r>
                        <a:rPr lang="en-US" sz="600"/>
                        <a:t>NNPS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proper noun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046">
                <a:tc>
                  <a:txBody>
                    <a:bodyPr/>
                    <a:lstStyle/>
                    <a:p>
                      <a:r>
                        <a:rPr lang="en-US" sz="600"/>
                        <a:t>S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S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clause</a:t>
                      </a:r>
                      <a:r>
                        <a:rPr lang="en-US" sz="600" baseline="0"/>
                        <a:t>/</a:t>
                      </a:r>
                      <a:r>
                        <a:rPr lang="en-US" sz="600"/>
                        <a:t>sentence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046">
                <a:tc>
                  <a:txBody>
                    <a:bodyPr/>
                    <a:lstStyle/>
                    <a:p>
                      <a:r>
                        <a:rPr lang="en-US" sz="600"/>
                        <a:t>SBAR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SBAR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parent</a:t>
                      </a:r>
                      <a:r>
                        <a:rPr lang="en-US" sz="600" baseline="0"/>
                        <a:t> of S</a:t>
                      </a:r>
                      <a:endParaRPr lang="en-US" sz="600"/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046">
                <a:tc>
                  <a:txBody>
                    <a:bodyPr/>
                    <a:lstStyle/>
                    <a:p>
                      <a:r>
                        <a:rPr lang="en-US" sz="600"/>
                        <a:t>Sinf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S/VP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infinitive</a:t>
                      </a:r>
                      <a:r>
                        <a:rPr lang="en-US" sz="600" baseline="0"/>
                        <a:t> clause</a:t>
                      </a:r>
                      <a:endParaRPr lang="en-US" sz="600"/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046">
                <a:tc>
                  <a:txBody>
                    <a:bodyPr/>
                    <a:lstStyle/>
                    <a:p>
                      <a:r>
                        <a:rPr lang="en-US" sz="600"/>
                        <a:t>TH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IN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“that”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046">
                <a:tc>
                  <a:txBody>
                    <a:bodyPr/>
                    <a:lstStyle/>
                    <a:p>
                      <a:r>
                        <a:rPr lang="en-US" sz="600"/>
                        <a:t>TO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TO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“to”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046">
                <a:tc>
                  <a:txBody>
                    <a:bodyPr/>
                    <a:lstStyle/>
                    <a:p>
                      <a:r>
                        <a:rPr lang="en-US" sz="600"/>
                        <a:t>V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VB</a:t>
                      </a:r>
                      <a:r>
                        <a:rPr lang="en-US" sz="600" baseline="0"/>
                        <a:t>, VBD,</a:t>
                      </a:r>
                    </a:p>
                    <a:p>
                      <a:r>
                        <a:rPr lang="en-US" sz="600" baseline="0"/>
                        <a:t>VBP, etc.</a:t>
                      </a:r>
                      <a:endParaRPr lang="en-US" sz="600"/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verb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046">
                <a:tc>
                  <a:txBody>
                    <a:bodyPr/>
                    <a:lstStyle/>
                    <a:p>
                      <a:r>
                        <a:rPr lang="en-US" sz="600"/>
                        <a:t>VP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VP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verb phrase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046">
                <a:tc>
                  <a:txBody>
                    <a:bodyPr/>
                    <a:lstStyle/>
                    <a:p>
                      <a:r>
                        <a:rPr lang="en-US" sz="600"/>
                        <a:t>WH</a:t>
                      </a:r>
                    </a:p>
                    <a:p>
                      <a:endParaRPr lang="en-US" sz="600"/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WHNP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relative</a:t>
                      </a:r>
                    </a:p>
                    <a:p>
                      <a:r>
                        <a:rPr lang="en-US" sz="600"/>
                        <a:t>pronoun</a:t>
                      </a:r>
                    </a:p>
                  </a:txBody>
                  <a:tcPr marR="0" marT="18288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8751551" y="9899650"/>
            <a:ext cx="1358900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/>
              <a:t>Reference: Marcus, M., Santorini, B., </a:t>
            </a:r>
          </a:p>
          <a:p>
            <a:r>
              <a:rPr lang="en-US" sz="600"/>
              <a:t>&amp; Marcinkiewicz, M. 1993. Building a </a:t>
            </a:r>
          </a:p>
          <a:p>
            <a:r>
              <a:rPr lang="en-US" sz="600"/>
              <a:t>large annotated corpus of English: The  Penn Treebank. </a:t>
            </a:r>
            <a:r>
              <a:rPr lang="en-US" sz="600" i="1"/>
              <a:t>Computational Linguistics,  19:313—330.</a:t>
            </a:r>
            <a:endParaRPr lang="en-US" sz="600"/>
          </a:p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0186649" y="6686550"/>
            <a:ext cx="15685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Table 2. Symbols used and</a:t>
            </a:r>
          </a:p>
          <a:p>
            <a:r>
              <a:rPr lang="en-US" sz="1000"/>
              <a:t>their Treebank equivalents </a:t>
            </a:r>
          </a:p>
          <a:p>
            <a:r>
              <a:rPr lang="en-US" sz="1000"/>
              <a:t>and descriptions.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868</Words>
  <Application>Microsoft Macintosh PowerPoint</Application>
  <PresentationFormat>Custom</PresentationFormat>
  <Paragraphs>158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 Temperley</dc:creator>
  <cp:lastModifiedBy>David Temperley</cp:lastModifiedBy>
  <cp:revision>30</cp:revision>
  <dcterms:created xsi:type="dcterms:W3CDTF">2012-08-17T11:08:14Z</dcterms:created>
  <dcterms:modified xsi:type="dcterms:W3CDTF">2012-08-17T13:32:01Z</dcterms:modified>
</cp:coreProperties>
</file>