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4" r:id="rId4"/>
    <p:sldId id="258" r:id="rId5"/>
    <p:sldId id="259" r:id="rId6"/>
    <p:sldId id="260" r:id="rId7"/>
    <p:sldId id="265" r:id="rId8"/>
    <p:sldId id="262" r:id="rId9"/>
    <p:sldId id="263" r:id="rId10"/>
    <p:sldId id="267" r:id="rId11"/>
    <p:sldId id="261" r:id="rId12"/>
    <p:sldId id="266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4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DB5D3-6C3A-4F47-9F5E-05489776B04E}" type="datetimeFigureOut">
              <a:rPr lang="de-AT" smtClean="0"/>
              <a:t>28.03.2011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2C9B2-8EB6-473C-989C-1952A6F55FC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6629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AFE3-B238-4D19-A52D-F4B02612FC8A}" type="datetime1">
              <a:rPr lang="de-AT" smtClean="0"/>
              <a:t>28.03.2011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5900-B2C3-4644-8B12-C215D5CC309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3808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B6DAA-886E-4BE2-94B8-9E8F7D53ABA9}" type="datetime1">
              <a:rPr lang="de-AT" smtClean="0"/>
              <a:t>28.03.2011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5900-B2C3-4644-8B12-C215D5CC309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346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F9F8-1FCD-4E2E-A231-606FAEDA1F22}" type="datetime1">
              <a:rPr lang="de-AT" smtClean="0"/>
              <a:t>28.03.2011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5900-B2C3-4644-8B12-C215D5CC309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064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E6CD-9363-4FB1-9E69-68EB6D69F201}" type="datetime1">
              <a:rPr lang="de-AT" smtClean="0"/>
              <a:t>28.03.2011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5900-B2C3-4644-8B12-C215D5CC309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635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25ED-FA1C-44ED-A973-C7658DC894C2}" type="datetime1">
              <a:rPr lang="de-AT" smtClean="0"/>
              <a:t>28.03.2011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5900-B2C3-4644-8B12-C215D5CC309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973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56E5-3A42-4299-8EEF-777C76F36244}" type="datetime1">
              <a:rPr lang="de-AT" smtClean="0"/>
              <a:t>28.03.2011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5900-B2C3-4644-8B12-C215D5CC309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959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2B14-1CB7-4631-99DF-EBB3F06F3C30}" type="datetime1">
              <a:rPr lang="de-AT" smtClean="0"/>
              <a:t>28.03.2011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5900-B2C3-4644-8B12-C215D5CC309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623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D9A-ACA2-4270-BF7A-42A758E21538}" type="datetime1">
              <a:rPr lang="de-AT" smtClean="0"/>
              <a:t>28.03.2011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5900-B2C3-4644-8B12-C215D5CC309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815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800D-DFC2-476B-99AC-27795A8A6CC7}" type="datetime1">
              <a:rPr lang="de-AT" smtClean="0"/>
              <a:t>28.03.2011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5900-B2C3-4644-8B12-C215D5CC309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62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4426-4990-4D9B-96D9-BCF11F075B54}" type="datetime1">
              <a:rPr lang="de-AT" smtClean="0"/>
              <a:t>28.03.2011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5900-B2C3-4644-8B12-C215D5CC309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3513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D6E6-CEFA-476D-883B-8C8C875799F4}" type="datetime1">
              <a:rPr lang="de-AT" smtClean="0"/>
              <a:t>28.03.2011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5900-B2C3-4644-8B12-C215D5CC309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561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B98EB-5FAE-41BC-9D94-CB669BBB1A3A}" type="datetime1">
              <a:rPr lang="de-AT" smtClean="0"/>
              <a:t>28.03.2011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35900-B2C3-4644-8B12-C215D5CC309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9476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i="1" dirty="0">
                <a:solidFill>
                  <a:schemeClr val="accent6"/>
                </a:solidFill>
              </a:rPr>
              <a:t>Entwicklung eines VHDL Compilers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512768" cy="1775048"/>
          </a:xfrm>
        </p:spPr>
        <p:txBody>
          <a:bodyPr>
            <a:normAutofit/>
          </a:bodyPr>
          <a:lstStyle/>
          <a:p>
            <a:r>
              <a:rPr lang="de-AT" sz="2400" dirty="0" smtClean="0"/>
              <a:t>Christian Reisinger</a:t>
            </a:r>
          </a:p>
          <a:p>
            <a:r>
              <a:rPr lang="de-AT" sz="2400" dirty="0" smtClean="0"/>
              <a:t>0655859</a:t>
            </a:r>
          </a:p>
          <a:p>
            <a:r>
              <a:rPr lang="de-AT" sz="2400" dirty="0" smtClean="0"/>
              <a:t>https://github.com/chrreisinger/OpenVC</a:t>
            </a:r>
            <a:endParaRPr lang="de-AT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5900-B2C3-4644-8B12-C215D5CC3092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413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i="1" dirty="0" smtClean="0">
                <a:solidFill>
                  <a:schemeClr val="accent6"/>
                </a:solidFill>
              </a:rPr>
              <a:t>Ende</a:t>
            </a:r>
            <a:endParaRPr lang="de-AT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512768" cy="1775048"/>
          </a:xfrm>
        </p:spPr>
        <p:txBody>
          <a:bodyPr>
            <a:normAutofit fontScale="92500"/>
          </a:bodyPr>
          <a:lstStyle/>
          <a:p>
            <a:r>
              <a:rPr lang="de-AT" dirty="0"/>
              <a:t>Christian Reisinger</a:t>
            </a:r>
          </a:p>
          <a:p>
            <a:r>
              <a:rPr lang="de-AT" dirty="0"/>
              <a:t>0655859</a:t>
            </a:r>
          </a:p>
          <a:p>
            <a:r>
              <a:rPr lang="de-AT" dirty="0"/>
              <a:t>https://github.com/chrreisinger/OpenVC</a:t>
            </a:r>
          </a:p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5900-B2C3-4644-8B12-C215D5CC3092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4460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i="1" dirty="0">
                <a:solidFill>
                  <a:schemeClr val="accent6"/>
                </a:solidFill>
              </a:rPr>
              <a:t>Compiler-Design</a:t>
            </a:r>
          </a:p>
        </p:txBody>
      </p:sp>
      <p:sp>
        <p:nvSpPr>
          <p:cNvPr id="4" name="Rectangle 3"/>
          <p:cNvSpPr/>
          <p:nvPr/>
        </p:nvSpPr>
        <p:spPr>
          <a:xfrm>
            <a:off x="2267744" y="1700808"/>
            <a:ext cx="144435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Parser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 rot="5400000">
            <a:off x="2461053" y="2947657"/>
            <a:ext cx="109925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tangle 7"/>
          <p:cNvSpPr/>
          <p:nvPr/>
        </p:nvSpPr>
        <p:spPr>
          <a:xfrm>
            <a:off x="2267744" y="3694174"/>
            <a:ext cx="1444352" cy="598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Semantic Analyzer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3552" y="5661248"/>
            <a:ext cx="144435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Backend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5400000" flipV="1">
            <a:off x="2506046" y="4989734"/>
            <a:ext cx="100927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Box 11"/>
          <p:cNvSpPr txBox="1"/>
          <p:nvPr/>
        </p:nvSpPr>
        <p:spPr>
          <a:xfrm>
            <a:off x="1403648" y="5923524"/>
            <a:ext cx="745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ILOAD 0</a:t>
            </a:r>
          </a:p>
          <a:p>
            <a:r>
              <a:rPr lang="de-AT" sz="1200" dirty="0" smtClean="0"/>
              <a:t>ILOAD 1</a:t>
            </a:r>
          </a:p>
          <a:p>
            <a:r>
              <a:rPr lang="de-AT" sz="1200" dirty="0" smtClean="0"/>
              <a:t>IADD</a:t>
            </a:r>
          </a:p>
          <a:p>
            <a:r>
              <a:rPr lang="de-AT" sz="1200" dirty="0" smtClean="0"/>
              <a:t>STORE 0</a:t>
            </a:r>
            <a:endParaRPr lang="de-AT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555776" y="1268760"/>
            <a:ext cx="91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x</a:t>
            </a:r>
            <a:r>
              <a:rPr lang="de-AT" dirty="0" smtClean="0"/>
              <a:t>:=x+y</a:t>
            </a:r>
            <a:endParaRPr lang="de-AT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853230"/>
              </p:ext>
            </p:extLst>
          </p:nvPr>
        </p:nvGraphicFramePr>
        <p:xfrm>
          <a:off x="4932040" y="4241656"/>
          <a:ext cx="312000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003"/>
                <a:gridCol w="1040003"/>
                <a:gridCol w="1040003"/>
              </a:tblGrid>
              <a:tr h="188590">
                <a:tc>
                  <a:txBody>
                    <a:bodyPr/>
                    <a:lstStyle/>
                    <a:p>
                      <a:r>
                        <a:rPr lang="de-AT" dirty="0" smtClean="0"/>
                        <a:t>Name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Type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Slot</a:t>
                      </a:r>
                      <a:endParaRPr lang="de-AT" dirty="0"/>
                    </a:p>
                  </a:txBody>
                  <a:tcPr/>
                </a:tc>
              </a:tr>
              <a:tr h="365581">
                <a:tc>
                  <a:txBody>
                    <a:bodyPr/>
                    <a:lstStyle/>
                    <a:p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integer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0</a:t>
                      </a:r>
                      <a:endParaRPr lang="de-AT" dirty="0"/>
                    </a:p>
                  </a:txBody>
                  <a:tcPr/>
                </a:tc>
              </a:tr>
              <a:tr h="365581">
                <a:tc>
                  <a:txBody>
                    <a:bodyPr/>
                    <a:lstStyle/>
                    <a:p>
                      <a:r>
                        <a:rPr lang="de-AT" dirty="0" smtClean="0"/>
                        <a:t>y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integer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1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059832" y="2239704"/>
            <a:ext cx="11096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    :=</a:t>
            </a:r>
          </a:p>
          <a:p>
            <a:endParaRPr lang="de-AT" dirty="0" smtClean="0"/>
          </a:p>
          <a:p>
            <a:r>
              <a:rPr lang="de-AT" dirty="0" smtClean="0"/>
              <a:t>x       +</a:t>
            </a:r>
          </a:p>
          <a:p>
            <a:endParaRPr lang="de-AT" dirty="0" smtClean="0"/>
          </a:p>
          <a:p>
            <a:r>
              <a:rPr lang="de-AT" dirty="0"/>
              <a:t> </a:t>
            </a:r>
            <a:r>
              <a:rPr lang="de-AT" dirty="0" smtClean="0"/>
              <a:t>      x    y</a:t>
            </a:r>
            <a:endParaRPr lang="de-AT" dirty="0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3203848" y="2491732"/>
            <a:ext cx="144016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540425" y="2491732"/>
            <a:ext cx="148482" cy="34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700547" y="3122486"/>
            <a:ext cx="148482" cy="305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565882" y="3122486"/>
            <a:ext cx="84037" cy="325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102292" y="4221088"/>
            <a:ext cx="11096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    :=</a:t>
            </a:r>
          </a:p>
          <a:p>
            <a:endParaRPr lang="de-AT" dirty="0" smtClean="0"/>
          </a:p>
          <a:p>
            <a:r>
              <a:rPr lang="de-AT" dirty="0" smtClean="0"/>
              <a:t>x       +</a:t>
            </a:r>
          </a:p>
          <a:p>
            <a:endParaRPr lang="de-AT" dirty="0" smtClean="0"/>
          </a:p>
          <a:p>
            <a:r>
              <a:rPr lang="de-AT" dirty="0"/>
              <a:t> </a:t>
            </a:r>
            <a:r>
              <a:rPr lang="de-AT" dirty="0" smtClean="0"/>
              <a:t>      x    y</a:t>
            </a:r>
            <a:endParaRPr lang="de-AT" dirty="0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246308" y="4507956"/>
            <a:ext cx="144016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582885" y="4507956"/>
            <a:ext cx="148482" cy="34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743007" y="5138710"/>
            <a:ext cx="148482" cy="305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3608342" y="5138710"/>
            <a:ext cx="84037" cy="325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5900-B2C3-4644-8B12-C215D5CC3092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64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Karfreitag 11:30</a:t>
            </a:r>
          </a:p>
          <a:p>
            <a:r>
              <a:rPr lang="de-AT" smtClean="0"/>
              <a:t>22 April 2011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5900-B2C3-4644-8B12-C215D5CC3092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031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i="1" dirty="0" smtClean="0">
                <a:solidFill>
                  <a:schemeClr val="accent6"/>
                </a:solidFill>
              </a:rPr>
              <a:t>VHDL</a:t>
            </a:r>
            <a:endParaRPr lang="de-AT" i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IEEE </a:t>
            </a:r>
            <a:r>
              <a:rPr lang="en-US" dirty="0"/>
              <a:t>1076 </a:t>
            </a:r>
            <a:r>
              <a:rPr lang="de-AT" dirty="0" smtClean="0"/>
              <a:t>Standard</a:t>
            </a:r>
          </a:p>
          <a:p>
            <a:r>
              <a:rPr lang="de-AT" dirty="0" smtClean="0"/>
              <a:t>Ada + Erweiterungen für Hardwarebeschreibung</a:t>
            </a:r>
          </a:p>
          <a:p>
            <a:r>
              <a:rPr lang="de-AT" dirty="0"/>
              <a:t>p</a:t>
            </a:r>
            <a:r>
              <a:rPr lang="de-AT" dirty="0" smtClean="0"/>
              <a:t>ackages, functions, </a:t>
            </a:r>
            <a:r>
              <a:rPr lang="de-AT" dirty="0"/>
              <a:t>v</a:t>
            </a:r>
            <a:r>
              <a:rPr lang="de-AT" dirty="0" smtClean="0"/>
              <a:t>ariables, ...</a:t>
            </a:r>
          </a:p>
          <a:p>
            <a:r>
              <a:rPr lang="de-AT" dirty="0"/>
              <a:t>a</a:t>
            </a:r>
            <a:r>
              <a:rPr lang="de-AT" dirty="0" smtClean="0"/>
              <a:t>ssignments, if-statements, loops,  ...</a:t>
            </a:r>
          </a:p>
          <a:p>
            <a:endParaRPr lang="de-AT" dirty="0" smtClean="0"/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5900-B2C3-4644-8B12-C215D5CC3092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4412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i="1" dirty="0">
                <a:solidFill>
                  <a:schemeClr val="accent6"/>
                </a:solidFill>
              </a:rPr>
              <a:t>Abstraktionsebenen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600200"/>
            <a:ext cx="234428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5900-B2C3-4644-8B12-C215D5CC3092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86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i="1" dirty="0">
                <a:solidFill>
                  <a:schemeClr val="accent6"/>
                </a:solidFill>
              </a:rPr>
              <a:t>Entity Beispiel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entity</a:t>
            </a:r>
            <a:r>
              <a:rPr lang="en-US" dirty="0"/>
              <a:t> </a:t>
            </a:r>
            <a:r>
              <a:rPr lang="en-US" dirty="0" err="1"/>
              <a:t>alu</a:t>
            </a:r>
            <a:r>
              <a:rPr lang="en-US" dirty="0"/>
              <a:t> </a:t>
            </a:r>
            <a:r>
              <a:rPr lang="en-US" b="1" dirty="0"/>
              <a:t>is</a:t>
            </a:r>
            <a:endParaRPr lang="de-AT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port</a:t>
            </a:r>
            <a:r>
              <a:rPr lang="en-US" dirty="0"/>
              <a:t> (</a:t>
            </a:r>
            <a:r>
              <a:rPr lang="en-US" dirty="0" err="1"/>
              <a:t>SideA</a:t>
            </a:r>
            <a:r>
              <a:rPr lang="en-US" dirty="0"/>
              <a:t>       : </a:t>
            </a:r>
            <a:r>
              <a:rPr lang="en-US" b="1" dirty="0"/>
              <a:t>in</a:t>
            </a:r>
            <a:r>
              <a:rPr lang="en-US" dirty="0"/>
              <a:t>  </a:t>
            </a:r>
            <a:r>
              <a:rPr lang="en-US" dirty="0" err="1"/>
              <a:t>DataVec</a:t>
            </a:r>
            <a:r>
              <a:rPr lang="en-US" dirty="0"/>
              <a:t>;</a:t>
            </a:r>
            <a:endParaRPr lang="de-AT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SideB</a:t>
            </a:r>
            <a:r>
              <a:rPr lang="en-US" dirty="0"/>
              <a:t>       : </a:t>
            </a:r>
            <a:r>
              <a:rPr lang="en-US" b="1" dirty="0"/>
              <a:t>in</a:t>
            </a:r>
            <a:r>
              <a:rPr lang="en-US" dirty="0"/>
              <a:t>  </a:t>
            </a:r>
            <a:r>
              <a:rPr lang="en-US" dirty="0" err="1"/>
              <a:t>DataVec</a:t>
            </a:r>
            <a:r>
              <a:rPr lang="en-US" dirty="0"/>
              <a:t>;</a:t>
            </a:r>
            <a:endParaRPr lang="de-AT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AluResult</a:t>
            </a:r>
            <a:r>
              <a:rPr lang="en-US" dirty="0"/>
              <a:t>   : </a:t>
            </a:r>
            <a:r>
              <a:rPr lang="en-US" b="1" dirty="0"/>
              <a:t>out</a:t>
            </a:r>
            <a:r>
              <a:rPr lang="en-US" dirty="0"/>
              <a:t> </a:t>
            </a:r>
            <a:r>
              <a:rPr lang="en-US" dirty="0" err="1"/>
              <a:t>DataVec</a:t>
            </a:r>
            <a:r>
              <a:rPr lang="en-US" dirty="0"/>
              <a:t>;</a:t>
            </a:r>
            <a:endParaRPr lang="de-AT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CarryIn</a:t>
            </a:r>
            <a:r>
              <a:rPr lang="en-US" dirty="0"/>
              <a:t>     : </a:t>
            </a:r>
            <a:r>
              <a:rPr lang="en-US" b="1" dirty="0"/>
              <a:t>in</a:t>
            </a:r>
            <a:r>
              <a:rPr lang="en-US" dirty="0"/>
              <a:t>  </a:t>
            </a:r>
            <a:r>
              <a:rPr lang="en-US" dirty="0" err="1"/>
              <a:t>std_ulogic</a:t>
            </a:r>
            <a:r>
              <a:rPr lang="en-US" dirty="0"/>
              <a:t>;</a:t>
            </a:r>
            <a:endParaRPr lang="de-AT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CarryOut</a:t>
            </a:r>
            <a:r>
              <a:rPr lang="en-US" dirty="0"/>
              <a:t>    : </a:t>
            </a:r>
            <a:r>
              <a:rPr lang="en-US" b="1" dirty="0"/>
              <a:t>out</a:t>
            </a:r>
            <a:r>
              <a:rPr lang="en-US" dirty="0"/>
              <a:t> </a:t>
            </a:r>
            <a:r>
              <a:rPr lang="en-US" dirty="0" err="1"/>
              <a:t>std_ulogic</a:t>
            </a:r>
            <a:r>
              <a:rPr lang="en-US" dirty="0"/>
              <a:t>;</a:t>
            </a:r>
            <a:endParaRPr lang="de-AT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ZeroOut</a:t>
            </a:r>
            <a:r>
              <a:rPr lang="en-US" dirty="0"/>
              <a:t>     : </a:t>
            </a:r>
            <a:r>
              <a:rPr lang="en-US" b="1" dirty="0"/>
              <a:t>out</a:t>
            </a:r>
            <a:r>
              <a:rPr lang="en-US" dirty="0"/>
              <a:t> </a:t>
            </a:r>
            <a:r>
              <a:rPr lang="en-US" dirty="0" err="1"/>
              <a:t>std_ulogic</a:t>
            </a:r>
            <a:r>
              <a:rPr lang="en-US" dirty="0"/>
              <a:t>;</a:t>
            </a:r>
            <a:endParaRPr lang="de-AT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FuncControl</a:t>
            </a:r>
            <a:r>
              <a:rPr lang="en-US" dirty="0"/>
              <a:t> : </a:t>
            </a:r>
            <a:r>
              <a:rPr lang="en-US" b="1" dirty="0"/>
              <a:t>in</a:t>
            </a:r>
            <a:r>
              <a:rPr lang="en-US" dirty="0"/>
              <a:t>  </a:t>
            </a:r>
            <a:r>
              <a:rPr lang="en-US" dirty="0" err="1"/>
              <a:t>alu_op_code</a:t>
            </a:r>
            <a:r>
              <a:rPr lang="en-US" dirty="0"/>
              <a:t>);</a:t>
            </a:r>
            <a:endParaRPr lang="de-AT" dirty="0"/>
          </a:p>
          <a:p>
            <a:pPr marL="0" indent="0">
              <a:buNone/>
            </a:pPr>
            <a:r>
              <a:rPr lang="de-AT" b="1" dirty="0"/>
              <a:t>end</a:t>
            </a:r>
            <a:r>
              <a:rPr lang="de-AT" dirty="0"/>
              <a:t> alu;</a:t>
            </a:r>
          </a:p>
          <a:p>
            <a:endParaRPr lang="de-A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268760"/>
            <a:ext cx="3561557" cy="224219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5900-B2C3-4644-8B12-C215D5CC3092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045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i="1" dirty="0">
                <a:solidFill>
                  <a:schemeClr val="accent6"/>
                </a:solidFill>
              </a:rPr>
              <a:t>Architecture Beispiel 1/2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b="1" dirty="0"/>
              <a:t>architecture</a:t>
            </a:r>
            <a:r>
              <a:rPr lang="en-US" sz="4800" dirty="0"/>
              <a:t> </a:t>
            </a:r>
            <a:r>
              <a:rPr lang="en-US" sz="4800" dirty="0" err="1"/>
              <a:t>rtl</a:t>
            </a:r>
            <a:r>
              <a:rPr lang="en-US" sz="4800" dirty="0"/>
              <a:t> </a:t>
            </a:r>
            <a:r>
              <a:rPr lang="en-US" sz="4800" b="1" dirty="0"/>
              <a:t>of</a:t>
            </a:r>
            <a:r>
              <a:rPr lang="en-US" sz="4800" dirty="0"/>
              <a:t> </a:t>
            </a:r>
            <a:r>
              <a:rPr lang="en-US" sz="4800" dirty="0" err="1"/>
              <a:t>alu</a:t>
            </a:r>
            <a:r>
              <a:rPr lang="en-US" sz="4800" dirty="0"/>
              <a:t> </a:t>
            </a:r>
            <a:r>
              <a:rPr lang="en-US" sz="4800" b="1" dirty="0"/>
              <a:t>is</a:t>
            </a:r>
            <a:endParaRPr lang="de-AT" sz="4800" dirty="0"/>
          </a:p>
          <a:p>
            <a:pPr marL="0" indent="0">
              <a:buNone/>
            </a:pPr>
            <a:r>
              <a:rPr lang="en-US" sz="4800" b="1" dirty="0"/>
              <a:t>begin</a:t>
            </a:r>
            <a:r>
              <a:rPr lang="en-US" sz="4800" dirty="0"/>
              <a:t>  -- </a:t>
            </a:r>
            <a:r>
              <a:rPr lang="en-US" sz="4800" dirty="0" err="1"/>
              <a:t>rtl</a:t>
            </a:r>
            <a:endParaRPr lang="de-AT" sz="4800" dirty="0"/>
          </a:p>
          <a:p>
            <a:pPr marL="0" indent="0">
              <a:buNone/>
            </a:pPr>
            <a:r>
              <a:rPr lang="en-US" sz="4800" dirty="0"/>
              <a:t>  </a:t>
            </a:r>
            <a:r>
              <a:rPr lang="en-US" sz="4800" dirty="0" err="1"/>
              <a:t>do_calc</a:t>
            </a:r>
            <a:r>
              <a:rPr lang="en-US" sz="4800" dirty="0"/>
              <a:t> : </a:t>
            </a:r>
            <a:r>
              <a:rPr lang="en-US" sz="4800" b="1" dirty="0"/>
              <a:t>process</a:t>
            </a:r>
            <a:r>
              <a:rPr lang="en-US" sz="4800" dirty="0"/>
              <a:t> (</a:t>
            </a:r>
            <a:r>
              <a:rPr lang="en-US" sz="4800" dirty="0" err="1"/>
              <a:t>SideA</a:t>
            </a:r>
            <a:r>
              <a:rPr lang="en-US" sz="4800" dirty="0"/>
              <a:t>, </a:t>
            </a:r>
            <a:r>
              <a:rPr lang="en-US" sz="4800" dirty="0" err="1"/>
              <a:t>SideB</a:t>
            </a:r>
            <a:r>
              <a:rPr lang="en-US" sz="4800" dirty="0"/>
              <a:t>, </a:t>
            </a:r>
            <a:r>
              <a:rPr lang="en-US" sz="4800" dirty="0" err="1"/>
              <a:t>CarryIn</a:t>
            </a:r>
            <a:r>
              <a:rPr lang="en-US" sz="4800" dirty="0"/>
              <a:t>, </a:t>
            </a:r>
            <a:r>
              <a:rPr lang="en-US" sz="4800" dirty="0" err="1"/>
              <a:t>FuncControl</a:t>
            </a:r>
            <a:r>
              <a:rPr lang="en-US" sz="4800" dirty="0"/>
              <a:t>)</a:t>
            </a:r>
            <a:endParaRPr lang="de-AT" sz="4800" dirty="0"/>
          </a:p>
          <a:p>
            <a:pPr marL="0" indent="0">
              <a:buNone/>
            </a:pPr>
            <a:r>
              <a:rPr lang="en-US" sz="4800" dirty="0"/>
              <a:t>    </a:t>
            </a:r>
            <a:r>
              <a:rPr lang="en-US" sz="4800" b="1" dirty="0"/>
              <a:t>procedure</a:t>
            </a:r>
            <a:r>
              <a:rPr lang="en-US" sz="4800" dirty="0"/>
              <a:t> </a:t>
            </a:r>
            <a:r>
              <a:rPr lang="en-US" sz="4800" dirty="0" err="1"/>
              <a:t>addDataVec</a:t>
            </a:r>
            <a:r>
              <a:rPr lang="en-US" sz="4800" dirty="0"/>
              <a:t> (</a:t>
            </a:r>
            <a:endParaRPr lang="de-AT" sz="4800" dirty="0"/>
          </a:p>
          <a:p>
            <a:pPr marL="0" indent="0">
              <a:buNone/>
            </a:pPr>
            <a:r>
              <a:rPr lang="en-US" sz="4800" dirty="0"/>
              <a:t>      a, b       :     </a:t>
            </a:r>
            <a:r>
              <a:rPr lang="en-US" sz="4800" dirty="0" err="1"/>
              <a:t>dataVec</a:t>
            </a:r>
            <a:r>
              <a:rPr lang="en-US" sz="4800" dirty="0"/>
              <a:t>;</a:t>
            </a:r>
            <a:endParaRPr lang="de-AT" sz="4800" dirty="0"/>
          </a:p>
          <a:p>
            <a:pPr marL="0" indent="0">
              <a:buNone/>
            </a:pPr>
            <a:r>
              <a:rPr lang="en-US" sz="4800" dirty="0"/>
              <a:t>      ci         :     </a:t>
            </a:r>
            <a:r>
              <a:rPr lang="en-US" sz="4800" dirty="0" err="1"/>
              <a:t>std_ulogic</a:t>
            </a:r>
            <a:r>
              <a:rPr lang="en-US" sz="4800" dirty="0"/>
              <a:t>;</a:t>
            </a:r>
            <a:endParaRPr lang="de-AT" sz="4800" dirty="0"/>
          </a:p>
          <a:p>
            <a:pPr marL="0" indent="0">
              <a:buNone/>
            </a:pPr>
            <a:r>
              <a:rPr lang="en-US" sz="4800" dirty="0"/>
              <a:t>      </a:t>
            </a:r>
            <a:r>
              <a:rPr lang="en-US" sz="4800" dirty="0" err="1"/>
              <a:t>add_result</a:t>
            </a:r>
            <a:r>
              <a:rPr lang="en-US" sz="4800" dirty="0"/>
              <a:t> : </a:t>
            </a:r>
            <a:r>
              <a:rPr lang="en-US" sz="4800" b="1" dirty="0"/>
              <a:t>out</a:t>
            </a:r>
            <a:r>
              <a:rPr lang="en-US" sz="4800" dirty="0"/>
              <a:t> </a:t>
            </a:r>
            <a:r>
              <a:rPr lang="en-US" sz="4800" dirty="0" err="1"/>
              <a:t>DataVec</a:t>
            </a:r>
            <a:r>
              <a:rPr lang="en-US" sz="4800" dirty="0"/>
              <a:t>;</a:t>
            </a:r>
            <a:endParaRPr lang="de-AT" sz="4800" dirty="0"/>
          </a:p>
          <a:p>
            <a:pPr marL="0" indent="0">
              <a:buNone/>
            </a:pPr>
            <a:r>
              <a:rPr lang="en-US" sz="4800" dirty="0"/>
              <a:t>      </a:t>
            </a:r>
            <a:r>
              <a:rPr lang="en-US" sz="4800" dirty="0" err="1"/>
              <a:t>carryOut</a:t>
            </a:r>
            <a:r>
              <a:rPr lang="en-US" sz="4800" dirty="0"/>
              <a:t>   : </a:t>
            </a:r>
            <a:r>
              <a:rPr lang="en-US" sz="4800" b="1" dirty="0"/>
              <a:t>out</a:t>
            </a:r>
            <a:r>
              <a:rPr lang="en-US" sz="4800" dirty="0"/>
              <a:t> </a:t>
            </a:r>
            <a:r>
              <a:rPr lang="en-US" sz="4800" dirty="0" err="1"/>
              <a:t>std_ulogic</a:t>
            </a:r>
            <a:r>
              <a:rPr lang="en-US" sz="4800" dirty="0"/>
              <a:t>) </a:t>
            </a:r>
            <a:r>
              <a:rPr lang="en-US" sz="4800" b="1" dirty="0"/>
              <a:t>is</a:t>
            </a:r>
            <a:endParaRPr lang="de-AT" sz="4800" dirty="0"/>
          </a:p>
          <a:p>
            <a:pPr marL="0" indent="0">
              <a:buNone/>
            </a:pPr>
            <a:r>
              <a:rPr lang="en-US" sz="4800" dirty="0"/>
              <a:t>      </a:t>
            </a:r>
            <a:r>
              <a:rPr lang="en-US" sz="4800" b="1" dirty="0"/>
              <a:t>variable</a:t>
            </a:r>
            <a:r>
              <a:rPr lang="en-US" sz="4800" dirty="0"/>
              <a:t> </a:t>
            </a:r>
            <a:r>
              <a:rPr lang="en-US" sz="4800" dirty="0" err="1"/>
              <a:t>tmp</a:t>
            </a:r>
            <a:r>
              <a:rPr lang="en-US" sz="4800" dirty="0"/>
              <a:t> : unsigned (</a:t>
            </a:r>
            <a:r>
              <a:rPr lang="en-US" sz="4800" dirty="0" err="1"/>
              <a:t>DataVec'high</a:t>
            </a:r>
            <a:r>
              <a:rPr lang="en-US" sz="4800" dirty="0"/>
              <a:t> + 1 </a:t>
            </a:r>
            <a:r>
              <a:rPr lang="en-US" sz="4800" b="1" dirty="0" err="1"/>
              <a:t>downto</a:t>
            </a:r>
            <a:r>
              <a:rPr lang="en-US" sz="4800" dirty="0"/>
              <a:t> 0);</a:t>
            </a:r>
            <a:endParaRPr lang="de-AT" sz="4800" dirty="0"/>
          </a:p>
          <a:p>
            <a:pPr marL="0" indent="0">
              <a:buNone/>
            </a:pPr>
            <a:r>
              <a:rPr lang="en-US" sz="4800" dirty="0"/>
              <a:t>    </a:t>
            </a:r>
            <a:r>
              <a:rPr lang="en-US" sz="4800" b="1" dirty="0"/>
              <a:t>begin</a:t>
            </a:r>
            <a:endParaRPr lang="de-AT" sz="4800" dirty="0"/>
          </a:p>
          <a:p>
            <a:pPr marL="0" indent="0">
              <a:buNone/>
            </a:pPr>
            <a:r>
              <a:rPr lang="en-US" sz="4800" dirty="0"/>
              <a:t>      </a:t>
            </a:r>
            <a:r>
              <a:rPr lang="en-US" sz="4800" dirty="0" err="1"/>
              <a:t>tmp</a:t>
            </a:r>
            <a:r>
              <a:rPr lang="en-US" sz="4800" dirty="0"/>
              <a:t>        := (unsigned('0' &amp; a) + unsigned('0' &amp; b)) + unsigned(</a:t>
            </a:r>
            <a:r>
              <a:rPr lang="en-US" sz="4800" dirty="0" err="1"/>
              <a:t>to_unsigned</a:t>
            </a:r>
            <a:r>
              <a:rPr lang="en-US" sz="4800" dirty="0"/>
              <a:t>(0, </a:t>
            </a:r>
            <a:r>
              <a:rPr lang="en-US" sz="4800" dirty="0" err="1"/>
              <a:t>a'length</a:t>
            </a:r>
            <a:r>
              <a:rPr lang="en-US" sz="4800" dirty="0"/>
              <a:t>) &amp; ci);</a:t>
            </a:r>
            <a:endParaRPr lang="de-AT" sz="4800" dirty="0"/>
          </a:p>
          <a:p>
            <a:pPr marL="0" indent="0">
              <a:buNone/>
            </a:pPr>
            <a:r>
              <a:rPr lang="en-US" sz="4800" dirty="0"/>
              <a:t>      </a:t>
            </a:r>
            <a:r>
              <a:rPr lang="en-US" sz="4800" dirty="0" err="1"/>
              <a:t>add_result</a:t>
            </a:r>
            <a:r>
              <a:rPr lang="en-US" sz="4800" dirty="0"/>
              <a:t> := </a:t>
            </a:r>
            <a:r>
              <a:rPr lang="en-US" sz="4800" dirty="0" err="1"/>
              <a:t>std_ulogic_vector</a:t>
            </a:r>
            <a:r>
              <a:rPr lang="en-US" sz="4800" dirty="0"/>
              <a:t>(</a:t>
            </a:r>
            <a:r>
              <a:rPr lang="en-US" sz="4800" dirty="0" err="1"/>
              <a:t>tmp</a:t>
            </a:r>
            <a:r>
              <a:rPr lang="en-US" sz="4800" dirty="0"/>
              <a:t>(</a:t>
            </a:r>
            <a:r>
              <a:rPr lang="en-US" sz="4800" dirty="0" err="1"/>
              <a:t>DataVec'range</a:t>
            </a:r>
            <a:r>
              <a:rPr lang="en-US" sz="4800" dirty="0"/>
              <a:t>));</a:t>
            </a:r>
            <a:endParaRPr lang="de-AT" sz="4800" dirty="0"/>
          </a:p>
          <a:p>
            <a:pPr marL="0" indent="0">
              <a:buNone/>
            </a:pPr>
            <a:r>
              <a:rPr lang="en-US" sz="4800" dirty="0"/>
              <a:t>      </a:t>
            </a:r>
            <a:r>
              <a:rPr lang="en-US" sz="4800" dirty="0" err="1"/>
              <a:t>carryOut</a:t>
            </a:r>
            <a:r>
              <a:rPr lang="en-US" sz="4800" dirty="0"/>
              <a:t>   := </a:t>
            </a:r>
            <a:r>
              <a:rPr lang="en-US" sz="4800" dirty="0" err="1"/>
              <a:t>tmp</a:t>
            </a:r>
            <a:r>
              <a:rPr lang="en-US" sz="4800" dirty="0"/>
              <a:t>(DataVec'high+1);</a:t>
            </a:r>
            <a:endParaRPr lang="de-AT" sz="4800" dirty="0"/>
          </a:p>
          <a:p>
            <a:pPr marL="0" indent="0">
              <a:buNone/>
            </a:pPr>
            <a:r>
              <a:rPr lang="en-US" sz="4800" dirty="0"/>
              <a:t>    </a:t>
            </a:r>
            <a:r>
              <a:rPr lang="en-US" sz="4800" b="1" dirty="0"/>
              <a:t>end</a:t>
            </a:r>
            <a:r>
              <a:rPr lang="en-US" sz="4800" dirty="0"/>
              <a:t>;</a:t>
            </a:r>
            <a:endParaRPr lang="de-AT" sz="4800" dirty="0"/>
          </a:p>
          <a:p>
            <a:pPr marL="0" indent="0">
              <a:buNone/>
            </a:pPr>
            <a:r>
              <a:rPr lang="en-US" sz="4800" dirty="0"/>
              <a:t>    </a:t>
            </a:r>
            <a:r>
              <a:rPr lang="en-US" sz="4800" b="1" dirty="0"/>
              <a:t>variable</a:t>
            </a:r>
            <a:r>
              <a:rPr lang="en-US" sz="4800" dirty="0"/>
              <a:t> result : </a:t>
            </a:r>
            <a:r>
              <a:rPr lang="en-US" sz="4800" dirty="0" err="1"/>
              <a:t>DataVec</a:t>
            </a:r>
            <a:r>
              <a:rPr lang="en-US" sz="4800" dirty="0"/>
              <a:t>;</a:t>
            </a:r>
            <a:endParaRPr lang="de-AT" sz="4800" dirty="0"/>
          </a:p>
          <a:p>
            <a:pPr marL="0" indent="0">
              <a:buNone/>
            </a:pPr>
            <a:r>
              <a:rPr lang="en-US" sz="4800" dirty="0"/>
              <a:t>    </a:t>
            </a:r>
            <a:r>
              <a:rPr lang="en-US" sz="4800" b="1" dirty="0"/>
              <a:t>variable</a:t>
            </a:r>
            <a:r>
              <a:rPr lang="en-US" sz="4800" dirty="0"/>
              <a:t> co     : </a:t>
            </a:r>
            <a:r>
              <a:rPr lang="en-US" sz="4800" dirty="0" err="1"/>
              <a:t>std_ulogic</a:t>
            </a:r>
            <a:r>
              <a:rPr lang="en-US" sz="4800" dirty="0"/>
              <a:t>;</a:t>
            </a:r>
            <a:endParaRPr lang="de-AT" sz="4800" dirty="0"/>
          </a:p>
          <a:p>
            <a:pPr marL="0" indent="0">
              <a:buNone/>
            </a:pPr>
            <a:r>
              <a:rPr lang="en-US" sz="4800" dirty="0"/>
              <a:t>  </a:t>
            </a:r>
            <a:r>
              <a:rPr lang="en-US" sz="4800" b="1" dirty="0"/>
              <a:t>begin</a:t>
            </a:r>
            <a:r>
              <a:rPr lang="en-US" sz="4800" dirty="0"/>
              <a:t>  -- process </a:t>
            </a:r>
            <a:r>
              <a:rPr lang="en-US" sz="4800" dirty="0" err="1"/>
              <a:t>do_calc</a:t>
            </a:r>
            <a:endParaRPr lang="de-AT" sz="4800" dirty="0"/>
          </a:p>
          <a:p>
            <a:pPr marL="0" indent="0">
              <a:buNone/>
            </a:pPr>
            <a:r>
              <a:rPr lang="en-US" sz="4800" dirty="0"/>
              <a:t>    </a:t>
            </a:r>
            <a:r>
              <a:rPr lang="en-US" sz="4800" b="1" dirty="0"/>
              <a:t>case</a:t>
            </a:r>
            <a:r>
              <a:rPr lang="en-US" sz="4800" dirty="0"/>
              <a:t> </a:t>
            </a:r>
            <a:r>
              <a:rPr lang="en-US" sz="4800" dirty="0" err="1"/>
              <a:t>FuncControl</a:t>
            </a:r>
            <a:r>
              <a:rPr lang="en-US" sz="4800" dirty="0"/>
              <a:t> </a:t>
            </a:r>
            <a:r>
              <a:rPr lang="en-US" sz="4800" b="1" dirty="0"/>
              <a:t>is</a:t>
            </a:r>
            <a:endParaRPr lang="de-AT" sz="4800" dirty="0"/>
          </a:p>
          <a:p>
            <a:pPr marL="0" indent="0">
              <a:buNone/>
            </a:pPr>
            <a:r>
              <a:rPr lang="en-US" sz="4800" dirty="0"/>
              <a:t>      </a:t>
            </a:r>
            <a:r>
              <a:rPr lang="en-US" sz="4800" b="1" dirty="0"/>
              <a:t>when</a:t>
            </a:r>
            <a:r>
              <a:rPr lang="en-US" sz="4800" dirty="0"/>
              <a:t> ALU_OP_SIDEA =&gt; result := </a:t>
            </a:r>
            <a:r>
              <a:rPr lang="en-US" sz="4800" dirty="0" err="1"/>
              <a:t>SideA</a:t>
            </a:r>
            <a:r>
              <a:rPr lang="en-US" sz="4800" dirty="0"/>
              <a:t>; </a:t>
            </a:r>
            <a:r>
              <a:rPr lang="en-US" sz="4800" dirty="0" err="1"/>
              <a:t>carryOut</a:t>
            </a:r>
            <a:r>
              <a:rPr lang="en-US" sz="4800" dirty="0"/>
              <a:t> &lt;= '0';</a:t>
            </a:r>
            <a:endParaRPr lang="de-AT" sz="4800" dirty="0"/>
          </a:p>
          <a:p>
            <a:pPr marL="0" indent="0">
              <a:buNone/>
            </a:pPr>
            <a:r>
              <a:rPr lang="en-US" sz="4800" dirty="0"/>
              <a:t>      </a:t>
            </a:r>
            <a:r>
              <a:rPr lang="en-US" sz="4800" b="1" dirty="0"/>
              <a:t>when</a:t>
            </a:r>
            <a:r>
              <a:rPr lang="en-US" sz="4800" dirty="0"/>
              <a:t> ALU_OP_SIDEB =&gt; result := </a:t>
            </a:r>
            <a:r>
              <a:rPr lang="en-US" sz="4800" dirty="0" err="1"/>
              <a:t>SideB</a:t>
            </a:r>
            <a:r>
              <a:rPr lang="en-US" sz="4800" dirty="0"/>
              <a:t>; </a:t>
            </a:r>
            <a:r>
              <a:rPr lang="en-US" sz="4800" dirty="0" err="1"/>
              <a:t>carryOut</a:t>
            </a:r>
            <a:r>
              <a:rPr lang="en-US" sz="4800" dirty="0"/>
              <a:t> &lt;= '0';</a:t>
            </a:r>
            <a:endParaRPr lang="de-AT" sz="4800" dirty="0"/>
          </a:p>
          <a:p>
            <a:pPr marL="0" indent="0">
              <a:buNone/>
            </a:pPr>
            <a:r>
              <a:rPr lang="en-US" sz="4800" dirty="0"/>
              <a:t>      </a:t>
            </a:r>
            <a:r>
              <a:rPr lang="en-US" sz="4800" b="1" dirty="0"/>
              <a:t>when</a:t>
            </a:r>
            <a:r>
              <a:rPr lang="en-US" sz="4800" dirty="0"/>
              <a:t> ALU_OP_AND   =&gt; result := (</a:t>
            </a:r>
            <a:r>
              <a:rPr lang="en-US" sz="4800" dirty="0" err="1"/>
              <a:t>SideA</a:t>
            </a:r>
            <a:r>
              <a:rPr lang="en-US" sz="4800" dirty="0"/>
              <a:t> </a:t>
            </a:r>
            <a:r>
              <a:rPr lang="en-US" sz="4800" b="1" dirty="0"/>
              <a:t>and</a:t>
            </a:r>
            <a:r>
              <a:rPr lang="en-US" sz="4800" dirty="0"/>
              <a:t> </a:t>
            </a:r>
            <a:r>
              <a:rPr lang="en-US" sz="4800" dirty="0" err="1"/>
              <a:t>SideB</a:t>
            </a:r>
            <a:r>
              <a:rPr lang="en-US" sz="4800" dirty="0"/>
              <a:t>); </a:t>
            </a:r>
            <a:r>
              <a:rPr lang="en-US" sz="4800" dirty="0" err="1"/>
              <a:t>carryOut</a:t>
            </a:r>
            <a:r>
              <a:rPr lang="en-US" sz="4800" dirty="0"/>
              <a:t> &lt;= '0';</a:t>
            </a:r>
            <a:endParaRPr lang="de-AT" sz="4800" dirty="0"/>
          </a:p>
          <a:p>
            <a:pPr marL="0" indent="0">
              <a:buNone/>
            </a:pPr>
            <a:r>
              <a:rPr lang="en-US" sz="4800" dirty="0"/>
              <a:t>      </a:t>
            </a:r>
            <a:r>
              <a:rPr lang="en-US" sz="4800" b="1" dirty="0"/>
              <a:t>when</a:t>
            </a:r>
            <a:r>
              <a:rPr lang="en-US" sz="4800" dirty="0"/>
              <a:t> ALU_OP_OR    =&gt; result := (</a:t>
            </a:r>
            <a:r>
              <a:rPr lang="en-US" sz="4800" dirty="0" err="1"/>
              <a:t>SideA</a:t>
            </a:r>
            <a:r>
              <a:rPr lang="en-US" sz="4800" dirty="0"/>
              <a:t> </a:t>
            </a:r>
            <a:r>
              <a:rPr lang="en-US" sz="4800" b="1" dirty="0"/>
              <a:t>or</a:t>
            </a:r>
            <a:r>
              <a:rPr lang="en-US" sz="4800" dirty="0"/>
              <a:t> </a:t>
            </a:r>
            <a:r>
              <a:rPr lang="en-US" sz="4800" dirty="0" err="1"/>
              <a:t>SideB</a:t>
            </a:r>
            <a:r>
              <a:rPr lang="en-US" sz="4800" dirty="0"/>
              <a:t>); </a:t>
            </a:r>
            <a:r>
              <a:rPr lang="en-US" sz="4800" dirty="0" err="1"/>
              <a:t>carryOut</a:t>
            </a:r>
            <a:r>
              <a:rPr lang="en-US" sz="4800" dirty="0"/>
              <a:t> &lt;= '0';</a:t>
            </a:r>
            <a:endParaRPr lang="de-AT" sz="4800" dirty="0"/>
          </a:p>
          <a:p>
            <a:pPr marL="0" indent="0">
              <a:buNone/>
            </a:pPr>
            <a:r>
              <a:rPr lang="en-US" sz="4800" dirty="0"/>
              <a:t>      </a:t>
            </a:r>
            <a:r>
              <a:rPr lang="en-US" sz="4800" b="1" dirty="0"/>
              <a:t>when</a:t>
            </a:r>
            <a:r>
              <a:rPr lang="en-US" sz="4800" dirty="0"/>
              <a:t> ALU_OP_XOR   =&gt; result := (</a:t>
            </a:r>
            <a:r>
              <a:rPr lang="en-US" sz="4800" dirty="0" err="1"/>
              <a:t>SideA</a:t>
            </a:r>
            <a:r>
              <a:rPr lang="en-US" sz="4800" dirty="0"/>
              <a:t> </a:t>
            </a:r>
            <a:r>
              <a:rPr lang="en-US" sz="4800" b="1" dirty="0" err="1"/>
              <a:t>xor</a:t>
            </a:r>
            <a:r>
              <a:rPr lang="en-US" sz="4800" dirty="0"/>
              <a:t> </a:t>
            </a:r>
            <a:r>
              <a:rPr lang="en-US" sz="4800" dirty="0" err="1"/>
              <a:t>SideB</a:t>
            </a:r>
            <a:r>
              <a:rPr lang="en-US" sz="4800" dirty="0"/>
              <a:t>); </a:t>
            </a:r>
            <a:r>
              <a:rPr lang="en-US" sz="4800" dirty="0" err="1"/>
              <a:t>carryOut</a:t>
            </a:r>
            <a:r>
              <a:rPr lang="en-US" sz="4800" dirty="0"/>
              <a:t> &lt;= '0';</a:t>
            </a:r>
            <a:endParaRPr lang="de-AT" sz="4800" dirty="0"/>
          </a:p>
          <a:p>
            <a:pPr marL="0" indent="0">
              <a:buNone/>
            </a:pPr>
            <a:r>
              <a:rPr lang="en-US" sz="4800" dirty="0"/>
              <a:t>      </a:t>
            </a:r>
            <a:r>
              <a:rPr lang="en-US" sz="4800" b="1" dirty="0"/>
              <a:t>when</a:t>
            </a:r>
            <a:r>
              <a:rPr lang="en-US" sz="4800" dirty="0"/>
              <a:t> ALU_OP_NOT   =&gt; result := (</a:t>
            </a:r>
            <a:r>
              <a:rPr lang="en-US" sz="4800" b="1" dirty="0"/>
              <a:t>not</a:t>
            </a:r>
            <a:r>
              <a:rPr lang="en-US" sz="4800" dirty="0"/>
              <a:t> </a:t>
            </a:r>
            <a:r>
              <a:rPr lang="en-US" sz="4800" dirty="0" err="1"/>
              <a:t>SideA</a:t>
            </a:r>
            <a:r>
              <a:rPr lang="en-US" sz="4800" dirty="0"/>
              <a:t>); </a:t>
            </a:r>
            <a:r>
              <a:rPr lang="en-US" sz="4800" dirty="0" err="1"/>
              <a:t>carryOut</a:t>
            </a:r>
            <a:r>
              <a:rPr lang="en-US" sz="4800" dirty="0"/>
              <a:t> &lt;= '0';</a:t>
            </a:r>
            <a:endParaRPr lang="de-AT" sz="4800" dirty="0"/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5900-B2C3-4644-8B12-C215D5CC3092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4390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i="1" dirty="0">
                <a:solidFill>
                  <a:schemeClr val="accent6"/>
                </a:solidFill>
              </a:rPr>
              <a:t>Architecture Beispiel 2/2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dirty="0" smtClean="0"/>
              <a:t> </a:t>
            </a:r>
            <a:endParaRPr lang="de-AT" sz="4800" dirty="0" smtClean="0"/>
          </a:p>
          <a:p>
            <a:pPr marL="0" indent="0">
              <a:buNone/>
            </a:pPr>
            <a:r>
              <a:rPr lang="en-US" sz="4800" dirty="0" smtClean="0"/>
              <a:t>      </a:t>
            </a:r>
            <a:r>
              <a:rPr lang="en-US" sz="4800" b="1" dirty="0" smtClean="0"/>
              <a:t>when</a:t>
            </a:r>
            <a:r>
              <a:rPr lang="en-US" sz="4800" dirty="0" smtClean="0"/>
              <a:t> ALU_OP_ADDC =&gt; </a:t>
            </a:r>
            <a:r>
              <a:rPr lang="en-US" sz="4800" dirty="0" err="1" smtClean="0"/>
              <a:t>addDataVec</a:t>
            </a:r>
            <a:r>
              <a:rPr lang="en-US" sz="4800" dirty="0" smtClean="0"/>
              <a:t>(</a:t>
            </a:r>
            <a:r>
              <a:rPr lang="en-US" sz="4800" dirty="0" err="1" smtClean="0"/>
              <a:t>SideA</a:t>
            </a:r>
            <a:r>
              <a:rPr lang="en-US" sz="4800" dirty="0" smtClean="0"/>
              <a:t>, </a:t>
            </a:r>
            <a:r>
              <a:rPr lang="en-US" sz="4800" dirty="0" err="1" smtClean="0"/>
              <a:t>SideB</a:t>
            </a:r>
            <a:r>
              <a:rPr lang="en-US" sz="4800" dirty="0" smtClean="0"/>
              <a:t>, </a:t>
            </a:r>
            <a:r>
              <a:rPr lang="en-US" sz="4800" dirty="0" err="1" smtClean="0"/>
              <a:t>CarryIn</a:t>
            </a:r>
            <a:r>
              <a:rPr lang="en-US" sz="4800" dirty="0" smtClean="0"/>
              <a:t>, result, co); </a:t>
            </a:r>
            <a:r>
              <a:rPr lang="en-US" sz="4800" dirty="0" err="1" smtClean="0"/>
              <a:t>CarryOut</a:t>
            </a:r>
            <a:r>
              <a:rPr lang="en-US" sz="4800" dirty="0" smtClean="0"/>
              <a:t>           &lt;= co;</a:t>
            </a:r>
            <a:endParaRPr lang="de-AT" sz="4800" dirty="0" smtClean="0"/>
          </a:p>
          <a:p>
            <a:pPr marL="0" indent="0">
              <a:buNone/>
            </a:pPr>
            <a:r>
              <a:rPr lang="en-US" sz="4800" dirty="0" smtClean="0"/>
              <a:t>      </a:t>
            </a:r>
            <a:r>
              <a:rPr lang="en-US" sz="4800" b="1" dirty="0" smtClean="0"/>
              <a:t>when</a:t>
            </a:r>
            <a:r>
              <a:rPr lang="en-US" sz="4800" dirty="0" smtClean="0"/>
              <a:t> ALU_OP_SUBC =&gt; </a:t>
            </a:r>
            <a:r>
              <a:rPr lang="en-US" sz="4800" dirty="0" err="1" smtClean="0"/>
              <a:t>addDataVec</a:t>
            </a:r>
            <a:r>
              <a:rPr lang="en-US" sz="4800" dirty="0" smtClean="0"/>
              <a:t>(</a:t>
            </a:r>
            <a:r>
              <a:rPr lang="en-US" sz="4800" dirty="0" err="1" smtClean="0"/>
              <a:t>SideA</a:t>
            </a:r>
            <a:r>
              <a:rPr lang="en-US" sz="4800" dirty="0" smtClean="0"/>
              <a:t>, </a:t>
            </a:r>
            <a:r>
              <a:rPr lang="en-US" sz="4800" b="1" dirty="0" smtClean="0"/>
              <a:t>not</a:t>
            </a:r>
            <a:r>
              <a:rPr lang="en-US" sz="4800" dirty="0" smtClean="0"/>
              <a:t>(</a:t>
            </a:r>
            <a:r>
              <a:rPr lang="en-US" sz="4800" dirty="0" err="1" smtClean="0"/>
              <a:t>SideB</a:t>
            </a:r>
            <a:r>
              <a:rPr lang="en-US" sz="4800" dirty="0" smtClean="0"/>
              <a:t>), </a:t>
            </a:r>
            <a:r>
              <a:rPr lang="en-US" sz="4800" b="1" dirty="0" smtClean="0"/>
              <a:t>not</a:t>
            </a:r>
            <a:r>
              <a:rPr lang="en-US" sz="4800" dirty="0" smtClean="0"/>
              <a:t>(</a:t>
            </a:r>
            <a:r>
              <a:rPr lang="en-US" sz="4800" dirty="0" err="1" smtClean="0"/>
              <a:t>CarryIn</a:t>
            </a:r>
            <a:r>
              <a:rPr lang="en-US" sz="4800" dirty="0" smtClean="0"/>
              <a:t>), result, co); </a:t>
            </a:r>
            <a:r>
              <a:rPr lang="en-US" sz="4800" dirty="0" err="1" smtClean="0"/>
              <a:t>CarryOut</a:t>
            </a:r>
            <a:r>
              <a:rPr lang="en-US" sz="4800" dirty="0" smtClean="0"/>
              <a:t> &lt;= </a:t>
            </a:r>
            <a:r>
              <a:rPr lang="en-US" sz="4800" b="1" dirty="0" smtClean="0"/>
              <a:t>not</a:t>
            </a:r>
            <a:r>
              <a:rPr lang="en-US" sz="4800" dirty="0" smtClean="0"/>
              <a:t>(co);</a:t>
            </a:r>
            <a:endParaRPr lang="de-AT" sz="4800" dirty="0" smtClean="0"/>
          </a:p>
          <a:p>
            <a:pPr marL="0" indent="0">
              <a:buNone/>
            </a:pPr>
            <a:r>
              <a:rPr lang="en-US" sz="4800" dirty="0" smtClean="0"/>
              <a:t>      </a:t>
            </a:r>
            <a:r>
              <a:rPr lang="en-US" sz="4800" b="1" dirty="0" smtClean="0"/>
              <a:t>when</a:t>
            </a:r>
            <a:r>
              <a:rPr lang="en-US" sz="4800" dirty="0" smtClean="0"/>
              <a:t> ALU_OP_INC  =&gt; </a:t>
            </a:r>
            <a:r>
              <a:rPr lang="en-US" sz="4800" dirty="0" err="1" smtClean="0"/>
              <a:t>addDataVec</a:t>
            </a:r>
            <a:r>
              <a:rPr lang="en-US" sz="4800" dirty="0" smtClean="0"/>
              <a:t>(</a:t>
            </a:r>
            <a:r>
              <a:rPr lang="en-US" sz="4800" dirty="0" err="1" smtClean="0"/>
              <a:t>SideA</a:t>
            </a:r>
            <a:r>
              <a:rPr lang="en-US" sz="4800" dirty="0" smtClean="0"/>
              <a:t>, (</a:t>
            </a:r>
            <a:r>
              <a:rPr lang="en-US" sz="4800" b="1" dirty="0" smtClean="0"/>
              <a:t>others</a:t>
            </a:r>
            <a:r>
              <a:rPr lang="en-US" sz="4800" dirty="0" smtClean="0"/>
              <a:t> =&gt; '0'), '1', result, co); </a:t>
            </a:r>
            <a:r>
              <a:rPr lang="en-US" sz="4800" dirty="0" err="1" smtClean="0"/>
              <a:t>CarryOut</a:t>
            </a:r>
            <a:r>
              <a:rPr lang="en-US" sz="4800" dirty="0" smtClean="0"/>
              <a:t>     &lt;= co;</a:t>
            </a:r>
            <a:endParaRPr lang="de-AT" sz="4800" dirty="0" smtClean="0"/>
          </a:p>
          <a:p>
            <a:pPr marL="0" indent="0">
              <a:buNone/>
            </a:pPr>
            <a:r>
              <a:rPr lang="en-US" sz="4800" dirty="0" smtClean="0"/>
              <a:t>      </a:t>
            </a:r>
            <a:r>
              <a:rPr lang="en-US" sz="4800" b="1" dirty="0" smtClean="0"/>
              <a:t>when</a:t>
            </a:r>
            <a:r>
              <a:rPr lang="en-US" sz="4800" dirty="0" smtClean="0"/>
              <a:t> ALU_OP_DEC  =&gt; </a:t>
            </a:r>
            <a:r>
              <a:rPr lang="en-US" sz="4800" dirty="0" err="1" smtClean="0"/>
              <a:t>addDataVec</a:t>
            </a:r>
            <a:r>
              <a:rPr lang="en-US" sz="4800" dirty="0" smtClean="0"/>
              <a:t>(</a:t>
            </a:r>
            <a:r>
              <a:rPr lang="en-US" sz="4800" dirty="0" err="1" smtClean="0"/>
              <a:t>SideA</a:t>
            </a:r>
            <a:r>
              <a:rPr lang="en-US" sz="4800" dirty="0" smtClean="0"/>
              <a:t>, (</a:t>
            </a:r>
            <a:r>
              <a:rPr lang="en-US" sz="4800" b="1" dirty="0" smtClean="0"/>
              <a:t>others</a:t>
            </a:r>
            <a:r>
              <a:rPr lang="en-US" sz="4800" dirty="0" smtClean="0"/>
              <a:t> =&gt; '1'), '0', result, co); </a:t>
            </a:r>
            <a:r>
              <a:rPr lang="en-US" sz="4800" dirty="0" err="1" smtClean="0"/>
              <a:t>CarryOut</a:t>
            </a:r>
            <a:r>
              <a:rPr lang="en-US" sz="4800" dirty="0" smtClean="0"/>
              <a:t>     &lt;= </a:t>
            </a:r>
            <a:r>
              <a:rPr lang="en-US" sz="4800" b="1" dirty="0" smtClean="0"/>
              <a:t>not</a:t>
            </a:r>
            <a:r>
              <a:rPr lang="en-US" sz="4800" dirty="0" smtClean="0"/>
              <a:t>(co);</a:t>
            </a:r>
            <a:endParaRPr lang="de-AT" sz="4800" dirty="0" smtClean="0"/>
          </a:p>
          <a:p>
            <a:pPr marL="0" indent="0">
              <a:buNone/>
            </a:pPr>
            <a:r>
              <a:rPr lang="en-US" sz="4800" dirty="0" smtClean="0"/>
              <a:t> </a:t>
            </a:r>
            <a:endParaRPr lang="de-AT" sz="4800" dirty="0" smtClean="0"/>
          </a:p>
          <a:p>
            <a:pPr marL="0" indent="0">
              <a:buNone/>
            </a:pPr>
            <a:r>
              <a:rPr lang="en-US" sz="4800" dirty="0" smtClean="0"/>
              <a:t>      </a:t>
            </a:r>
            <a:r>
              <a:rPr lang="en-US" sz="4800" b="1" dirty="0" smtClean="0"/>
              <a:t>when</a:t>
            </a:r>
            <a:r>
              <a:rPr lang="en-US" sz="4800" dirty="0" smtClean="0"/>
              <a:t> ALU_OP_SHL  =&gt; result := </a:t>
            </a:r>
            <a:r>
              <a:rPr lang="en-US" sz="4800" dirty="0" err="1" smtClean="0"/>
              <a:t>sideA</a:t>
            </a:r>
            <a:r>
              <a:rPr lang="en-US" sz="4800" dirty="0" smtClean="0"/>
              <a:t>(DataVec'high-1 </a:t>
            </a:r>
            <a:r>
              <a:rPr lang="en-US" sz="4800" b="1" dirty="0" err="1" smtClean="0"/>
              <a:t>downto</a:t>
            </a:r>
            <a:r>
              <a:rPr lang="en-US" sz="4800" dirty="0" smtClean="0"/>
              <a:t> 0) &amp; '0'; </a:t>
            </a:r>
            <a:r>
              <a:rPr lang="en-US" sz="4800" dirty="0" err="1" smtClean="0"/>
              <a:t>CarryOut</a:t>
            </a:r>
            <a:r>
              <a:rPr lang="en-US" sz="4800" dirty="0" smtClean="0"/>
              <a:t> &lt;= </a:t>
            </a:r>
            <a:r>
              <a:rPr lang="en-US" sz="4800" dirty="0" err="1" smtClean="0"/>
              <a:t>SideA</a:t>
            </a:r>
            <a:r>
              <a:rPr lang="en-US" sz="4800" dirty="0" smtClean="0"/>
              <a:t>(</a:t>
            </a:r>
            <a:r>
              <a:rPr lang="en-US" sz="4800" dirty="0" err="1" smtClean="0"/>
              <a:t>DataVec'high</a:t>
            </a:r>
            <a:r>
              <a:rPr lang="en-US" sz="4800" dirty="0" smtClean="0"/>
              <a:t>);</a:t>
            </a:r>
            <a:endParaRPr lang="de-AT" sz="4800" dirty="0" smtClean="0"/>
          </a:p>
          <a:p>
            <a:pPr marL="0" indent="0">
              <a:buNone/>
            </a:pPr>
            <a:r>
              <a:rPr lang="en-US" sz="4800" dirty="0" smtClean="0"/>
              <a:t>      </a:t>
            </a:r>
            <a:r>
              <a:rPr lang="en-US" sz="4800" b="1" dirty="0" smtClean="0"/>
              <a:t>when</a:t>
            </a:r>
            <a:r>
              <a:rPr lang="en-US" sz="4800" dirty="0" smtClean="0"/>
              <a:t> ALU_OP_SHR  =&gt; result := '0' &amp; </a:t>
            </a:r>
            <a:r>
              <a:rPr lang="en-US" sz="4800" dirty="0" err="1" smtClean="0"/>
              <a:t>sideA</a:t>
            </a:r>
            <a:r>
              <a:rPr lang="en-US" sz="4800" dirty="0" smtClean="0"/>
              <a:t>(</a:t>
            </a:r>
            <a:r>
              <a:rPr lang="en-US" sz="4800" dirty="0" err="1" smtClean="0"/>
              <a:t>DataVec'high</a:t>
            </a:r>
            <a:r>
              <a:rPr lang="en-US" sz="4800" dirty="0" smtClean="0"/>
              <a:t> </a:t>
            </a:r>
            <a:r>
              <a:rPr lang="en-US" sz="4800" b="1" dirty="0" err="1" smtClean="0"/>
              <a:t>downto</a:t>
            </a:r>
            <a:r>
              <a:rPr lang="en-US" sz="4800" dirty="0" smtClean="0"/>
              <a:t> 1); </a:t>
            </a:r>
            <a:r>
              <a:rPr lang="en-US" sz="4800" dirty="0" err="1" smtClean="0"/>
              <a:t>CarryOut</a:t>
            </a:r>
            <a:r>
              <a:rPr lang="en-US" sz="4800" dirty="0" smtClean="0"/>
              <a:t> &lt;= </a:t>
            </a:r>
            <a:r>
              <a:rPr lang="en-US" sz="4800" dirty="0" err="1" smtClean="0"/>
              <a:t>SideA</a:t>
            </a:r>
            <a:r>
              <a:rPr lang="en-US" sz="4800" dirty="0" smtClean="0"/>
              <a:t>(0);</a:t>
            </a:r>
            <a:endParaRPr lang="de-AT" sz="4800" dirty="0" smtClean="0"/>
          </a:p>
          <a:p>
            <a:pPr marL="0" indent="0">
              <a:buNone/>
            </a:pPr>
            <a:r>
              <a:rPr lang="en-US" sz="4800" dirty="0" smtClean="0"/>
              <a:t>      </a:t>
            </a:r>
            <a:r>
              <a:rPr lang="en-US" sz="4800" b="1" dirty="0" smtClean="0"/>
              <a:t>when</a:t>
            </a:r>
            <a:r>
              <a:rPr lang="en-US" sz="4800" dirty="0" smtClean="0"/>
              <a:t> ALU_OP_SHLC =&gt; result := </a:t>
            </a:r>
            <a:r>
              <a:rPr lang="en-US" sz="4800" dirty="0" err="1" smtClean="0"/>
              <a:t>sideA</a:t>
            </a:r>
            <a:r>
              <a:rPr lang="en-US" sz="4800" dirty="0" smtClean="0"/>
              <a:t>(DataVec'high-1 </a:t>
            </a:r>
            <a:r>
              <a:rPr lang="en-US" sz="4800" b="1" dirty="0" err="1" smtClean="0"/>
              <a:t>downto</a:t>
            </a:r>
            <a:r>
              <a:rPr lang="en-US" sz="4800" dirty="0" smtClean="0"/>
              <a:t> 0) &amp; </a:t>
            </a:r>
            <a:r>
              <a:rPr lang="en-US" sz="4800" dirty="0" err="1" smtClean="0"/>
              <a:t>CarryIn</a:t>
            </a:r>
            <a:r>
              <a:rPr lang="en-US" sz="4800" dirty="0" smtClean="0"/>
              <a:t>; </a:t>
            </a:r>
            <a:r>
              <a:rPr lang="en-US" sz="4800" dirty="0" err="1" smtClean="0"/>
              <a:t>CarryOut</a:t>
            </a:r>
            <a:r>
              <a:rPr lang="en-US" sz="4800" dirty="0" smtClean="0"/>
              <a:t> &lt;= </a:t>
            </a:r>
            <a:r>
              <a:rPr lang="en-US" sz="4800" dirty="0" err="1" smtClean="0"/>
              <a:t>SideA</a:t>
            </a:r>
            <a:r>
              <a:rPr lang="en-US" sz="4800" dirty="0" smtClean="0"/>
              <a:t>(</a:t>
            </a:r>
            <a:r>
              <a:rPr lang="en-US" sz="4800" dirty="0" err="1" smtClean="0"/>
              <a:t>DataVec'high</a:t>
            </a:r>
            <a:r>
              <a:rPr lang="en-US" sz="4800" dirty="0" smtClean="0"/>
              <a:t>);</a:t>
            </a:r>
            <a:endParaRPr lang="de-AT" sz="4800" dirty="0" smtClean="0"/>
          </a:p>
          <a:p>
            <a:pPr marL="0" indent="0">
              <a:buNone/>
            </a:pPr>
            <a:r>
              <a:rPr lang="en-US" sz="4800" dirty="0" smtClean="0"/>
              <a:t>      </a:t>
            </a:r>
            <a:r>
              <a:rPr lang="en-US" sz="4800" b="1" dirty="0" smtClean="0"/>
              <a:t>when</a:t>
            </a:r>
            <a:r>
              <a:rPr lang="en-US" sz="4800" dirty="0" smtClean="0"/>
              <a:t> ALU_OP_SHRC =&gt; result := </a:t>
            </a:r>
            <a:r>
              <a:rPr lang="en-US" sz="4800" dirty="0" err="1" smtClean="0"/>
              <a:t>CarryIn</a:t>
            </a:r>
            <a:r>
              <a:rPr lang="en-US" sz="4800" dirty="0" smtClean="0"/>
              <a:t> &amp; </a:t>
            </a:r>
            <a:r>
              <a:rPr lang="en-US" sz="4800" dirty="0" err="1" smtClean="0"/>
              <a:t>sideA</a:t>
            </a:r>
            <a:r>
              <a:rPr lang="en-US" sz="4800" dirty="0" smtClean="0"/>
              <a:t>(</a:t>
            </a:r>
            <a:r>
              <a:rPr lang="en-US" sz="4800" dirty="0" err="1" smtClean="0"/>
              <a:t>DataVec'high</a:t>
            </a:r>
            <a:r>
              <a:rPr lang="en-US" sz="4800" dirty="0" smtClean="0"/>
              <a:t> </a:t>
            </a:r>
            <a:r>
              <a:rPr lang="en-US" sz="4800" b="1" dirty="0" err="1" smtClean="0"/>
              <a:t>downto</a:t>
            </a:r>
            <a:r>
              <a:rPr lang="en-US" sz="4800" dirty="0" smtClean="0"/>
              <a:t> 1); </a:t>
            </a:r>
            <a:r>
              <a:rPr lang="en-US" sz="4800" dirty="0" err="1" smtClean="0"/>
              <a:t>CarryOut</a:t>
            </a:r>
            <a:r>
              <a:rPr lang="en-US" sz="4800" dirty="0" smtClean="0"/>
              <a:t> &lt;= </a:t>
            </a:r>
            <a:r>
              <a:rPr lang="en-US" sz="4800" dirty="0" err="1" smtClean="0"/>
              <a:t>SideA</a:t>
            </a:r>
            <a:r>
              <a:rPr lang="en-US" sz="4800" dirty="0" smtClean="0"/>
              <a:t>(0);</a:t>
            </a:r>
            <a:endParaRPr lang="de-AT" sz="4800" dirty="0" smtClean="0"/>
          </a:p>
          <a:p>
            <a:pPr marL="0" indent="0">
              <a:buNone/>
            </a:pPr>
            <a:r>
              <a:rPr lang="en-US" sz="4800" dirty="0" smtClean="0"/>
              <a:t> </a:t>
            </a:r>
            <a:endParaRPr lang="de-AT" sz="4800" dirty="0" smtClean="0"/>
          </a:p>
          <a:p>
            <a:pPr marL="0" indent="0">
              <a:buNone/>
            </a:pPr>
            <a:r>
              <a:rPr lang="en-US" sz="4800" dirty="0" smtClean="0"/>
              <a:t>      </a:t>
            </a:r>
            <a:r>
              <a:rPr lang="en-US" sz="4800" b="1" dirty="0" smtClean="0"/>
              <a:t>when</a:t>
            </a:r>
            <a:r>
              <a:rPr lang="en-US" sz="4800" dirty="0" smtClean="0"/>
              <a:t> ALU_OP_ADD =&gt; </a:t>
            </a:r>
            <a:r>
              <a:rPr lang="en-US" sz="4800" dirty="0" err="1" smtClean="0"/>
              <a:t>addDataVec</a:t>
            </a:r>
            <a:r>
              <a:rPr lang="en-US" sz="4800" dirty="0" smtClean="0"/>
              <a:t>(</a:t>
            </a:r>
            <a:r>
              <a:rPr lang="en-US" sz="4800" dirty="0" err="1" smtClean="0"/>
              <a:t>SideA</a:t>
            </a:r>
            <a:r>
              <a:rPr lang="en-US" sz="4800" dirty="0" smtClean="0"/>
              <a:t>, </a:t>
            </a:r>
            <a:r>
              <a:rPr lang="en-US" sz="4800" dirty="0" err="1" smtClean="0"/>
              <a:t>SideB</a:t>
            </a:r>
            <a:r>
              <a:rPr lang="en-US" sz="4800" dirty="0" smtClean="0"/>
              <a:t>, '0', result, co); </a:t>
            </a:r>
            <a:r>
              <a:rPr lang="en-US" sz="4800" dirty="0" err="1" smtClean="0"/>
              <a:t>CarryOut</a:t>
            </a:r>
            <a:r>
              <a:rPr lang="en-US" sz="4800" dirty="0" smtClean="0"/>
              <a:t>      &lt;= co;</a:t>
            </a:r>
            <a:endParaRPr lang="de-AT" sz="4800" dirty="0" smtClean="0"/>
          </a:p>
          <a:p>
            <a:pPr marL="0" indent="0">
              <a:buNone/>
            </a:pPr>
            <a:r>
              <a:rPr lang="en-US" sz="4800" dirty="0" smtClean="0"/>
              <a:t>      </a:t>
            </a:r>
            <a:r>
              <a:rPr lang="en-US" sz="4800" b="1" dirty="0" smtClean="0"/>
              <a:t>when</a:t>
            </a:r>
            <a:r>
              <a:rPr lang="en-US" sz="4800" dirty="0" smtClean="0"/>
              <a:t> ALU_OP_SUB =&gt; </a:t>
            </a:r>
            <a:r>
              <a:rPr lang="en-US" sz="4800" dirty="0" err="1" smtClean="0"/>
              <a:t>addDataVec</a:t>
            </a:r>
            <a:r>
              <a:rPr lang="en-US" sz="4800" dirty="0" smtClean="0"/>
              <a:t>(</a:t>
            </a:r>
            <a:r>
              <a:rPr lang="en-US" sz="4800" dirty="0" err="1" smtClean="0"/>
              <a:t>SideA</a:t>
            </a:r>
            <a:r>
              <a:rPr lang="en-US" sz="4800" dirty="0" smtClean="0"/>
              <a:t>, </a:t>
            </a:r>
            <a:r>
              <a:rPr lang="en-US" sz="4800" b="1" dirty="0" smtClean="0"/>
              <a:t>not</a:t>
            </a:r>
            <a:r>
              <a:rPr lang="en-US" sz="4800" dirty="0" smtClean="0"/>
              <a:t>(</a:t>
            </a:r>
            <a:r>
              <a:rPr lang="en-US" sz="4800" dirty="0" err="1" smtClean="0"/>
              <a:t>SideB</a:t>
            </a:r>
            <a:r>
              <a:rPr lang="en-US" sz="4800" dirty="0" smtClean="0"/>
              <a:t>), '1', result, co); </a:t>
            </a:r>
            <a:r>
              <a:rPr lang="en-US" sz="4800" dirty="0" err="1" smtClean="0"/>
              <a:t>CarryOut</a:t>
            </a:r>
            <a:r>
              <a:rPr lang="en-US" sz="4800" dirty="0" smtClean="0"/>
              <a:t> &lt;= </a:t>
            </a:r>
            <a:r>
              <a:rPr lang="en-US" sz="4800" b="1" dirty="0" smtClean="0"/>
              <a:t>not</a:t>
            </a:r>
            <a:r>
              <a:rPr lang="en-US" sz="4800" dirty="0" smtClean="0"/>
              <a:t>(co);</a:t>
            </a:r>
            <a:endParaRPr lang="de-AT" sz="4800" dirty="0" smtClean="0"/>
          </a:p>
          <a:p>
            <a:pPr marL="0" indent="0">
              <a:buNone/>
            </a:pPr>
            <a:r>
              <a:rPr lang="en-US" sz="4800" dirty="0" smtClean="0"/>
              <a:t>-- pragma </a:t>
            </a:r>
            <a:r>
              <a:rPr lang="en-US" sz="4800" dirty="0" err="1" smtClean="0"/>
              <a:t>synthesis_off</a:t>
            </a:r>
            <a:endParaRPr lang="de-AT" sz="4800" dirty="0" smtClean="0"/>
          </a:p>
          <a:p>
            <a:pPr marL="0" indent="0">
              <a:buNone/>
            </a:pPr>
            <a:r>
              <a:rPr lang="en-US" sz="4800" dirty="0" smtClean="0"/>
              <a:t>      </a:t>
            </a:r>
            <a:r>
              <a:rPr lang="en-US" sz="4800" b="1" dirty="0" smtClean="0"/>
              <a:t>when</a:t>
            </a:r>
            <a:r>
              <a:rPr lang="en-US" sz="4800" dirty="0" smtClean="0"/>
              <a:t> </a:t>
            </a:r>
            <a:r>
              <a:rPr lang="en-US" sz="4800" b="1" dirty="0" smtClean="0"/>
              <a:t>others</a:t>
            </a:r>
            <a:r>
              <a:rPr lang="en-US" sz="4800" dirty="0" smtClean="0"/>
              <a:t>     =&gt; </a:t>
            </a:r>
            <a:r>
              <a:rPr lang="en-US" sz="4800" b="1" dirty="0" smtClean="0"/>
              <a:t>report</a:t>
            </a:r>
            <a:r>
              <a:rPr lang="en-US" sz="4800" dirty="0" smtClean="0"/>
              <a:t> "wrong </a:t>
            </a:r>
            <a:r>
              <a:rPr lang="en-US" sz="4800" dirty="0" err="1" smtClean="0"/>
              <a:t>alu_op_code</a:t>
            </a:r>
            <a:r>
              <a:rPr lang="en-US" sz="4800" dirty="0" smtClean="0"/>
              <a:t>";</a:t>
            </a:r>
            <a:endParaRPr lang="de-AT" sz="4800" dirty="0" smtClean="0"/>
          </a:p>
          <a:p>
            <a:pPr marL="0" indent="0">
              <a:buNone/>
            </a:pPr>
            <a:r>
              <a:rPr lang="en-US" sz="4800" dirty="0" smtClean="0"/>
              <a:t>-- pragma </a:t>
            </a:r>
            <a:r>
              <a:rPr lang="en-US" sz="4800" dirty="0" err="1" smtClean="0"/>
              <a:t>synthesis_on</a:t>
            </a:r>
            <a:endParaRPr lang="de-AT" sz="4800" dirty="0" smtClean="0"/>
          </a:p>
          <a:p>
            <a:pPr marL="0" indent="0">
              <a:buNone/>
            </a:pPr>
            <a:r>
              <a:rPr lang="en-US" sz="4800" dirty="0" smtClean="0"/>
              <a:t>    </a:t>
            </a:r>
            <a:r>
              <a:rPr lang="en-US" sz="4800" b="1" dirty="0" smtClean="0"/>
              <a:t>end</a:t>
            </a:r>
            <a:r>
              <a:rPr lang="en-US" sz="4800" dirty="0" smtClean="0"/>
              <a:t> </a:t>
            </a:r>
            <a:r>
              <a:rPr lang="en-US" sz="4800" b="1" dirty="0" smtClean="0"/>
              <a:t>case</a:t>
            </a:r>
            <a:r>
              <a:rPr lang="en-US" sz="4800" dirty="0" smtClean="0"/>
              <a:t>;</a:t>
            </a:r>
            <a:endParaRPr lang="de-AT" sz="4800" dirty="0" smtClean="0"/>
          </a:p>
          <a:p>
            <a:pPr marL="0" indent="0">
              <a:buNone/>
            </a:pPr>
            <a:r>
              <a:rPr lang="en-US" sz="4800" dirty="0" smtClean="0"/>
              <a:t>    </a:t>
            </a:r>
            <a:r>
              <a:rPr lang="en-US" sz="4800" b="1" dirty="0" smtClean="0"/>
              <a:t>if</a:t>
            </a:r>
            <a:r>
              <a:rPr lang="en-US" sz="4800" dirty="0" smtClean="0"/>
              <a:t> result = </a:t>
            </a:r>
            <a:r>
              <a:rPr lang="en-US" sz="4800" dirty="0" err="1" smtClean="0"/>
              <a:t>zero_value</a:t>
            </a:r>
            <a:r>
              <a:rPr lang="en-US" sz="4800" dirty="0" smtClean="0"/>
              <a:t> </a:t>
            </a:r>
            <a:r>
              <a:rPr lang="en-US" sz="4800" b="1" dirty="0" smtClean="0"/>
              <a:t>then</a:t>
            </a:r>
            <a:endParaRPr lang="de-AT" sz="4800" dirty="0" smtClean="0"/>
          </a:p>
          <a:p>
            <a:pPr marL="0" indent="0">
              <a:buNone/>
            </a:pPr>
            <a:r>
              <a:rPr lang="en-US" sz="4800" dirty="0" smtClean="0"/>
              <a:t>      </a:t>
            </a:r>
            <a:r>
              <a:rPr lang="en-US" sz="4800" dirty="0" err="1" smtClean="0"/>
              <a:t>zeroOut</a:t>
            </a:r>
            <a:r>
              <a:rPr lang="en-US" sz="4800" dirty="0" smtClean="0"/>
              <a:t> &lt;= '1';</a:t>
            </a:r>
            <a:endParaRPr lang="de-AT" sz="4800" dirty="0" smtClean="0"/>
          </a:p>
          <a:p>
            <a:pPr marL="0" indent="0">
              <a:buNone/>
            </a:pPr>
            <a:r>
              <a:rPr lang="en-US" sz="4800" dirty="0" smtClean="0"/>
              <a:t>    </a:t>
            </a:r>
            <a:r>
              <a:rPr lang="en-US" sz="4800" b="1" dirty="0" smtClean="0"/>
              <a:t>else</a:t>
            </a:r>
            <a:endParaRPr lang="de-AT" sz="4800" dirty="0" smtClean="0"/>
          </a:p>
          <a:p>
            <a:pPr marL="0" indent="0">
              <a:buNone/>
            </a:pPr>
            <a:r>
              <a:rPr lang="en-US" sz="4800" dirty="0" smtClean="0"/>
              <a:t>      </a:t>
            </a:r>
            <a:r>
              <a:rPr lang="en-US" sz="4800" dirty="0" err="1" smtClean="0"/>
              <a:t>zeroOut</a:t>
            </a:r>
            <a:r>
              <a:rPr lang="en-US" sz="4800" dirty="0" smtClean="0"/>
              <a:t> &lt;= '0';</a:t>
            </a:r>
            <a:endParaRPr lang="de-AT" sz="4800" dirty="0" smtClean="0"/>
          </a:p>
          <a:p>
            <a:pPr marL="0" indent="0">
              <a:buNone/>
            </a:pPr>
            <a:r>
              <a:rPr lang="en-US" sz="4800" dirty="0" smtClean="0"/>
              <a:t>    </a:t>
            </a:r>
            <a:r>
              <a:rPr lang="en-US" sz="4800" b="1" dirty="0" smtClean="0"/>
              <a:t>end</a:t>
            </a:r>
            <a:r>
              <a:rPr lang="en-US" sz="4800" dirty="0" smtClean="0"/>
              <a:t> </a:t>
            </a:r>
            <a:r>
              <a:rPr lang="en-US" sz="4800" b="1" dirty="0" smtClean="0"/>
              <a:t>if</a:t>
            </a:r>
            <a:r>
              <a:rPr lang="en-US" sz="4800" dirty="0" smtClean="0"/>
              <a:t>;</a:t>
            </a:r>
            <a:endParaRPr lang="de-AT" sz="4800" dirty="0" smtClean="0"/>
          </a:p>
          <a:p>
            <a:pPr marL="0" indent="0">
              <a:buNone/>
            </a:pPr>
            <a:r>
              <a:rPr lang="en-US" sz="4800" dirty="0" smtClean="0"/>
              <a:t>    </a:t>
            </a:r>
            <a:r>
              <a:rPr lang="en-US" sz="4800" dirty="0" err="1" smtClean="0"/>
              <a:t>aluResult</a:t>
            </a:r>
            <a:r>
              <a:rPr lang="en-US" sz="4800" dirty="0" smtClean="0"/>
              <a:t> &lt;= result;</a:t>
            </a:r>
            <a:endParaRPr lang="de-AT" sz="4800" dirty="0" smtClean="0"/>
          </a:p>
          <a:p>
            <a:pPr marL="0" indent="0">
              <a:buNone/>
            </a:pPr>
            <a:r>
              <a:rPr lang="en-US" sz="4800" dirty="0" smtClean="0"/>
              <a:t>  </a:t>
            </a:r>
            <a:r>
              <a:rPr lang="en-US" sz="4800" b="1" dirty="0" smtClean="0"/>
              <a:t>end</a:t>
            </a:r>
            <a:r>
              <a:rPr lang="en-US" sz="4800" dirty="0" smtClean="0"/>
              <a:t> </a:t>
            </a:r>
            <a:r>
              <a:rPr lang="en-US" sz="4800" b="1" dirty="0" smtClean="0"/>
              <a:t>process</a:t>
            </a:r>
            <a:r>
              <a:rPr lang="en-US" sz="4800" dirty="0" smtClean="0"/>
              <a:t> </a:t>
            </a:r>
            <a:r>
              <a:rPr lang="en-US" sz="4800" dirty="0" err="1" smtClean="0"/>
              <a:t>do_calc</a:t>
            </a:r>
            <a:r>
              <a:rPr lang="en-US" sz="4800" dirty="0" smtClean="0"/>
              <a:t>;</a:t>
            </a:r>
            <a:endParaRPr lang="de-AT" sz="4800" dirty="0" smtClean="0"/>
          </a:p>
          <a:p>
            <a:pPr marL="0" indent="0">
              <a:buNone/>
            </a:pPr>
            <a:r>
              <a:rPr lang="en-US" sz="4800" dirty="0" smtClean="0"/>
              <a:t> </a:t>
            </a:r>
            <a:endParaRPr lang="de-AT" sz="4800" dirty="0" smtClean="0"/>
          </a:p>
          <a:p>
            <a:pPr marL="0" indent="0">
              <a:buNone/>
            </a:pPr>
            <a:r>
              <a:rPr lang="de-AT" sz="4800" b="1" dirty="0" smtClean="0"/>
              <a:t>end</a:t>
            </a:r>
            <a:r>
              <a:rPr lang="de-AT" sz="4800" dirty="0" smtClean="0"/>
              <a:t> rtl;</a:t>
            </a:r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5900-B2C3-4644-8B12-C215D5CC3092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513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i="1" dirty="0">
                <a:solidFill>
                  <a:schemeClr val="accent6"/>
                </a:solidFill>
              </a:rPr>
              <a:t>Compiler-Design</a:t>
            </a:r>
          </a:p>
        </p:txBody>
      </p:sp>
      <p:sp>
        <p:nvSpPr>
          <p:cNvPr id="4" name="Rectangle 3"/>
          <p:cNvSpPr/>
          <p:nvPr/>
        </p:nvSpPr>
        <p:spPr>
          <a:xfrm>
            <a:off x="1187624" y="2636912"/>
            <a:ext cx="144435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Parser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771579" y="2864916"/>
            <a:ext cx="86431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tangle 7"/>
          <p:cNvSpPr/>
          <p:nvPr/>
        </p:nvSpPr>
        <p:spPr>
          <a:xfrm>
            <a:off x="3851920" y="2614054"/>
            <a:ext cx="1444352" cy="598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Semantic Analyzer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44208" y="2621924"/>
            <a:ext cx="144435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Backend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flipV="1">
            <a:off x="5436096" y="2864915"/>
            <a:ext cx="85334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Box 11"/>
          <p:cNvSpPr txBox="1"/>
          <p:nvPr/>
        </p:nvSpPr>
        <p:spPr>
          <a:xfrm>
            <a:off x="8363469" y="2453987"/>
            <a:ext cx="745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ILOAD 0</a:t>
            </a:r>
          </a:p>
          <a:p>
            <a:r>
              <a:rPr lang="de-AT" sz="1200" dirty="0" smtClean="0"/>
              <a:t>ILOAD 1</a:t>
            </a:r>
          </a:p>
          <a:p>
            <a:r>
              <a:rPr lang="de-AT" sz="1200" dirty="0" smtClean="0"/>
              <a:t>IADD</a:t>
            </a:r>
          </a:p>
          <a:p>
            <a:r>
              <a:rPr lang="de-AT" sz="1200" dirty="0" smtClean="0"/>
              <a:t>STORE 0</a:t>
            </a:r>
            <a:endParaRPr lang="de-AT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1997" y="2704675"/>
            <a:ext cx="91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x</a:t>
            </a:r>
            <a:r>
              <a:rPr lang="de-AT" sz="1600" dirty="0" smtClean="0"/>
              <a:t>:=x+y</a:t>
            </a:r>
            <a:endParaRPr lang="de-AT" sz="16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632175"/>
              </p:ext>
            </p:extLst>
          </p:nvPr>
        </p:nvGraphicFramePr>
        <p:xfrm>
          <a:off x="4574096" y="4797152"/>
          <a:ext cx="312000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003"/>
                <a:gridCol w="1040003"/>
                <a:gridCol w="1040003"/>
              </a:tblGrid>
              <a:tr h="188590">
                <a:tc>
                  <a:txBody>
                    <a:bodyPr/>
                    <a:lstStyle/>
                    <a:p>
                      <a:r>
                        <a:rPr lang="de-AT" dirty="0" smtClean="0"/>
                        <a:t>Name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Type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Slot</a:t>
                      </a:r>
                      <a:endParaRPr lang="de-AT" dirty="0"/>
                    </a:p>
                  </a:txBody>
                  <a:tcPr/>
                </a:tc>
              </a:tr>
              <a:tr h="365581">
                <a:tc>
                  <a:txBody>
                    <a:bodyPr/>
                    <a:lstStyle/>
                    <a:p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integer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0</a:t>
                      </a:r>
                      <a:endParaRPr lang="de-AT" dirty="0"/>
                    </a:p>
                  </a:txBody>
                  <a:tcPr/>
                </a:tc>
              </a:tr>
              <a:tr h="365581">
                <a:tc>
                  <a:txBody>
                    <a:bodyPr/>
                    <a:lstStyle/>
                    <a:p>
                      <a:r>
                        <a:rPr lang="de-AT" dirty="0" smtClean="0"/>
                        <a:t>y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integer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1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742252" y="3103800"/>
            <a:ext cx="11096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    :=</a:t>
            </a:r>
          </a:p>
          <a:p>
            <a:endParaRPr lang="de-AT" dirty="0" smtClean="0"/>
          </a:p>
          <a:p>
            <a:r>
              <a:rPr lang="de-AT" dirty="0" smtClean="0"/>
              <a:t>x       +</a:t>
            </a:r>
          </a:p>
          <a:p>
            <a:endParaRPr lang="de-AT" dirty="0" smtClean="0"/>
          </a:p>
          <a:p>
            <a:r>
              <a:rPr lang="de-AT" dirty="0"/>
              <a:t> </a:t>
            </a:r>
            <a:r>
              <a:rPr lang="de-AT" dirty="0" smtClean="0"/>
              <a:t>      x    y</a:t>
            </a:r>
            <a:endParaRPr lang="de-AT" dirty="0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2886268" y="3355828"/>
            <a:ext cx="144016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22845" y="3355828"/>
            <a:ext cx="148482" cy="34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382967" y="3986582"/>
            <a:ext cx="148482" cy="305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248302" y="3986582"/>
            <a:ext cx="84037" cy="325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50564" y="2959784"/>
            <a:ext cx="11096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    :=</a:t>
            </a:r>
          </a:p>
          <a:p>
            <a:endParaRPr lang="de-AT" dirty="0" smtClean="0"/>
          </a:p>
          <a:p>
            <a:r>
              <a:rPr lang="de-AT" dirty="0" smtClean="0"/>
              <a:t>x       +</a:t>
            </a:r>
          </a:p>
          <a:p>
            <a:endParaRPr lang="de-AT" dirty="0" smtClean="0"/>
          </a:p>
          <a:p>
            <a:r>
              <a:rPr lang="de-AT" dirty="0"/>
              <a:t> </a:t>
            </a:r>
            <a:r>
              <a:rPr lang="de-AT" dirty="0" smtClean="0"/>
              <a:t>      x    y</a:t>
            </a:r>
            <a:endParaRPr lang="de-AT" dirty="0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5694580" y="3246652"/>
            <a:ext cx="144016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031157" y="3246652"/>
            <a:ext cx="148482" cy="34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91279" y="3877406"/>
            <a:ext cx="148482" cy="305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056614" y="3877406"/>
            <a:ext cx="84037" cy="325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971741" y="4365104"/>
            <a:ext cx="1029342" cy="93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004048" y="4437112"/>
            <a:ext cx="1335713" cy="12961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788024" y="3877406"/>
            <a:ext cx="802703" cy="14238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flipV="1">
            <a:off x="773996" y="2852936"/>
            <a:ext cx="34162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3" name="Right Arrow 32"/>
          <p:cNvSpPr/>
          <p:nvPr/>
        </p:nvSpPr>
        <p:spPr>
          <a:xfrm flipV="1">
            <a:off x="7960568" y="2851092"/>
            <a:ext cx="34162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5900-B2C3-4644-8B12-C215D5CC3092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790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i="1" dirty="0">
                <a:solidFill>
                  <a:schemeClr val="accent6"/>
                </a:solidFill>
              </a:rPr>
              <a:t>Literaturübersicht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[Ash02] </a:t>
            </a:r>
            <a:r>
              <a:rPr lang="en-US" dirty="0" err="1"/>
              <a:t>Ashenden</a:t>
            </a:r>
            <a:r>
              <a:rPr lang="en-US" dirty="0"/>
              <a:t> Peter J.: The Designer's Guide to VHDL. Morgan Kaufmann Publishers, San Francisco 2002</a:t>
            </a:r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en-US" dirty="0"/>
              <a:t>[IEEE02] IEEE: Standard VHDL Language Reference Manual, IEEE </a:t>
            </a:r>
            <a:r>
              <a:rPr lang="en-US" dirty="0" err="1"/>
              <a:t>Std</a:t>
            </a:r>
            <a:r>
              <a:rPr lang="en-US" dirty="0"/>
              <a:t> 1076™-2002</a:t>
            </a:r>
            <a:endParaRPr lang="de-AT" dirty="0"/>
          </a:p>
          <a:p>
            <a:pPr marL="0" indent="0">
              <a:buNone/>
            </a:pPr>
            <a:r>
              <a:rPr lang="en-US" dirty="0"/>
              <a:t> </a:t>
            </a:r>
            <a:endParaRPr lang="de-AT" dirty="0"/>
          </a:p>
          <a:p>
            <a:r>
              <a:rPr lang="en-US" dirty="0"/>
              <a:t>[Od08] </a:t>
            </a:r>
            <a:r>
              <a:rPr lang="en-US" dirty="0" err="1"/>
              <a:t>Odersky</a:t>
            </a:r>
            <a:r>
              <a:rPr lang="en-US" dirty="0"/>
              <a:t> Martin, Spoon </a:t>
            </a:r>
            <a:r>
              <a:rPr lang="en-US" dirty="0" err="1"/>
              <a:t>Lex</a:t>
            </a:r>
            <a:r>
              <a:rPr lang="en-US" dirty="0"/>
              <a:t>, </a:t>
            </a:r>
            <a:r>
              <a:rPr lang="en-US" dirty="0" err="1"/>
              <a:t>Venners</a:t>
            </a:r>
            <a:r>
              <a:rPr lang="en-US" dirty="0"/>
              <a:t> Bill: Programming in </a:t>
            </a:r>
            <a:r>
              <a:rPr lang="en-US" dirty="0" err="1"/>
              <a:t>Scala</a:t>
            </a:r>
            <a:endParaRPr lang="de-AT" dirty="0"/>
          </a:p>
          <a:p>
            <a:pPr marL="0" indent="0">
              <a:buNone/>
            </a:pPr>
            <a:r>
              <a:rPr lang="en-US" dirty="0"/>
              <a:t> </a:t>
            </a:r>
            <a:endParaRPr lang="de-AT" dirty="0"/>
          </a:p>
          <a:p>
            <a:r>
              <a:rPr lang="en-US" dirty="0"/>
              <a:t>[Par07] Parr Terence: The Definitive ANTLR Reference: Building Domain-Specific Languages. The Pragmatic Programmers, LLC, Raleigh, NC, and Dallas, TX 2007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smtClean="0"/>
              <a:t>JLS05] Gosling</a:t>
            </a:r>
            <a:r>
              <a:rPr lang="en-US" dirty="0"/>
              <a:t>, James, Bill Joy, and Guy Steele, and </a:t>
            </a:r>
            <a:r>
              <a:rPr lang="en-US" dirty="0" err="1"/>
              <a:t>Gilad</a:t>
            </a:r>
            <a:r>
              <a:rPr lang="en-US" dirty="0"/>
              <a:t> </a:t>
            </a:r>
            <a:r>
              <a:rPr lang="en-US" dirty="0" err="1"/>
              <a:t>Bracha</a:t>
            </a:r>
            <a:r>
              <a:rPr lang="en-US" dirty="0"/>
              <a:t>. </a:t>
            </a:r>
            <a:r>
              <a:rPr lang="en-US" i="1" dirty="0" smtClean="0"/>
              <a:t>The Java</a:t>
            </a:r>
            <a:r>
              <a:rPr lang="en-US" i="1" dirty="0"/>
              <a:t>™ Language Specification, Third Edition</a:t>
            </a:r>
            <a:r>
              <a:rPr lang="en-US" dirty="0"/>
              <a:t>. </a:t>
            </a:r>
            <a:r>
              <a:rPr lang="en-US" dirty="0" smtClean="0"/>
              <a:t>Addison-Wesley, </a:t>
            </a:r>
            <a:r>
              <a:rPr lang="de-AT" dirty="0" smtClean="0"/>
              <a:t>Boston</a:t>
            </a:r>
            <a:r>
              <a:rPr lang="de-AT" dirty="0"/>
              <a:t>, 2005. ISBN: 0321246780</a:t>
            </a:r>
            <a:r>
              <a:rPr lang="de-AT" dirty="0" smtClean="0"/>
              <a:t>.</a:t>
            </a:r>
          </a:p>
          <a:p>
            <a:endParaRPr lang="de-AT" dirty="0"/>
          </a:p>
          <a:p>
            <a:r>
              <a:rPr lang="de-AT" dirty="0" smtClean="0"/>
              <a:t>Inspiration: Scala, Groovy, JRuby und JavaFX Compiler </a:t>
            </a:r>
            <a:endParaRPr lang="de-AT" dirty="0"/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5900-B2C3-4644-8B12-C215D5CC3092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141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i="1" dirty="0">
                <a:solidFill>
                  <a:schemeClr val="accent6"/>
                </a:solidFill>
              </a:rPr>
              <a:t>Zeitplan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998769"/>
              </p:ext>
            </p:extLst>
          </p:nvPr>
        </p:nvGraphicFramePr>
        <p:xfrm>
          <a:off x="467544" y="1737960"/>
          <a:ext cx="82296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0"/>
                <a:gridCol w="2468960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Code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Zeitpunkt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de-AT" dirty="0" smtClean="0"/>
                        <a:t>parser</a:t>
                      </a:r>
                      <a:r>
                        <a:rPr lang="de-AT" baseline="0" dirty="0" smtClean="0"/>
                        <a:t> + AST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de-AT" baseline="0" dirty="0" smtClean="0"/>
                        <a:t>subprograms + overloading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AT" baseline="0" dirty="0" smtClean="0"/>
                        <a:t>foreign-subprograms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de-AT" baseline="0" dirty="0" smtClean="0"/>
                        <a:t>type checks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de-AT" baseline="0" dirty="0" smtClean="0"/>
                        <a:t>if-,while-,for-,loop-,next-,case-,exit-statements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jetzt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Standard </a:t>
                      </a:r>
                      <a:r>
                        <a:rPr lang="de-AT" dirty="0" smtClean="0"/>
                        <a:t>Packages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de-AT" dirty="0" smtClean="0"/>
                        <a:t>arrays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de-AT" dirty="0" smtClean="0"/>
                        <a:t>aggregates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Semesterende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Simulation von einfachen </a:t>
                      </a:r>
                      <a:r>
                        <a:rPr lang="de-AT" dirty="0" smtClean="0"/>
                        <a:t>Designs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de-AT" dirty="0" smtClean="0"/>
                        <a:t>signals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de-AT" dirty="0" smtClean="0"/>
                        <a:t>simulation</a:t>
                      </a:r>
                      <a:r>
                        <a:rPr lang="de-AT" baseline="0" dirty="0" smtClean="0"/>
                        <a:t> cycle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de-AT" baseline="0" dirty="0" smtClean="0"/>
                        <a:t>blocks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de-AT" baseline="0" dirty="0" smtClean="0"/>
                        <a:t>processes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Anfang Winter </a:t>
                      </a:r>
                      <a:r>
                        <a:rPr lang="de-AT" baseline="0" dirty="0" smtClean="0"/>
                        <a:t>Semester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5900-B2C3-4644-8B12-C215D5CC3092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169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</Words>
  <Application>Microsoft Office PowerPoint</Application>
  <PresentationFormat>On-screen Show (4:3)</PresentationFormat>
  <Paragraphs>177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Entwicklung eines VHDL Compilers</vt:lpstr>
      <vt:lpstr>VHDL</vt:lpstr>
      <vt:lpstr>Abstraktionsebenen</vt:lpstr>
      <vt:lpstr>Entity Beispiel</vt:lpstr>
      <vt:lpstr>Architecture Beispiel 1/2</vt:lpstr>
      <vt:lpstr>Architecture Beispiel 2/2</vt:lpstr>
      <vt:lpstr>Compiler-Design</vt:lpstr>
      <vt:lpstr>Literaturübersicht</vt:lpstr>
      <vt:lpstr>Zeitplan</vt:lpstr>
      <vt:lpstr>Ende</vt:lpstr>
      <vt:lpstr>Compiler-Design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eines VHDL Compilers</dc:title>
  <dc:creator>christian</dc:creator>
  <cp:lastModifiedBy>christian</cp:lastModifiedBy>
  <cp:revision>32</cp:revision>
  <dcterms:created xsi:type="dcterms:W3CDTF">2011-03-14T16:34:19Z</dcterms:created>
  <dcterms:modified xsi:type="dcterms:W3CDTF">2011-03-28T13:23:36Z</dcterms:modified>
</cp:coreProperties>
</file>