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</p:sldMasterIdLst>
  <p:notesMasterIdLst>
    <p:notesMasterId r:id="rId16"/>
  </p:notesMasterIdLst>
  <p:sldIdLst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89" autoAdjust="0"/>
  </p:normalViewPr>
  <p:slideViewPr>
    <p:cSldViewPr snapToGrid="0">
      <p:cViewPr varScale="1">
        <p:scale>
          <a:sx n="62" d="100"/>
          <a:sy n="62" d="100"/>
        </p:scale>
        <p:origin x="22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17F251F-C760-4958-BC94-882922196DDD}" type="slidenum">
              <a:rPr lang="de-DE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67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17F251F-C760-4958-BC94-882922196DDD}" type="slidenum">
              <a:rPr lang="de-DE" sz="1400" smtClean="0">
                <a:latin typeface="Times New Roman"/>
              </a:r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99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1423462-6CC7-4451-AAC7-3130BFF22F3E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34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80E6983-461D-4EA4-8516-1F340701F0D8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2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74BBF1C-0377-44AB-BB61-E041591A0A81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39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5F3A09C-FA2A-4110-ADD2-F60FB1E07AA3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8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FC97A1C-0A50-4F45-BE26-895B8D6B88B6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280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626F402-5846-4B1D-B734-8F9E249BD52A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06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DEMO Part 1</a:t>
            </a:r>
            <a:endParaRPr dirty="0"/>
          </a:p>
        </p:txBody>
      </p:sp>
      <p:sp>
        <p:nvSpPr>
          <p:cNvPr id="2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730CA63-DD6A-442A-9AD9-7BE08A566102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0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AC31E70-13C6-4674-8AB6-17643EC82D05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18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ED39592-763D-4296-82D0-D0A4B73E2503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79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dirty="0" smtClean="0">
                <a:latin typeface="Arial"/>
              </a:rPr>
              <a:t>DEMO Part 2</a:t>
            </a:r>
            <a:endParaRPr dirty="0"/>
          </a:p>
        </p:txBody>
      </p:sp>
      <p:sp>
        <p:nvSpPr>
          <p:cNvPr id="2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F06806A-3049-4E43-9D7B-586E19FD7D00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19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BFDD28A-CE73-4C63-AA12-7B0567B19034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41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200" dirty="0" smtClean="0">
                <a:solidFill>
                  <a:srgbClr val="000000"/>
                </a:solidFill>
                <a:latin typeface="Arial"/>
                <a:ea typeface="+mn-ea"/>
              </a:rPr>
              <a:t>DEMO Part 3</a:t>
            </a:r>
            <a:endParaRPr dirty="0"/>
          </a:p>
        </p:txBody>
      </p:sp>
      <p:sp>
        <p:nvSpPr>
          <p:cNvPr id="2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EB9A1A-E27F-49D2-A5CA-12B4E319B30E}" type="slidenum">
              <a:rPr lang="de-DE" sz="1200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3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86864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2520" y="4214880"/>
            <a:ext cx="86864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33560" y="187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33560" y="421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82520" y="421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86864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82520" y="1874880"/>
            <a:ext cx="86864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1718280" y="187452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1718280" y="187452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1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7" y="1882781"/>
            <a:ext cx="5572125" cy="49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46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3" y="684219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6" y="528644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de-DE" noProof="0" dirty="0" smtClean="0"/>
              <a:t>Click to edit Master subtitle style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41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2200"/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3" y="1235081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altLang="de-DE" sz="800">
                <a:solidFill>
                  <a:schemeClr val="tx1"/>
                </a:solidFill>
              </a:rPr>
              <a:t>© 2014 IBM Corporation</a:t>
            </a:r>
            <a:endParaRPr lang="en-US" alt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7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F36AB-275D-48FB-B98F-42FE7065FECE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DC9AEF9-8356-4BD0-938A-B0BCE5BFCB73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8256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82C8A3-7442-4BAB-8CB9-E5870C682D5D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2C98B96-B2A9-45F4-B9E6-828455CE54B6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4163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9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9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1AB342-0249-40C8-A290-E6529717ABFA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C249B7A-E088-4BDB-A110-CA8F35564FF9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8510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630F0-634A-4F88-8DFE-410A36FD2319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E3FC858-D8CA-4F79-A26C-A6FBBB593536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7914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3ADDEF-CD61-40DE-A60A-00DC84706608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3392A1A-E8E9-47CB-A59A-29D3604D7A5E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8054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A67212-F57D-48CD-BF3D-BD7D389AB250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730AC4-3EC0-418F-8D4C-2470C245AE8F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83750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82520" y="1874880"/>
            <a:ext cx="868644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8FE14-6C6F-4180-A49E-B75CAAD61ABA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D5F3AE-C011-4DF6-9E5C-40BD4F1FA195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743503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2043CA-EA16-45C3-B951-4F592CDE2324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861E245-598A-4FF9-B205-7AF93AE21C23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44781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AF2B0-5432-4AC9-9B82-41307878BC7A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0261E5-488B-4C84-BB38-44F100F08EE9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04991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52E84F-9ACB-4484-99E3-DCC7FC0454B3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D888256-6C7F-4B5C-A506-37A4E59B6EF7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818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86864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4238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33560" y="1874880"/>
            <a:ext cx="4238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82520" y="593640"/>
            <a:ext cx="8686440" cy="339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82520" y="421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33560" y="1874880"/>
            <a:ext cx="4238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4238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33560" y="187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33560" y="421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82520" y="187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33560" y="1874880"/>
            <a:ext cx="4238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82520" y="4214880"/>
            <a:ext cx="86864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8280360" y="227160"/>
            <a:ext cx="587160" cy="237600"/>
          </a:xfrm>
          <a:prstGeom prst="rect">
            <a:avLst/>
          </a:prstGeom>
          <a:ln>
            <a:noFill/>
          </a:ln>
        </p:spPr>
      </p:pic>
      <p:sp>
        <p:nvSpPr>
          <p:cNvPr id="88" name="Line 1"/>
          <p:cNvSpPr/>
          <p:nvPr/>
        </p:nvSpPr>
        <p:spPr>
          <a:xfrm>
            <a:off x="274320" y="54900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9" name="CustomShape 2"/>
          <p:cNvSpPr/>
          <p:nvPr/>
        </p:nvSpPr>
        <p:spPr>
          <a:xfrm>
            <a:off x="7589880" y="6537240"/>
            <a:ext cx="1371240" cy="1839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</a:rPr>
              <a:t>© 2014 IBM Corporation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182520" y="136440"/>
            <a:ext cx="7768800" cy="36648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b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Building a cloud-based alarm system with Bluemix – Christian Rellmann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82520" y="1874880"/>
            <a:ext cx="8686440" cy="44794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6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C6A5D8B3-C8B1-4679-BD91-EBA08E8158B2}" type="slidenum">
              <a:rPr lang="de-DE" sz="800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1554120" y="6537240"/>
            <a:ext cx="594324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dt"/>
          </p:nvPr>
        </p:nvSpPr>
        <p:spPr>
          <a:xfrm>
            <a:off x="549360" y="6537240"/>
            <a:ext cx="100440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</a:rPr>
              <a:t>25.11.14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8" name="Picture 14" descr="blue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3" y="227019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9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41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22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de-DE" sz="800">
                <a:solidFill>
                  <a:schemeClr val="tx1"/>
                </a:solidFill>
              </a:rPr>
              <a:t>© 2014 IBM Corporation</a:t>
            </a:r>
            <a:endParaRPr lang="en-US" altLang="de-DE" sz="180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5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CAA1A04F-255A-47A8-99C6-B07F2E9C58C5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endParaRPr lang="en-US" altLang="de-DE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7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B24440D1-B6A1-4401-831D-A7D1F02AE038}" type="datetime3">
              <a:rPr lang="en-US" altLang="de-DE" smtClean="0"/>
              <a:pPr/>
              <a:t>26 November 2014</a:t>
            </a:fld>
            <a:endParaRPr lang="en-US" altLang="de-DE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" name="Text Box 46"/>
          <p:cNvSpPr txBox="1">
            <a:spLocks noChangeArrowheads="1"/>
          </p:cNvSpPr>
          <p:nvPr userDrawn="1"/>
        </p:nvSpPr>
        <p:spPr bwMode="auto">
          <a:xfrm>
            <a:off x="182569" y="136531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Building a cloud-based alarm system with Bluemix – Christian Rellmann</a:t>
            </a:r>
            <a:endParaRPr lang="en-US" alt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5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fontAlgn="base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fontAlgn="base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9.png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Bluemix and the Internet of Things</a:t>
            </a:r>
            <a:endParaRPr lang="de-DE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79394" y="3763199"/>
            <a:ext cx="4987637" cy="37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3513" algn="l" rtl="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Building a cloud-based alarm system</a:t>
            </a:r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3513" algn="l" rtl="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000" dirty="0" smtClean="0"/>
              <a:t>Christian Rellmann -  26.11.2014</a:t>
            </a:r>
            <a:endParaRPr lang="de-DE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00" y="4473565"/>
            <a:ext cx="1293019" cy="12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Step 3: Send me a text message when an alarm occurs.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3D471921-5892-4AB6-90F3-1F16F5A5A2D3}" type="slidenum">
              <a:rPr lang="de-DE" sz="800">
                <a:solidFill>
                  <a:srgbClr val="000000"/>
                </a:solidFill>
                <a:latin typeface="Arial"/>
              </a:rPr>
              <a:t>10</a:t>
            </a:fld>
            <a:endParaRPr/>
          </a:p>
        </p:txBody>
      </p:sp>
      <p:pic>
        <p:nvPicPr>
          <p:cNvPr id="20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8920" y="955080"/>
            <a:ext cx="2974320" cy="563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Step 3: Send me a text message when an alarm occurs.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9F6C5936-DF30-418C-8203-76E0D04F7922}" type="slidenum">
              <a:rPr lang="de-DE" sz="800">
                <a:solidFill>
                  <a:srgbClr val="000000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3581640" y="1979640"/>
            <a:ext cx="3953520" cy="2658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EAFB"/>
              </a:gs>
              <a:gs pos="100000">
                <a:srgbClr val="B8E3F9"/>
              </a:gs>
            </a:gsLst>
            <a:lin ang="5400000"/>
          </a:gradFill>
          <a:ln w="6480">
            <a:solidFill>
              <a:srgbClr val="83D1F5"/>
            </a:solidFill>
            <a:miter/>
          </a:ln>
        </p:spPr>
      </p:sp>
      <p:pic>
        <p:nvPicPr>
          <p:cNvPr id="21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79120" y="203940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212" name="Content Placeholder 3"/>
          <p:cNvPicPr/>
          <p:nvPr/>
        </p:nvPicPr>
        <p:blipFill>
          <a:blip r:embed="rId4"/>
          <a:stretch>
            <a:fillRect/>
          </a:stretch>
        </p:blipFill>
        <p:spPr>
          <a:xfrm>
            <a:off x="-59040" y="3368520"/>
            <a:ext cx="931680" cy="881280"/>
          </a:xfrm>
          <a:prstGeom prst="rect">
            <a:avLst/>
          </a:prstGeom>
          <a:ln>
            <a:noFill/>
          </a:ln>
        </p:spPr>
      </p:pic>
      <p:pic>
        <p:nvPicPr>
          <p:cNvPr id="213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089000" y="3175560"/>
            <a:ext cx="252720" cy="385920"/>
          </a:xfrm>
          <a:prstGeom prst="rect">
            <a:avLst/>
          </a:prstGeom>
          <a:ln>
            <a:noFill/>
          </a:ln>
        </p:spPr>
      </p:pic>
      <p:pic>
        <p:nvPicPr>
          <p:cNvPr id="214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1772640" y="341568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215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5050800" y="2061360"/>
            <a:ext cx="992880" cy="992880"/>
          </a:xfrm>
          <a:prstGeom prst="rect">
            <a:avLst/>
          </a:prstGeom>
          <a:ln>
            <a:noFill/>
          </a:ln>
        </p:spPr>
      </p:pic>
      <p:pic>
        <p:nvPicPr>
          <p:cNvPr id="216" name="Picture 10"/>
          <p:cNvPicPr/>
          <p:nvPr/>
        </p:nvPicPr>
        <p:blipFill>
          <a:blip r:embed="rId8"/>
          <a:stretch>
            <a:fillRect/>
          </a:stretch>
        </p:blipFill>
        <p:spPr>
          <a:xfrm>
            <a:off x="2771640" y="3308760"/>
            <a:ext cx="341280" cy="341280"/>
          </a:xfrm>
          <a:prstGeom prst="rect">
            <a:avLst/>
          </a:prstGeom>
          <a:ln>
            <a:noFill/>
          </a:ln>
        </p:spPr>
      </p:pic>
      <p:pic>
        <p:nvPicPr>
          <p:cNvPr id="217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627960" y="3380400"/>
            <a:ext cx="722880" cy="722880"/>
          </a:xfrm>
          <a:prstGeom prst="rect">
            <a:avLst/>
          </a:prstGeom>
          <a:ln>
            <a:noFill/>
          </a:ln>
        </p:spPr>
      </p:pic>
      <p:pic>
        <p:nvPicPr>
          <p:cNvPr id="218" name="Picture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3699000" y="3380400"/>
            <a:ext cx="1714320" cy="68544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779400" y="374184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220" name="CustomShape 5"/>
          <p:cNvSpPr/>
          <p:nvPr/>
        </p:nvSpPr>
        <p:spPr>
          <a:xfrm>
            <a:off x="2521800" y="376920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221" name="CustomShape 6"/>
          <p:cNvSpPr/>
          <p:nvPr/>
        </p:nvSpPr>
        <p:spPr>
          <a:xfrm>
            <a:off x="5538960" y="375984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222" name="CustomShape 7"/>
          <p:cNvSpPr/>
          <p:nvPr/>
        </p:nvSpPr>
        <p:spPr>
          <a:xfrm>
            <a:off x="2681280" y="3070800"/>
            <a:ext cx="511920" cy="295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de-DE" sz="1350">
                <a:solidFill>
                  <a:srgbClr val="000000"/>
                </a:solidFill>
                <a:latin typeface="Arial"/>
              </a:rPr>
              <a:t>mqtt</a:t>
            </a:r>
            <a:endParaRPr/>
          </a:p>
        </p:txBody>
      </p:sp>
      <p:pic>
        <p:nvPicPr>
          <p:cNvPr id="223" name="Picture 19"/>
          <p:cNvPicPr/>
          <p:nvPr/>
        </p:nvPicPr>
        <p:blipFill>
          <a:blip r:embed="rId11"/>
          <a:stretch>
            <a:fillRect/>
          </a:stretch>
        </p:blipFill>
        <p:spPr>
          <a:xfrm rot="20862600">
            <a:off x="5145840" y="5095080"/>
            <a:ext cx="1002600" cy="1002600"/>
          </a:xfrm>
          <a:prstGeom prst="rect">
            <a:avLst/>
          </a:prstGeom>
          <a:ln>
            <a:noFill/>
          </a:ln>
        </p:spPr>
      </p:pic>
      <p:pic>
        <p:nvPicPr>
          <p:cNvPr id="224" name="Picture 20"/>
          <p:cNvPicPr/>
          <p:nvPr/>
        </p:nvPicPr>
        <p:blipFill>
          <a:blip r:embed="rId12"/>
          <a:stretch>
            <a:fillRect/>
          </a:stretch>
        </p:blipFill>
        <p:spPr>
          <a:xfrm>
            <a:off x="5461920" y="5400720"/>
            <a:ext cx="391680" cy="391680"/>
          </a:xfrm>
          <a:prstGeom prst="rect">
            <a:avLst/>
          </a:prstGeom>
          <a:ln>
            <a:noFill/>
          </a:ln>
        </p:spPr>
      </p:pic>
      <p:sp>
        <p:nvSpPr>
          <p:cNvPr id="225" name="CustomShape 8"/>
          <p:cNvSpPr/>
          <p:nvPr/>
        </p:nvSpPr>
        <p:spPr>
          <a:xfrm flipV="1">
            <a:off x="6037920" y="4803840"/>
            <a:ext cx="696960" cy="59544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pic>
        <p:nvPicPr>
          <p:cNvPr id="226" name="Picture 23"/>
          <p:cNvPicPr/>
          <p:nvPr/>
        </p:nvPicPr>
        <p:blipFill>
          <a:blip r:embed="rId13"/>
          <a:stretch>
            <a:fillRect/>
          </a:stretch>
        </p:blipFill>
        <p:spPr>
          <a:xfrm>
            <a:off x="8502840" y="3350160"/>
            <a:ext cx="558360" cy="837720"/>
          </a:xfrm>
          <a:prstGeom prst="rect">
            <a:avLst/>
          </a:prstGeom>
          <a:ln>
            <a:noFill/>
          </a:ln>
        </p:spPr>
      </p:pic>
      <p:sp>
        <p:nvSpPr>
          <p:cNvPr id="227" name="CustomShape 9"/>
          <p:cNvSpPr/>
          <p:nvPr/>
        </p:nvSpPr>
        <p:spPr>
          <a:xfrm flipV="1">
            <a:off x="7599960" y="3747240"/>
            <a:ext cx="804600" cy="111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0" y="1143000"/>
            <a:ext cx="9143640" cy="7315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200" dirty="0">
                <a:solidFill>
                  <a:srgbClr val="00B2EF"/>
                </a:solidFill>
                <a:latin typeface="Arial"/>
              </a:rPr>
              <a:t>Thank you for your attention!</a:t>
            </a:r>
            <a:endParaRPr dirty="0"/>
          </a:p>
        </p:txBody>
      </p:sp>
      <p:sp>
        <p:nvSpPr>
          <p:cNvPr id="229" name="TextShape 2"/>
          <p:cNvSpPr txBox="1"/>
          <p:nvPr/>
        </p:nvSpPr>
        <p:spPr>
          <a:xfrm>
            <a:off x="182520" y="1874880"/>
            <a:ext cx="8686440" cy="44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</a:rPr>
              <a:t>Find the code on GitHub: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https</a:t>
            </a:r>
            <a:r>
              <a:rPr lang="en-US" dirty="0">
                <a:solidFill>
                  <a:srgbClr val="000000"/>
                </a:solidFill>
              </a:rPr>
              <a:t>://github.com/chrrel/bluemix-alarm-system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Christian </a:t>
            </a:r>
            <a:r>
              <a:rPr lang="en-US" sz="1600" dirty="0" err="1">
                <a:solidFill>
                  <a:srgbClr val="000000"/>
                </a:solidFill>
                <a:latin typeface="Arial"/>
              </a:rPr>
              <a:t>Rellmann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 //          christian.rellmann@de.ibm.com //           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github.com/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</a:rPr>
              <a:t>chrrel</a:t>
            </a:r>
            <a:endParaRPr lang="en-US" sz="1600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30" name="TextShape 3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185BEB03-E850-4014-8530-2CE2E306A5E5}" type="slidenum">
              <a:rPr lang="de-DE" sz="800">
                <a:solidFill>
                  <a:srgbClr val="000000"/>
                </a:solidFill>
                <a:latin typeface="Arial"/>
              </a:rPr>
              <a:t>12</a:t>
            </a:fld>
            <a:endParaRPr/>
          </a:p>
        </p:txBody>
      </p:sp>
      <p:pic>
        <p:nvPicPr>
          <p:cNvPr id="234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96925" y="4631524"/>
            <a:ext cx="330120" cy="330120"/>
          </a:xfrm>
          <a:prstGeom prst="rect">
            <a:avLst/>
          </a:prstGeom>
          <a:ln>
            <a:noFill/>
          </a:ln>
        </p:spPr>
      </p:pic>
      <p:pic>
        <p:nvPicPr>
          <p:cNvPr id="235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270795" y="4584004"/>
            <a:ext cx="425160" cy="42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Sources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182520" y="1178640"/>
            <a:ext cx="8686440" cy="5175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http://www.mavromatic.com/wp-content/uploads/2014/04/ti-sensortag.jpg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http://upload.wikimedia.org/wikipedia/commons/thumb/d/da/Bluetooth.svg/500px-Bluetooth.svg.png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https://ace.ng.bluemix.net/lib/cloudOE/resources/dt/imgs/landing/bluemix_logo_multi_181.png?@revision@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http://www.hardill.me.uk/node-red.png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http://www.smartercomputingblog.com/wp-content/uploads/2014/10/Internet-of-Things.png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http://image.mathcaptain.com/cms/images/113/3-d-plane1.png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https://s3.amazonaws.com/awsmp-logos/company_logos/818fd455-b47c-4a62-9e3d-1a346e0f5e0e.png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http://www.flaticon.com/free-icon/open-exit-door_59801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400" u="sng">
                <a:solidFill>
                  <a:srgbClr val="00B2EF"/>
                </a:solidFill>
                <a:latin typeface="Arial"/>
              </a:rPr>
              <a:t>http://www.flaticon.com/free-icon/location_3913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http://www.flaticon.com/free-icon/smartphone-with-blank-screen_62027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000000"/>
                </a:solidFill>
                <a:latin typeface="Arial"/>
              </a:rPr>
              <a:t>Icons made by Daniel Bruce from </a:t>
            </a:r>
            <a:r>
              <a:rPr lang="en-US" sz="1400" u="sng">
                <a:solidFill>
                  <a:srgbClr val="00B2EF"/>
                </a:solidFill>
                <a:latin typeface="Arial"/>
              </a:rPr>
              <a:t>www.flaticon.com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is licensed byCC BY 3.0: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000000"/>
                </a:solidFill>
                <a:latin typeface="Arial"/>
              </a:rPr>
              <a:t>Icons made by Freepik from </a:t>
            </a:r>
            <a:r>
              <a:rPr lang="en-US" sz="1400" u="sng">
                <a:solidFill>
                  <a:srgbClr val="00B2EF"/>
                </a:solidFill>
                <a:latin typeface="Arial"/>
              </a:rPr>
              <a:t>www.flaticon.com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is licensed byCC BY 3.0: </a:t>
            </a:r>
            <a:r>
              <a:rPr lang="en-US" sz="1400" u="sng">
                <a:solidFill>
                  <a:srgbClr val="00B2EF"/>
                </a:solidFill>
                <a:latin typeface="Arial"/>
              </a:rPr>
              <a:t>http://www.flaticon.com/free-icon/phone-sms-message_89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http://www.elegantthemes.com/blog/freebie-of-the-week/free-galaxy-s4-psd-templates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1400" u="sng">
                <a:solidFill>
                  <a:srgbClr val="00B2EF"/>
                </a:solidFill>
                <a:latin typeface="Arial"/>
              </a:rPr>
              <a:t>https://github.com/logos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TextShape 3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DB761F0C-1590-40B2-BCB5-50DC0B29ECA0}" type="slidenum">
              <a:rPr lang="de-DE" sz="800">
                <a:solidFill>
                  <a:srgbClr val="000000"/>
                </a:solidFill>
                <a:latin typeface="Arial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00B2EF"/>
                </a:solidFill>
                <a:latin typeface="Arial"/>
              </a:rPr>
              <a:t>Step 1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Send an alarm when my door is opened.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EB2FCABC-1F3B-4417-8713-F0ED357908D2}" type="slidenum">
              <a:rPr lang="de-DE" sz="800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8B05AB55-79A1-47DA-A5F9-11CE0F835977}" type="slidenum">
              <a:rPr lang="de-DE" sz="800">
                <a:solidFill>
                  <a:srgbClr val="000000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Step 1: Send an alarm when my door is opened.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2359440" y="3060360"/>
            <a:ext cx="4636080" cy="99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500">
                <a:solidFill>
                  <a:srgbClr val="000000"/>
                </a:solidFill>
                <a:latin typeface="Arial"/>
              </a:rPr>
              <a:t> +                  =</a:t>
            </a:r>
            <a:endParaRPr/>
          </a:p>
        </p:txBody>
      </p:sp>
      <p:pic>
        <p:nvPicPr>
          <p:cNvPr id="145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2520" y="2528280"/>
            <a:ext cx="1940040" cy="1940040"/>
          </a:xfrm>
          <a:prstGeom prst="rect">
            <a:avLst/>
          </a:prstGeom>
          <a:ln>
            <a:noFill/>
          </a:ln>
        </p:spPr>
      </p:pic>
      <p:pic>
        <p:nvPicPr>
          <p:cNvPr id="146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885000" y="2528280"/>
            <a:ext cx="1860840" cy="1860840"/>
          </a:xfrm>
          <a:prstGeom prst="rect">
            <a:avLst/>
          </a:prstGeom>
          <a:ln>
            <a:noFill/>
          </a:ln>
        </p:spPr>
      </p:pic>
      <p:pic>
        <p:nvPicPr>
          <p:cNvPr id="147" name="Content Placeholder 3"/>
          <p:cNvPicPr/>
          <p:nvPr/>
        </p:nvPicPr>
        <p:blipFill>
          <a:blip r:embed="rId5"/>
          <a:stretch>
            <a:fillRect/>
          </a:stretch>
        </p:blipFill>
        <p:spPr>
          <a:xfrm>
            <a:off x="3346560" y="2568960"/>
            <a:ext cx="2008800" cy="18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Step 1: Send an alarm when my door is opened.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27EF5367-B65F-47F3-A21F-6129700BC9D2}" type="slidenum">
              <a:rPr lang="de-DE" sz="800">
                <a:solidFill>
                  <a:srgbClr val="000000"/>
                </a:solidFill>
                <a:latin typeface="Arial"/>
              </a:rPr>
              <a:t>4</a:t>
            </a:fld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399560" y="2171880"/>
            <a:ext cx="4469400" cy="2658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EAFB"/>
              </a:gs>
              <a:gs pos="100000">
                <a:srgbClr val="B8E3F9"/>
              </a:gs>
            </a:gsLst>
            <a:lin ang="5400000"/>
          </a:gradFill>
          <a:ln w="6480">
            <a:solidFill>
              <a:srgbClr val="83D1F5"/>
            </a:solidFill>
            <a:miter/>
          </a:ln>
        </p:spPr>
      </p:sp>
      <p:pic>
        <p:nvPicPr>
          <p:cNvPr id="15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89640" y="225972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152" name="Content Placeholder 3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" y="3612960"/>
            <a:ext cx="931680" cy="881280"/>
          </a:xfrm>
          <a:prstGeom prst="rect">
            <a:avLst/>
          </a:prstGeom>
          <a:ln>
            <a:noFill/>
          </a:ln>
        </p:spPr>
      </p:pic>
      <p:pic>
        <p:nvPicPr>
          <p:cNvPr id="153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398600" y="3456720"/>
            <a:ext cx="252720" cy="385920"/>
          </a:xfrm>
          <a:prstGeom prst="rect">
            <a:avLst/>
          </a:prstGeom>
          <a:ln>
            <a:noFill/>
          </a:ln>
        </p:spPr>
      </p:pic>
      <p:pic>
        <p:nvPicPr>
          <p:cNvPr id="154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2343600" y="364788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155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6248880" y="2259720"/>
            <a:ext cx="992880" cy="992880"/>
          </a:xfrm>
          <a:prstGeom prst="rect">
            <a:avLst/>
          </a:prstGeom>
          <a:ln>
            <a:noFill/>
          </a:ln>
        </p:spPr>
      </p:pic>
      <p:pic>
        <p:nvPicPr>
          <p:cNvPr id="156" name="Picture 10"/>
          <p:cNvPicPr/>
          <p:nvPr/>
        </p:nvPicPr>
        <p:blipFill>
          <a:blip r:embed="rId8"/>
          <a:stretch>
            <a:fillRect/>
          </a:stretch>
        </p:blipFill>
        <p:spPr>
          <a:xfrm>
            <a:off x="3552480" y="3504600"/>
            <a:ext cx="341280" cy="341280"/>
          </a:xfrm>
          <a:prstGeom prst="rect">
            <a:avLst/>
          </a:prstGeom>
          <a:ln>
            <a:noFill/>
          </a:ln>
        </p:spPr>
      </p:pic>
      <p:pic>
        <p:nvPicPr>
          <p:cNvPr id="157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7856640" y="3612960"/>
            <a:ext cx="722880" cy="722880"/>
          </a:xfrm>
          <a:prstGeom prst="rect">
            <a:avLst/>
          </a:prstGeom>
          <a:ln>
            <a:noFill/>
          </a:ln>
        </p:spPr>
      </p:pic>
      <p:pic>
        <p:nvPicPr>
          <p:cNvPr id="158" name="Picture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4660200" y="3644280"/>
            <a:ext cx="1714320" cy="68544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1058040" y="398700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160" name="CustomShape 5"/>
          <p:cNvSpPr/>
          <p:nvPr/>
        </p:nvSpPr>
        <p:spPr>
          <a:xfrm>
            <a:off x="3282120" y="399564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161" name="CustomShape 6"/>
          <p:cNvSpPr/>
          <p:nvPr/>
        </p:nvSpPr>
        <p:spPr>
          <a:xfrm>
            <a:off x="6606000" y="399204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162" name="CustomShape 7"/>
          <p:cNvSpPr/>
          <p:nvPr/>
        </p:nvSpPr>
        <p:spPr>
          <a:xfrm>
            <a:off x="3472560" y="3249720"/>
            <a:ext cx="511920" cy="295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de-DE" sz="1350">
                <a:solidFill>
                  <a:srgbClr val="000000"/>
                </a:solidFill>
                <a:latin typeface="Arial"/>
              </a:rPr>
              <a:t>mqtt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00B2EF"/>
                </a:solidFill>
                <a:latin typeface="Arial"/>
              </a:rPr>
              <a:t>Step 2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Only send an alarm when someone else opens the door.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DBD6B096-044F-4C86-867C-B147C00D3E92}" type="slidenum">
              <a:rPr lang="de-DE" sz="800">
                <a:solidFill>
                  <a:srgbClr val="000000"/>
                </a:solidFill>
                <a:latin typeface="Arial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Step 2: Only send an alarm when someone else opens the door.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F333D9BA-DB6C-4A5E-96D8-2D5D382B227B}" type="slidenum">
              <a:rPr lang="de-DE" sz="800">
                <a:solidFill>
                  <a:srgbClr val="000000"/>
                </a:solidFill>
                <a:latin typeface="Arial"/>
              </a:rPr>
              <a:t>6</a:t>
            </a:fld>
            <a:endParaRPr/>
          </a:p>
        </p:txBody>
      </p:sp>
      <p:pic>
        <p:nvPicPr>
          <p:cNvPr id="168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6680" y="2961360"/>
            <a:ext cx="1382040" cy="1382040"/>
          </a:xfrm>
          <a:prstGeom prst="rect">
            <a:avLst/>
          </a:prstGeom>
          <a:ln>
            <a:noFill/>
          </a:ln>
        </p:spPr>
      </p:pic>
      <p:pic>
        <p:nvPicPr>
          <p:cNvPr id="169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135560" y="2820960"/>
            <a:ext cx="1522800" cy="1522800"/>
          </a:xfrm>
          <a:prstGeom prst="rect">
            <a:avLst/>
          </a:prstGeom>
          <a:ln>
            <a:noFill/>
          </a:ln>
        </p:spPr>
      </p:pic>
      <p:pic>
        <p:nvPicPr>
          <p:cNvPr id="170" name="Content Placeholder 3"/>
          <p:cNvPicPr/>
          <p:nvPr/>
        </p:nvPicPr>
        <p:blipFill>
          <a:blip r:embed="rId5"/>
          <a:stretch>
            <a:fillRect/>
          </a:stretch>
        </p:blipFill>
        <p:spPr>
          <a:xfrm>
            <a:off x="2340360" y="3006360"/>
            <a:ext cx="1468800" cy="138888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1729080" y="3203640"/>
            <a:ext cx="6191280" cy="99396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 anchor="ctr"/>
          <a:lstStyle/>
          <a:p>
            <a:pPr>
              <a:lnSpc>
                <a:spcPct val="90000"/>
              </a:lnSpc>
            </a:pPr>
            <a:r>
              <a:rPr lang="de-DE" sz="4500">
                <a:solidFill>
                  <a:srgbClr val="000000"/>
                </a:solidFill>
                <a:latin typeface="Arial"/>
              </a:rPr>
              <a:t> +           +              =</a:t>
            </a:r>
            <a:endParaRPr/>
          </a:p>
        </p:txBody>
      </p:sp>
      <p:pic>
        <p:nvPicPr>
          <p:cNvPr id="172" name="Picture 8"/>
          <p:cNvPicPr/>
          <p:nvPr/>
        </p:nvPicPr>
        <p:blipFill>
          <a:blip r:embed="rId6"/>
          <a:stretch>
            <a:fillRect/>
          </a:stretch>
        </p:blipFill>
        <p:spPr>
          <a:xfrm rot="20862600">
            <a:off x="4641840" y="2970360"/>
            <a:ext cx="1396440" cy="1396440"/>
          </a:xfrm>
          <a:prstGeom prst="rect">
            <a:avLst/>
          </a:prstGeom>
          <a:ln>
            <a:noFill/>
          </a:ln>
        </p:spPr>
      </p:pic>
      <p:pic>
        <p:nvPicPr>
          <p:cNvPr id="173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5067720" y="3402720"/>
            <a:ext cx="545400" cy="54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Step 2: Only send an alarm when someone else opens the door.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66240EFA-4DC5-4B6F-83CB-A6C9C3F84A09}" type="slidenum">
              <a:rPr lang="de-DE" sz="800">
                <a:solidFill>
                  <a:srgbClr val="000000"/>
                </a:solidFill>
                <a:latin typeface="Arial"/>
              </a:rPr>
              <a:t>7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4399560" y="2171880"/>
            <a:ext cx="4469400" cy="2658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EAFB"/>
              </a:gs>
              <a:gs pos="100000">
                <a:srgbClr val="B8E3F9"/>
              </a:gs>
            </a:gsLst>
            <a:lin ang="5400000"/>
          </a:gradFill>
          <a:ln w="6480">
            <a:solidFill>
              <a:srgbClr val="83D1F5"/>
            </a:solidFill>
            <a:miter/>
          </a:ln>
        </p:spPr>
      </p:sp>
      <p:pic>
        <p:nvPicPr>
          <p:cNvPr id="17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89640" y="225972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178" name="Content Placeholder 3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" y="3612960"/>
            <a:ext cx="931680" cy="881280"/>
          </a:xfrm>
          <a:prstGeom prst="rect">
            <a:avLst/>
          </a:prstGeom>
          <a:ln>
            <a:noFill/>
          </a:ln>
        </p:spPr>
      </p:pic>
      <p:pic>
        <p:nvPicPr>
          <p:cNvPr id="179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398600" y="3456720"/>
            <a:ext cx="252720" cy="385920"/>
          </a:xfrm>
          <a:prstGeom prst="rect">
            <a:avLst/>
          </a:prstGeom>
          <a:ln>
            <a:noFill/>
          </a:ln>
        </p:spPr>
      </p:pic>
      <p:pic>
        <p:nvPicPr>
          <p:cNvPr id="180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2343600" y="364788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181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6248880" y="2259720"/>
            <a:ext cx="992880" cy="992880"/>
          </a:xfrm>
          <a:prstGeom prst="rect">
            <a:avLst/>
          </a:prstGeom>
          <a:ln>
            <a:noFill/>
          </a:ln>
        </p:spPr>
      </p:pic>
      <p:pic>
        <p:nvPicPr>
          <p:cNvPr id="182" name="Picture 10"/>
          <p:cNvPicPr/>
          <p:nvPr/>
        </p:nvPicPr>
        <p:blipFill>
          <a:blip r:embed="rId8"/>
          <a:stretch>
            <a:fillRect/>
          </a:stretch>
        </p:blipFill>
        <p:spPr>
          <a:xfrm>
            <a:off x="3552480" y="3504600"/>
            <a:ext cx="341280" cy="341280"/>
          </a:xfrm>
          <a:prstGeom prst="rect">
            <a:avLst/>
          </a:prstGeom>
          <a:ln>
            <a:noFill/>
          </a:ln>
        </p:spPr>
      </p:pic>
      <p:pic>
        <p:nvPicPr>
          <p:cNvPr id="183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7856640" y="3612960"/>
            <a:ext cx="722880" cy="722880"/>
          </a:xfrm>
          <a:prstGeom prst="rect">
            <a:avLst/>
          </a:prstGeom>
          <a:ln>
            <a:noFill/>
          </a:ln>
        </p:spPr>
      </p:pic>
      <p:pic>
        <p:nvPicPr>
          <p:cNvPr id="184" name="Picture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4660200" y="3644280"/>
            <a:ext cx="1714320" cy="68544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1058040" y="398700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186" name="CustomShape 5"/>
          <p:cNvSpPr/>
          <p:nvPr/>
        </p:nvSpPr>
        <p:spPr>
          <a:xfrm>
            <a:off x="3282120" y="399564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187" name="CustomShape 6"/>
          <p:cNvSpPr/>
          <p:nvPr/>
        </p:nvSpPr>
        <p:spPr>
          <a:xfrm>
            <a:off x="6606000" y="3992040"/>
            <a:ext cx="101880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188" name="CustomShape 7"/>
          <p:cNvSpPr/>
          <p:nvPr/>
        </p:nvSpPr>
        <p:spPr>
          <a:xfrm>
            <a:off x="3472560" y="3249720"/>
            <a:ext cx="511920" cy="295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de-DE" sz="1350">
                <a:solidFill>
                  <a:srgbClr val="000000"/>
                </a:solidFill>
                <a:latin typeface="Arial"/>
              </a:rPr>
              <a:t>mqtt</a:t>
            </a:r>
            <a:endParaRPr/>
          </a:p>
        </p:txBody>
      </p:sp>
      <p:pic>
        <p:nvPicPr>
          <p:cNvPr id="189" name="Picture 19"/>
          <p:cNvPicPr/>
          <p:nvPr/>
        </p:nvPicPr>
        <p:blipFill>
          <a:blip r:embed="rId11"/>
          <a:stretch>
            <a:fillRect/>
          </a:stretch>
        </p:blipFill>
        <p:spPr>
          <a:xfrm rot="20862600">
            <a:off x="5862600" y="5345640"/>
            <a:ext cx="1002600" cy="1002600"/>
          </a:xfrm>
          <a:prstGeom prst="rect">
            <a:avLst/>
          </a:prstGeom>
          <a:ln>
            <a:noFill/>
          </a:ln>
        </p:spPr>
      </p:pic>
      <p:pic>
        <p:nvPicPr>
          <p:cNvPr id="190" name="Picture 20"/>
          <p:cNvPicPr/>
          <p:nvPr/>
        </p:nvPicPr>
        <p:blipFill>
          <a:blip r:embed="rId12"/>
          <a:stretch>
            <a:fillRect/>
          </a:stretch>
        </p:blipFill>
        <p:spPr>
          <a:xfrm>
            <a:off x="6178680" y="5651280"/>
            <a:ext cx="391680" cy="391680"/>
          </a:xfrm>
          <a:prstGeom prst="rect">
            <a:avLst/>
          </a:prstGeom>
          <a:ln>
            <a:noFill/>
          </a:ln>
        </p:spPr>
      </p:pic>
      <p:sp>
        <p:nvSpPr>
          <p:cNvPr id="191" name="CustomShape 8"/>
          <p:cNvSpPr/>
          <p:nvPr/>
        </p:nvSpPr>
        <p:spPr>
          <a:xfrm flipV="1">
            <a:off x="7095960" y="5038560"/>
            <a:ext cx="794520" cy="61164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00B2EF"/>
                </a:solidFill>
                <a:latin typeface="Arial"/>
              </a:rPr>
              <a:t>Step 3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Send me a text message when an alarm occurs.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54288B38-09EE-4B67-A6DA-34690478AC9D}" type="slidenum">
              <a:rPr lang="de-DE" sz="800">
                <a:solidFill>
                  <a:srgbClr val="000000"/>
                </a:solidFill>
                <a:latin typeface="Arial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/>
          <p:cNvPicPr/>
          <p:nvPr/>
        </p:nvPicPr>
        <p:blipFill>
          <a:blip r:embed="rId3"/>
          <a:stretch>
            <a:fillRect/>
          </a:stretch>
        </p:blipFill>
        <p:spPr>
          <a:xfrm rot="20862600">
            <a:off x="757080" y="3831120"/>
            <a:ext cx="1904400" cy="1904400"/>
          </a:xfrm>
          <a:prstGeom prst="rect">
            <a:avLst/>
          </a:prstGeom>
          <a:ln>
            <a:noFill/>
          </a:ln>
        </p:spPr>
      </p:pic>
      <p:sp>
        <p:nvSpPr>
          <p:cNvPr id="196" name="TextShape 1"/>
          <p:cNvSpPr txBox="1"/>
          <p:nvPr/>
        </p:nvSpPr>
        <p:spPr>
          <a:xfrm>
            <a:off x="182520" y="593640"/>
            <a:ext cx="8686440" cy="731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B2EF"/>
                </a:solidFill>
                <a:latin typeface="Arial"/>
              </a:rPr>
              <a:t>Step 3: Send me a text message when an alarm occurs.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82520" y="6537240"/>
            <a:ext cx="366480" cy="183960"/>
          </a:xfrm>
          <a:prstGeom prst="rect">
            <a:avLst/>
          </a:prstGeom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fld id="{4FF8472D-9246-421A-8668-EE35AE4F0DD4}" type="slidenum">
              <a:rPr lang="de-DE" sz="800">
                <a:solidFill>
                  <a:srgbClr val="000000"/>
                </a:solidFill>
                <a:latin typeface="Arial"/>
              </a:rPr>
              <a:t>9</a:t>
            </a:fld>
            <a:endParaRPr/>
          </a:p>
        </p:txBody>
      </p:sp>
      <p:pic>
        <p:nvPicPr>
          <p:cNvPr id="198" name="Content Placeholder 3"/>
          <p:cNvPicPr/>
          <p:nvPr/>
        </p:nvPicPr>
        <p:blipFill>
          <a:blip r:embed="rId4"/>
          <a:stretch>
            <a:fillRect/>
          </a:stretch>
        </p:blipFill>
        <p:spPr>
          <a:xfrm>
            <a:off x="677160" y="1148040"/>
            <a:ext cx="1614240" cy="1526760"/>
          </a:xfrm>
          <a:prstGeom prst="rect">
            <a:avLst/>
          </a:prstGeom>
          <a:ln>
            <a:noFill/>
          </a:ln>
        </p:spPr>
      </p:pic>
      <p:pic>
        <p:nvPicPr>
          <p:cNvPr id="199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003200" y="2745720"/>
            <a:ext cx="1292760" cy="1292760"/>
          </a:xfrm>
          <a:prstGeom prst="rect">
            <a:avLst/>
          </a:prstGeom>
          <a:ln>
            <a:noFill/>
          </a:ln>
        </p:spPr>
      </p:pic>
      <p:pic>
        <p:nvPicPr>
          <p:cNvPr id="200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1337760" y="4411440"/>
            <a:ext cx="743760" cy="743760"/>
          </a:xfrm>
          <a:prstGeom prst="rect">
            <a:avLst/>
          </a:prstGeom>
          <a:ln>
            <a:noFill/>
          </a:ln>
        </p:spPr>
      </p:pic>
      <p:pic>
        <p:nvPicPr>
          <p:cNvPr id="201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7688160" y="2722320"/>
            <a:ext cx="944280" cy="141624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2732040" y="2073600"/>
            <a:ext cx="956160" cy="60120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203" name="CustomShape 4"/>
          <p:cNvSpPr/>
          <p:nvPr/>
        </p:nvSpPr>
        <p:spPr>
          <a:xfrm flipV="1">
            <a:off x="2732760" y="3737160"/>
            <a:ext cx="955440" cy="60264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  <p:sp>
        <p:nvSpPr>
          <p:cNvPr id="204" name="CustomShape 5"/>
          <p:cNvSpPr/>
          <p:nvPr/>
        </p:nvSpPr>
        <p:spPr>
          <a:xfrm>
            <a:off x="5628240" y="3420000"/>
            <a:ext cx="1727640" cy="360"/>
          </a:xfrm>
          <a:prstGeom prst="straightConnector1">
            <a:avLst/>
          </a:prstGeom>
          <a:noFill/>
          <a:ln w="76320">
            <a:solidFill>
              <a:srgbClr val="0E7BAE"/>
            </a:solidFill>
            <a:miter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DejaVu Sans</vt:lpstr>
      <vt:lpstr>StarSymbol</vt:lpstr>
      <vt:lpstr>Times New Roman</vt:lpstr>
      <vt:lpstr>Wingdings</vt:lpstr>
      <vt:lpstr>Office Theme</vt:lpstr>
      <vt:lpstr>January 2013</vt:lpstr>
      <vt:lpstr>Bluemix and the Internet of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Bluemix and the Internet of Things</dc:title>
  <dc:creator>rellmann</dc:creator>
  <cp:lastModifiedBy>ADMINIBM</cp:lastModifiedBy>
  <cp:revision>14</cp:revision>
  <dcterms:modified xsi:type="dcterms:W3CDTF">2014-11-26T16:53:13Z</dcterms:modified>
</cp:coreProperties>
</file>