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Maven Pro"/>
      <p:regular r:id="rId21"/>
      <p:bold r:id="rId22"/>
    </p:embeddedFont>
    <p:embeddedFont>
      <p:font typeface="Share Tec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hareTech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8e80059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8e80059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88e80059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88e80059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5d5feecf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5d5feecf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5d5feecf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5d5feecf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2d831bb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2d831bb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46424fc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46424fc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5d5feecf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5d5feecf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8ac3d052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8ac3d052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2d831bb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2d831bb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2d831bb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2d831bb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2d831bb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2d831bb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2d831bb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2d831bb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2d831bb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2d831bb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2d831bb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2d831bb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rect b="b" l="l" r="r" t="t"/>
              <a:pathLst>
                <a:path extrusionOk="0" fill="none" h="3751" w="3742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bm.com/topics/generative-ai" TargetMode="External"/><Relationship Id="rId4" Type="http://schemas.openxmlformats.org/officeDocument/2006/relationships/hyperlink" Target="https://siliconangle.com/2024/11/30/get-handle-generative-ai-governance/?utm_source=chatgpt.com" TargetMode="External"/><Relationship Id="rId5" Type="http://schemas.openxmlformats.org/officeDocument/2006/relationships/hyperlink" Target="https://www.weforum.org/stories/2021/07/ai-machine-learning-bias-discrimination/" TargetMode="External"/><Relationship Id="rId6" Type="http://schemas.openxmlformats.org/officeDocument/2006/relationships/hyperlink" Target="https://www.secoda.co/blog/provenance-tracking-in-data-manage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ctrTitle"/>
          </p:nvPr>
        </p:nvSpPr>
        <p:spPr>
          <a:xfrm>
            <a:off x="579850" y="1054825"/>
            <a:ext cx="4965300" cy="24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2"/>
                </a:solidFill>
              </a:rPr>
              <a:t>Policy </a:t>
            </a:r>
            <a:r>
              <a:rPr lang="en" sz="4900"/>
              <a:t>Recommendations</a:t>
            </a:r>
            <a:r>
              <a:rPr lang="en" sz="4900"/>
              <a:t> For </a:t>
            </a:r>
            <a:r>
              <a:rPr lang="en" sz="4900">
                <a:solidFill>
                  <a:schemeClr val="accent2"/>
                </a:solidFill>
              </a:rPr>
              <a:t>Generative AI</a:t>
            </a:r>
            <a:endParaRPr sz="4900">
              <a:solidFill>
                <a:schemeClr val="accent2"/>
              </a:solidFill>
            </a:endParaRPr>
          </a:p>
        </p:txBody>
      </p:sp>
      <p:sp>
        <p:nvSpPr>
          <p:cNvPr id="154" name="Google Shape;154;p12"/>
          <p:cNvSpPr txBox="1"/>
          <p:nvPr>
            <p:ph idx="1" type="subTitle"/>
          </p:nvPr>
        </p:nvSpPr>
        <p:spPr>
          <a:xfrm>
            <a:off x="713225" y="3522600"/>
            <a:ext cx="42429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</a:t>
            </a:r>
            <a:r>
              <a:rPr lang="en">
                <a:solidFill>
                  <a:srgbClr val="E76A28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Bias, Data Misuse, and Copyright</a:t>
            </a:r>
            <a:r>
              <a:rPr lang="en"/>
              <a:t> Issues"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3688231" y="6765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6829234" y="3495813"/>
            <a:ext cx="133275" cy="133275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8055557" y="1344311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4229517" y="4248683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2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1" name="Google Shape;161;p12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2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4" name="Google Shape;164;p1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2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67" name="Google Shape;167;p1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2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1" name="Google Shape;171;p12"/>
            <p:cNvSpPr/>
            <p:nvPr/>
          </p:nvSpPr>
          <p:spPr>
            <a:xfrm>
              <a:off x="5260692" y="3305034"/>
              <a:ext cx="80476" cy="80476"/>
            </a:xfrm>
            <a:custGeom>
              <a:rect b="b" l="l" r="r" t="t"/>
              <a:pathLst>
                <a:path extrusionOk="0" h="3071" w="3071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5296692" y="676553"/>
              <a:ext cx="8464" cy="2519663"/>
            </a:xfrm>
            <a:custGeom>
              <a:rect b="b" l="l" r="r" t="t"/>
              <a:pathLst>
                <a:path extrusionOk="0" h="96152" w="323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2"/>
          <p:cNvSpPr/>
          <p:nvPr/>
        </p:nvSpPr>
        <p:spPr>
          <a:xfrm>
            <a:off x="7670738" y="2784681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2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5" name="Google Shape;175;p1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2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78" name="Google Shape;178;p1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2"/>
          <p:cNvSpPr/>
          <p:nvPr/>
        </p:nvSpPr>
        <p:spPr>
          <a:xfrm>
            <a:off x="5545159" y="4115388"/>
            <a:ext cx="133275" cy="133275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720000" y="1215750"/>
            <a:ext cx="77040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CECEC"/>
                </a:solidFill>
              </a:rPr>
              <a:t>Implementation Strategies</a:t>
            </a:r>
            <a:endParaRPr b="1"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Establish Regulatory Frameworks: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Introduce AI-specific legislation to address bias, data misuse, and copyright concerns.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Define clear responsibilities for developers, deployers, and users.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Standardized Best Practices: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Require AI models to undergo bias testing and transparency audits before deployment.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Mandate the use of robust data handling protocols to prevent misuse.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Technical Safeguards: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Integrate fairness algorithms to reduce inherent biases in AI systems.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Embed digital rights management (DRM) tools to uphold copyright protections</a:t>
            </a:r>
            <a:endParaRPr sz="1400">
              <a:solidFill>
                <a:srgbClr val="ECECEC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Enforcement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720000" y="1215750"/>
            <a:ext cx="77040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CECEC"/>
                </a:solidFill>
              </a:rPr>
              <a:t>Enforcement Mechanisms</a:t>
            </a:r>
            <a:endParaRPr b="1"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Monitoring and Auditing: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Regularly audit AI models and data pipelines for compliance.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Employ independent agencies to oversee adherence to ethical standards.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Penalties for Non-Compliance: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Impose fines, restrictions, or bans on organizations failing to meet policy requirements.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Incentivize compliance with tax benefits or grants for ethical AI innovation.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Collaborative Governance: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Foster partnerships between governments, tech companies, and civil society for adaptive policy updates.</a:t>
            </a:r>
            <a:endParaRPr sz="1400">
              <a:solidFill>
                <a:srgbClr val="ECECE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ECECEC"/>
                </a:solidFill>
              </a:rPr>
              <a:t>Encourage whistleblowing and anonymous reporting systems for ethical violations.</a:t>
            </a:r>
            <a:endParaRPr sz="1400">
              <a:solidFill>
                <a:srgbClr val="ECECEC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720000" y="1215749"/>
            <a:ext cx="77040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Generative AI holds immense potential to revolutionize industries through enhanced problem-solving and efficiency. However, it presents challenges like bias, data misuse, and copyright concerns, which must be addressed to build public trust and ensure ethical use.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Key Takeaways: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•	Implement policies for fairness, transparency, and accountability in AI development.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•	Establish regulatory frameworks and enforcement mechanisms to mitigate risks.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•	Foster collaboration among stakeholders to align innovation with societal values.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By prioritizing ethical considerations and robust governance, we can harness the benefits of Generative AI while minimizing harm.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Q &amp; 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Works Cited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IBM “What is generative AI” IBM,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www.ibm.com/topics/generative-ai</a:t>
            </a:r>
            <a:r>
              <a:rPr lang="en" sz="1400"/>
              <a:t>. Accessed 25 Nov. 2024.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"How to Get a Handle on Generative AI Governance." SiliconANGLE, 30 Nov. 2024,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https://siliconangle.com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“Research shows AI is often biased. Here's how to make algorithms work for all of us”, World Economic Forum </a:t>
            </a:r>
            <a:r>
              <a:rPr lang="en" sz="1400" u="sng">
                <a:hlinkClick r:id="rId5"/>
              </a:rPr>
              <a:t>https://www.weforum.org/stories/2021/07/ai-machine-learning-bias-discrimination/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is the significance of provenance tracking in data management?, Secoda </a:t>
            </a:r>
            <a:r>
              <a:rPr lang="en" sz="1400" u="sng">
                <a:hlinkClick r:id="rId6"/>
              </a:rPr>
              <a:t>https://www.secoda.co/blog/provenance-tracking-in-data-management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720000" y="1362700"/>
            <a:ext cx="7776900" cy="22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IS GENERATIVE AI ? It’s content that sounds like it was written by a person.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Applications include finance, marketing, software development, healthcare,     and other fields.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Advantages Enhances problem-solving, increases efficiency.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Examples : </a:t>
            </a:r>
            <a:r>
              <a:rPr lang="en" sz="1600"/>
              <a:t>Text</a:t>
            </a:r>
            <a:r>
              <a:rPr lang="en" sz="1600"/>
              <a:t> (ChatGpt), Code (GitHub),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626500" y="43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Generative AI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720000" y="1189050"/>
            <a:ext cx="77040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KEY CHALLENGES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Bias : Risk of perpetuating stereotypes or discrimination in outputs.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Ilegal Data Use: </a:t>
            </a:r>
            <a:r>
              <a:rPr lang="en" sz="1800"/>
              <a:t>Concerns about data privacy and unauthorized data scraping.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Copyright Infringement: Potential misuse of copyrighted material in generated outputs.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Recommendation for Bias</a:t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720000" y="122350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Conduct regular and transparent third-party audits of AI models to catch any potential biases and sources for bias in training data.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for users to have easy ways to report potential bias for it to be reviewed.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Ensure diverse working teams during initial AI development to minimize unconscious bias as well as a diverse range of sources and datasets.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for thorough testing in different environments to see AI conclusions for any potential subject matter.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Illegal Data Use</a:t>
            </a:r>
            <a:endParaRPr/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/>
              <a:t>Lack of Transparency: Through vague or unexplained policies, users don’t get the proper chance to understand how their data is being used.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/>
              <a:t>Use of Copyrighted Material: AI generated content can often source and train itself in third-party works, AI developers will often scrape data from websites without permissions, such as but not limited to blogs and social media posts.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/>
              <a:t>Causes a serious erosion of trust in AI generative models as well as non-compliance with privacy and data protection laws.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Recommendation for Data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provenance tracking: Tracks the origin of data as well as show how its used in training; Info that gets saved could be: author’s identity, how the product influenced the AI-generated content, </a:t>
            </a:r>
            <a:r>
              <a:rPr lang="en" sz="1800"/>
              <a:t>whether</a:t>
            </a:r>
            <a:r>
              <a:rPr lang="en" sz="1800"/>
              <a:t> the information was licensed, e.t.c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mandated informed consent policies for users to clearly understand how their data is being used along with opt-in/out mechanisms.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Copyright Infringement 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720000" y="1215750"/>
            <a:ext cx="77040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Enhance Awareness:</a:t>
            </a:r>
            <a:r>
              <a:rPr lang="en" sz="1400">
                <a:solidFill>
                  <a:srgbClr val="ECECEC"/>
                </a:solidFill>
              </a:rPr>
              <a:t> Educate AI developers and users on copyright laws and fair use principles.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Content Identification Tools:</a:t>
            </a:r>
            <a:r>
              <a:rPr lang="en" sz="1400">
                <a:solidFill>
                  <a:srgbClr val="ECECEC"/>
                </a:solidFill>
              </a:rPr>
              <a:t> Implement algorithms to detect copyrighted material during the training and generation processes.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Preemptive Measures:</a:t>
            </a:r>
            <a:r>
              <a:rPr lang="en" sz="1400">
                <a:solidFill>
                  <a:srgbClr val="ECECEC"/>
                </a:solidFill>
              </a:rPr>
              <a:t> Prohibit AI models from scraping data without explicit permission from content creators.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Remediation Mechanisms:</a:t>
            </a:r>
            <a:r>
              <a:rPr lang="en" sz="1400">
                <a:solidFill>
                  <a:srgbClr val="ECECEC"/>
                </a:solidFill>
              </a:rPr>
              <a:t> Develop frameworks for quick takedown or attribution when copyright issues arise.</a:t>
            </a:r>
            <a:endParaRPr sz="1400">
              <a:solidFill>
                <a:srgbClr val="ECECEC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4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Recommendations for Copyright 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720000" y="1215749"/>
            <a:ext cx="77040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Explicit Licensing Agreements:</a:t>
            </a:r>
            <a:r>
              <a:rPr lang="en" sz="1400">
                <a:solidFill>
                  <a:srgbClr val="ECECEC"/>
                </a:solidFill>
              </a:rPr>
              <a:t> Require AI developers to obtain licenses for copyrighted material used in model training.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Transparency Obligations:</a:t>
            </a:r>
            <a:r>
              <a:rPr lang="en" sz="1400">
                <a:solidFill>
                  <a:srgbClr val="ECECEC"/>
                </a:solidFill>
              </a:rPr>
              <a:t> Mandate disclosure of datasets used to train generative AI to ensure compliance with copyright laws.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Fair Compensation:</a:t>
            </a:r>
            <a:r>
              <a:rPr lang="en" sz="1400">
                <a:solidFill>
                  <a:srgbClr val="ECECEC"/>
                </a:solidFill>
              </a:rPr>
              <a:t> Establish royalties or profit-sharing models for creators whose work contributes to AI training.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Universal Standards:</a:t>
            </a:r>
            <a:r>
              <a:rPr lang="en" sz="1400">
                <a:solidFill>
                  <a:srgbClr val="ECECEC"/>
                </a:solidFill>
              </a:rPr>
              <a:t> Develop international guidelines to harmonize copyright policies across jurisdictions.</a:t>
            </a:r>
            <a:endParaRPr sz="1400">
              <a:solidFill>
                <a:srgbClr val="ECECEC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4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 and Public Trust 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720000" y="1215750"/>
            <a:ext cx="77040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Accountability:</a:t>
            </a:r>
            <a:r>
              <a:rPr lang="en" sz="1400">
                <a:solidFill>
                  <a:srgbClr val="ECECEC"/>
                </a:solidFill>
              </a:rPr>
              <a:t> Define clear accountability for content generated by AI, attributing responsibility to developers or deployers.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Transparency:</a:t>
            </a:r>
            <a:r>
              <a:rPr lang="en" sz="1400">
                <a:solidFill>
                  <a:srgbClr val="ECECEC"/>
                </a:solidFill>
              </a:rPr>
              <a:t> Ensure public understanding of AI's role in content creation through labeling or disclaimers.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Public Engagement:</a:t>
            </a:r>
            <a:r>
              <a:rPr lang="en" sz="1400">
                <a:solidFill>
                  <a:srgbClr val="ECECEC"/>
                </a:solidFill>
              </a:rPr>
              <a:t> Involve diverse stakeholders, including consumers and creators, in ethical AI policy development.</a:t>
            </a:r>
            <a:endParaRPr sz="1400">
              <a:solidFill>
                <a:srgbClr val="ECECEC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CECEC"/>
                </a:solidFill>
              </a:rPr>
              <a:t>Long-term Trust Building:</a:t>
            </a:r>
            <a:r>
              <a:rPr lang="en" sz="1400">
                <a:solidFill>
                  <a:srgbClr val="ECECEC"/>
                </a:solidFill>
              </a:rPr>
              <a:t> Align AI innovation with societal values and demonstrate a commitment to minimizing harm.</a:t>
            </a:r>
            <a:endParaRPr sz="140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