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59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ys Exaucet" initials="CE" lastIdx="1" clrIdx="0">
    <p:extLst>
      <p:ext uri="{19B8F6BF-5375-455C-9EA6-DF929625EA0E}">
        <p15:presenceInfo xmlns:p15="http://schemas.microsoft.com/office/powerpoint/2012/main" userId="Chrys Exauc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>
        <p:scale>
          <a:sx n="50" d="100"/>
          <a:sy n="50" d="100"/>
        </p:scale>
        <p:origin x="150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EB0CC-2085-491A-B665-F98C4D890CD0}" type="datetimeFigureOut">
              <a:rPr lang="fr-FR" smtClean="0"/>
              <a:t>26/07/2019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C0FD-1504-41D3-AFEE-5BF56B78E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29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1C0FD-1504-41D3-AFEE-5BF56B78E1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8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BB2B-9EA3-479E-8D53-B3F3D8286AC7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B8FF-EDC2-4E46-84A0-2150DF93F062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9D76-F9CD-4F00-BF19-13048F0D2BCD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4BA1-ED5F-49AA-844B-FE8EE8DA637E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E50-239E-40AE-A083-54CFECECED97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AF0A-614E-4D96-B3B6-1B5D19404B98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A2A9-A5E9-4443-9A4E-83120697635B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6077-0052-4093-81CF-C743DEFA7985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7741-77BD-43EE-9048-DDE2E88B9638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21E0-591D-4BAE-9069-D8B73017B5AD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31AD-6661-4DB0-898A-E2810741B888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369D-590E-4A8A-BD48-19C93B8077CE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F1A-D40B-4711-AB7B-B757E78D1941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5151-9297-4614-95FF-09B9E3AB2C5F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4295-77B2-44D6-84CC-755981EE29D4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9DB0-CDBB-48AF-9DAC-2E121AD5F2CE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E82F-48BA-4114-BC04-3DBEAADDB8EF}" type="datetime1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basic-mysql-tutorial.aspx" TargetMode="External"/><Relationship Id="rId2" Type="http://schemas.openxmlformats.org/officeDocument/2006/relationships/hyperlink" Target="http://www.mysqltutorial.org/mysql-jdbc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425701"/>
            <a:ext cx="5348287" cy="761999"/>
          </a:xfrm>
          <a:solidFill>
            <a:schemeClr val="bg1">
              <a:lumMod val="9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Dot"/>
          </a:ln>
        </p:spPr>
        <p:txBody>
          <a:bodyPr>
            <a:normAutofit/>
          </a:bodyPr>
          <a:lstStyle/>
          <a:p>
            <a:pPr algn="ctr"/>
            <a:r>
              <a:rPr lang="fr-FR" sz="3200" i="1" dirty="0" smtClean="0">
                <a:solidFill>
                  <a:srgbClr val="FF0000"/>
                </a:solidFill>
              </a:rPr>
              <a:t>Application QCM Online</a:t>
            </a:r>
            <a:r>
              <a:rPr lang="fr-FR" sz="4000" i="1" dirty="0" smtClean="0">
                <a:solidFill>
                  <a:srgbClr val="FF0000"/>
                </a:solidFill>
              </a:rPr>
              <a:t> </a:t>
            </a:r>
            <a:endParaRPr lang="fr-FR" sz="4000" i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3657601"/>
            <a:ext cx="3983037" cy="214630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Par :</a:t>
            </a:r>
          </a:p>
          <a:p>
            <a:r>
              <a:rPr lang="fr-FR" sz="1600" b="1" dirty="0" smtClean="0"/>
              <a:t>BEN  MESSAOUD </a:t>
            </a:r>
            <a:r>
              <a:rPr lang="fr-FR" sz="1600" dirty="0" smtClean="0"/>
              <a:t>Moulaye</a:t>
            </a:r>
          </a:p>
          <a:p>
            <a:r>
              <a:rPr lang="fr-FR" sz="1600" b="1" dirty="0" smtClean="0"/>
              <a:t>HAINGA</a:t>
            </a:r>
            <a:r>
              <a:rPr lang="fr-FR" sz="1600" dirty="0" smtClean="0"/>
              <a:t> Roland</a:t>
            </a:r>
          </a:p>
          <a:p>
            <a:r>
              <a:rPr lang="fr-FR" sz="1600" b="1" dirty="0" smtClean="0"/>
              <a:t>FALL</a:t>
            </a:r>
            <a:r>
              <a:rPr lang="fr-FR" sz="1600" dirty="0" smtClean="0"/>
              <a:t> Ibrahima</a:t>
            </a:r>
          </a:p>
          <a:p>
            <a:r>
              <a:rPr lang="fr-FR" sz="1600" b="1" dirty="0"/>
              <a:t>NGOMA</a:t>
            </a:r>
            <a:r>
              <a:rPr lang="fr-FR" sz="1600" dirty="0"/>
              <a:t> Chrys </a:t>
            </a:r>
            <a:r>
              <a:rPr lang="fr-FR" sz="1600" dirty="0" smtClean="0"/>
              <a:t>Exaucet Perceveran</a:t>
            </a:r>
            <a:endParaRPr lang="fr-FR" sz="1600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06010"/>
              </p:ext>
            </p:extLst>
          </p:nvPr>
        </p:nvGraphicFramePr>
        <p:xfrm>
          <a:off x="2589209" y="571500"/>
          <a:ext cx="8789990" cy="1092200"/>
        </p:xfrm>
        <a:graphic>
          <a:graphicData uri="http://schemas.openxmlformats.org/drawingml/2006/table">
            <a:tbl>
              <a:tblPr/>
              <a:tblGrid>
                <a:gridCol w="4394995">
                  <a:extLst>
                    <a:ext uri="{9D8B030D-6E8A-4147-A177-3AD203B41FA5}">
                      <a16:colId xmlns:a16="http://schemas.microsoft.com/office/drawing/2014/main" val="3299211259"/>
                    </a:ext>
                  </a:extLst>
                </a:gridCol>
                <a:gridCol w="4394995">
                  <a:extLst>
                    <a:ext uri="{9D8B030D-6E8A-4147-A177-3AD203B41FA5}">
                      <a16:colId xmlns:a16="http://schemas.microsoft.com/office/drawing/2014/main" val="3475525732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Projet de Fin de Formation en</a:t>
                      </a:r>
                      <a:br>
                        <a:rPr lang="fr-FR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</a:br>
                      <a:r>
                        <a:rPr lang="fr-FR" sz="1600" b="1" i="0" dirty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PROGRAMMATION ORIENTEE </a:t>
                      </a:r>
                      <a:r>
                        <a:rPr lang="fr-FR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OBJET</a:t>
                      </a:r>
                      <a:r>
                        <a:rPr lang="fr-FR" sz="1600" b="1" i="0" baseline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 </a:t>
                      </a:r>
                    </a:p>
                    <a:p>
                      <a:pPr algn="ctr"/>
                      <a:r>
                        <a:rPr lang="fr-FR" sz="1600" b="1" i="0" dirty="0" smtClean="0">
                          <a:solidFill>
                            <a:srgbClr val="000000"/>
                          </a:solidFill>
                          <a:effectLst/>
                          <a:latin typeface="Calibri-Bold"/>
                        </a:rPr>
                        <a:t>JAVA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86353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3363" y="3482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13600" y="6299200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Formateur : </a:t>
            </a:r>
            <a:r>
              <a:rPr lang="fr-FR" sz="1600" b="1" dirty="0" smtClean="0"/>
              <a:t>AKINOCHO</a:t>
            </a:r>
            <a:r>
              <a:rPr lang="fr-FR" sz="1600" dirty="0" smtClean="0"/>
              <a:t> Ghislain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2405855" y="6268422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INGC 1 - Juillet 2019</a:t>
            </a:r>
            <a:endParaRPr lang="fr-FR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Image 10" descr="Outil Capture d’écra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3953" r="2631" b="7558"/>
          <a:stretch/>
        </p:blipFill>
        <p:spPr>
          <a:xfrm>
            <a:off x="2589212" y="571500"/>
            <a:ext cx="4364038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1950046" cy="566061"/>
          </a:xfrm>
        </p:spPr>
        <p:txBody>
          <a:bodyPr>
            <a:normAutofit fontScale="90000"/>
          </a:bodyPr>
          <a:lstStyle/>
          <a:p>
            <a:r>
              <a:rPr lang="fr-FR" sz="1800" b="1" i="1" dirty="0" smtClean="0">
                <a:solidFill>
                  <a:srgbClr val="FF0000"/>
                </a:solidFill>
              </a:rPr>
              <a:t>IX. Améliorations</a:t>
            </a:r>
            <a:endParaRPr lang="fr-FR" sz="1800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6" y="1152906"/>
            <a:ext cx="8731931" cy="3298767"/>
          </a:xfrm>
        </p:spPr>
        <p:txBody>
          <a:bodyPr>
            <a:normAutofit lnSpcReduction="10000"/>
          </a:bodyPr>
          <a:lstStyle/>
          <a:p>
            <a:r>
              <a:rPr lang="fr-FR" sz="1600" b="1" dirty="0" smtClean="0"/>
              <a:t>JavaFX</a:t>
            </a:r>
            <a:r>
              <a:rPr lang="fr-FR" sz="1600" dirty="0" smtClean="0"/>
              <a:t> ,  Look and Feel adapté  , </a:t>
            </a:r>
            <a:r>
              <a:rPr lang="fr-FR" sz="1600" b="1" dirty="0" smtClean="0"/>
              <a:t>Meilleure sécurisation des champs</a:t>
            </a:r>
          </a:p>
          <a:p>
            <a:r>
              <a:rPr lang="fr-FR" sz="1600" b="1" dirty="0" smtClean="0"/>
              <a:t>ORM</a:t>
            </a:r>
            <a:r>
              <a:rPr lang="fr-FR" sz="1600" dirty="0" smtClean="0"/>
              <a:t> ( Objet Relationnal Mapping )  </a:t>
            </a:r>
          </a:p>
          <a:p>
            <a:r>
              <a:rPr lang="fr-FR" sz="1600" dirty="0" smtClean="0"/>
              <a:t>Framework </a:t>
            </a:r>
            <a:r>
              <a:rPr lang="fr-FR" sz="1600" b="1" dirty="0" smtClean="0"/>
              <a:t>Spring </a:t>
            </a:r>
          </a:p>
          <a:p>
            <a:r>
              <a:rPr lang="fr-FR" sz="1600" dirty="0" smtClean="0"/>
              <a:t>Meilleure gestion du multithreading , </a:t>
            </a:r>
            <a:r>
              <a:rPr lang="fr-FR" sz="1600" b="1" dirty="0"/>
              <a:t>Journalisation </a:t>
            </a:r>
            <a:r>
              <a:rPr lang="fr-FR" sz="1600" dirty="0"/>
              <a:t>avec les </a:t>
            </a:r>
            <a:r>
              <a:rPr lang="fr-FR" sz="1600" dirty="0" smtClean="0"/>
              <a:t>loggers</a:t>
            </a:r>
          </a:p>
          <a:p>
            <a:r>
              <a:rPr lang="fr-FR" sz="1600" dirty="0" smtClean="0"/>
              <a:t>Meilleure Modélisation avec </a:t>
            </a:r>
            <a:r>
              <a:rPr lang="fr-FR" sz="1600" b="1" dirty="0" smtClean="0"/>
              <a:t>UML </a:t>
            </a:r>
            <a:r>
              <a:rPr lang="fr-FR" sz="1600" dirty="0" smtClean="0"/>
              <a:t>(Unified Modeling Langage ) - Diagramme des classes , de cas d’utilisation , entre autres .</a:t>
            </a:r>
          </a:p>
          <a:p>
            <a:r>
              <a:rPr lang="fr-FR" sz="1600" dirty="0" smtClean="0"/>
              <a:t>Encryptage des mots de passe avec </a:t>
            </a:r>
            <a:r>
              <a:rPr lang="fr-FR" sz="1600" b="1" dirty="0" smtClean="0"/>
              <a:t>Jasypt </a:t>
            </a:r>
            <a:r>
              <a:rPr lang="fr-FR" sz="1600" dirty="0" smtClean="0"/>
              <a:t>(Java Simplified Encryption)</a:t>
            </a:r>
          </a:p>
          <a:p>
            <a:r>
              <a:rPr lang="fr-FR" sz="1600" dirty="0" smtClean="0"/>
              <a:t>Pour un étudiant , voir </a:t>
            </a:r>
            <a:r>
              <a:rPr lang="fr-FR" sz="1600" dirty="0"/>
              <a:t>les résultats </a:t>
            </a:r>
            <a:r>
              <a:rPr lang="fr-FR" sz="1600" dirty="0" smtClean="0"/>
              <a:t>de </a:t>
            </a:r>
            <a:r>
              <a:rPr lang="fr-FR" sz="1600" dirty="0"/>
              <a:t>chaque question du </a:t>
            </a:r>
            <a:r>
              <a:rPr lang="fr-FR" sz="1600" dirty="0" smtClean="0"/>
              <a:t>questionnaire , après soumission</a:t>
            </a:r>
            <a:endParaRPr lang="fr-FR" sz="1600" b="1" dirty="0" smtClean="0"/>
          </a:p>
          <a:p>
            <a:r>
              <a:rPr lang="fr-FR" sz="1600" b="1" dirty="0" smtClean="0"/>
              <a:t>Avoir des questions ouvertes .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699657" y="5074646"/>
            <a:ext cx="7373258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La </a:t>
            </a:r>
            <a:r>
              <a:rPr lang="fr-FR" sz="1600" dirty="0"/>
              <a:t>pratique et la recherche forgent l’homme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Nous pouvons maintenant développer des applications davantage performantes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/>
              <a:t>Notre imagination est la seule limite ,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2699657" y="4451674"/>
            <a:ext cx="288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FF0000"/>
                </a:solidFill>
              </a:rPr>
              <a:t>X. Enseignements tirés 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589213" y="3670300"/>
            <a:ext cx="3786187" cy="330200"/>
          </a:xfrm>
        </p:spPr>
        <p:txBody>
          <a:bodyPr>
            <a:normAutofit fontScale="90000"/>
          </a:bodyPr>
          <a:lstStyle/>
          <a:p>
            <a:r>
              <a:rPr lang="fr-FR" sz="1600" b="1" i="1" dirty="0" smtClean="0">
                <a:solidFill>
                  <a:srgbClr val="00B050"/>
                </a:solidFill>
              </a:rPr>
              <a:t>Toutes les exigences ont été respectées</a:t>
            </a:r>
            <a:endParaRPr lang="fr-FR" sz="1600" b="1" i="1" dirty="0">
              <a:solidFill>
                <a:srgbClr val="00B050"/>
              </a:solidFill>
            </a:endParaRP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21904" r="-1567" b="4191"/>
          <a:stretch/>
        </p:blipFill>
        <p:spPr>
          <a:xfrm>
            <a:off x="2108199" y="952500"/>
            <a:ext cx="5958061" cy="2451100"/>
          </a:xfrm>
          <a:effectLst>
            <a:glow rad="127000">
              <a:schemeClr val="tx2"/>
            </a:glow>
          </a:effectLst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2589213" y="4267200"/>
            <a:ext cx="4713287" cy="2463800"/>
          </a:xfrm>
        </p:spPr>
        <p:txBody>
          <a:bodyPr/>
          <a:lstStyle/>
          <a:p>
            <a:r>
              <a:rPr lang="fr-FR" sz="1600" b="1" u="sng" dirty="0" smtClean="0"/>
              <a:t>Fonctionnalités supplémentaires </a:t>
            </a:r>
            <a:r>
              <a:rPr lang="fr-FR" dirty="0" smtClean="0"/>
              <a:t>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b="1" dirty="0" smtClean="0"/>
              <a:t>Activation / désactivation d’un questionnaire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dirty="0" smtClean="0"/>
              <a:t>Choix du chemin  d’exportation du fichier résultats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dirty="0" smtClean="0"/>
              <a:t>Points variables par question et </a:t>
            </a:r>
            <a:r>
              <a:rPr lang="fr-FR" b="1" dirty="0" smtClean="0"/>
              <a:t>Compte à rebours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dirty="0" smtClean="0"/>
              <a:t>Passage à une question spécifique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dirty="0" smtClean="0"/>
              <a:t>Vue du  nombre de questions répondues en temps réel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dirty="0" smtClean="0"/>
              <a:t>Interdiction de refaire un ancien test</a:t>
            </a:r>
          </a:p>
          <a:p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89213" y="265152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i="1" dirty="0" smtClean="0">
                <a:solidFill>
                  <a:srgbClr val="FF0000"/>
                </a:solidFill>
              </a:rPr>
              <a:t> Exigences Techniques 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855875" cy="528797"/>
          </a:xfrm>
        </p:spPr>
        <p:txBody>
          <a:bodyPr>
            <a:noAutofit/>
          </a:bodyPr>
          <a:lstStyle/>
          <a:p>
            <a:r>
              <a:rPr lang="fr-FR" sz="2000" b="1" i="1" dirty="0" smtClean="0">
                <a:solidFill>
                  <a:srgbClr val="FF0000"/>
                </a:solidFill>
              </a:rPr>
              <a:t>II.  Structuration Logique : </a:t>
            </a:r>
            <a:r>
              <a:rPr lang="fr-FR" sz="2000" b="1" dirty="0"/>
              <a:t>Architecture trois –tiers </a:t>
            </a:r>
            <a:r>
              <a:rPr lang="fr-FR" sz="2000" b="1" dirty="0" smtClean="0"/>
              <a:t>MVC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2046514"/>
            <a:ext cx="4083646" cy="3352800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 smtClean="0"/>
              <a:t>Modèle de questionnaires </a:t>
            </a:r>
            <a:r>
              <a:rPr lang="fr-FR" dirty="0" smtClean="0"/>
              <a:t>(question, réponses , questions , résultats </a:t>
            </a:r>
            <a:r>
              <a:rPr lang="fr-FR" dirty="0"/>
              <a:t>, étudiants , </a:t>
            </a:r>
            <a:r>
              <a:rPr lang="fr-FR" dirty="0" smtClean="0"/>
              <a:t>professeurs,…)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 smtClean="0"/>
              <a:t>SWING , </a:t>
            </a:r>
            <a:r>
              <a:rPr lang="fr-FR" dirty="0" smtClean="0"/>
              <a:t>Look and Feel  </a:t>
            </a:r>
            <a:r>
              <a:rPr lang="fr-FR" dirty="0"/>
              <a:t>et </a:t>
            </a:r>
            <a:r>
              <a:rPr lang="fr-FR" dirty="0" smtClean="0"/>
              <a:t>JFileChooser, JTable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Stockage dans une base de données   ( </a:t>
            </a:r>
            <a:r>
              <a:rPr lang="fr-FR" b="1" dirty="0" smtClean="0"/>
              <a:t>SGBD MySQL )</a:t>
            </a:r>
          </a:p>
          <a:p>
            <a:endParaRPr lang="fr-FR" b="1" dirty="0" smtClean="0"/>
          </a:p>
          <a:p>
            <a:r>
              <a:rPr lang="fr-FR" b="1" dirty="0" smtClean="0"/>
              <a:t>DAO(Data Access Object)</a:t>
            </a:r>
            <a:r>
              <a:rPr lang="fr-FR" dirty="0" smtClean="0"/>
              <a:t> pour l’accès à la base de données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641910" y="6125028"/>
            <a:ext cx="72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hlinkClick r:id="rId2"/>
              </a:rPr>
              <a:t>http://www.mysqltutorial.org/mysql-jdbc-tutorial</a:t>
            </a:r>
            <a:r>
              <a:rPr lang="fr-FR" dirty="0" smtClean="0">
                <a:solidFill>
                  <a:srgbClr val="00B050"/>
                </a:solidFill>
                <a:hlinkClick r:id="rId2"/>
              </a:rPr>
              <a:t>/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0B050"/>
                </a:solidFill>
                <a:hlinkClick r:id="rId3"/>
              </a:rPr>
              <a:t>http://www.mysqltutorial.org/basic-mysql-tutorial.aspx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83231" y="5755696"/>
            <a:ext cx="436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B050"/>
                </a:solidFill>
              </a:rPr>
              <a:t>Liens utiles </a:t>
            </a:r>
            <a:endParaRPr lang="fr-FR" b="1" i="1" dirty="0">
              <a:solidFill>
                <a:srgbClr val="00B05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970344"/>
            <a:ext cx="2914650" cy="193979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2910139"/>
            <a:ext cx="2914650" cy="204098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4909088"/>
            <a:ext cx="2914650" cy="1948912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6945085" y="5162550"/>
            <a:ext cx="143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391890"/>
          </a:xfrm>
        </p:spPr>
        <p:txBody>
          <a:bodyPr>
            <a:normAutofit/>
          </a:bodyPr>
          <a:lstStyle/>
          <a:p>
            <a:r>
              <a:rPr lang="fr-FR" sz="1800" b="1" i="1" dirty="0" smtClean="0">
                <a:solidFill>
                  <a:srgbClr val="FF0000"/>
                </a:solidFill>
              </a:rPr>
              <a:t>III. Structuration en classes</a:t>
            </a:r>
            <a:endParaRPr lang="fr-FR" sz="1800" b="1" i="1" dirty="0">
              <a:solidFill>
                <a:srgbClr val="FF0000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1" y="1269021"/>
            <a:ext cx="3572630" cy="364134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71" y="1269021"/>
            <a:ext cx="3183553" cy="53204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1" y="4910365"/>
            <a:ext cx="3572630" cy="167912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418286" y="4624724"/>
            <a:ext cx="34689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 smtClean="0"/>
              <a:t>13 Packages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 smtClean="0"/>
              <a:t>39 classes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 smtClean="0"/>
              <a:t>4 exceptions créées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/>
                </a:solidFill>
              </a:rPr>
              <a:t>1 fichier Properties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 smtClean="0"/>
              <a:t>MySQL connector java 5.1.40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 smtClean="0"/>
              <a:t>MVC – DAO</a:t>
            </a:r>
          </a:p>
          <a:p>
            <a:endParaRPr lang="fr-FR" sz="16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24" y="1269021"/>
            <a:ext cx="4524288" cy="164835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369401" y="3170391"/>
            <a:ext cx="4517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Fichier Properties à adapter à la base de données utilisée . Il est géré par l’administrateur ,</a:t>
            </a:r>
            <a:r>
              <a:rPr lang="fr-FR" sz="1400" dirty="0">
                <a:solidFill>
                  <a:srgbClr val="C00000"/>
                </a:solidFill>
              </a:rPr>
              <a:t> en principe </a:t>
            </a:r>
            <a:r>
              <a:rPr lang="fr-FR" sz="1400" dirty="0" smtClean="0">
                <a:solidFill>
                  <a:srgbClr val="C00000"/>
                </a:solidFill>
              </a:rPr>
              <a:t>.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56347"/>
          </a:xfrm>
        </p:spPr>
        <p:txBody>
          <a:bodyPr>
            <a:normAutofit fontScale="90000"/>
          </a:bodyPr>
          <a:lstStyle/>
          <a:p>
            <a:r>
              <a:rPr lang="fr-FR" sz="1800" b="1" i="1" dirty="0" smtClean="0">
                <a:solidFill>
                  <a:srgbClr val="FF0000"/>
                </a:solidFill>
              </a:rPr>
              <a:t>IV. Application QCM Online </a:t>
            </a:r>
            <a:br>
              <a:rPr lang="fr-FR" sz="1800" b="1" i="1" dirty="0" smtClean="0">
                <a:solidFill>
                  <a:srgbClr val="FF0000"/>
                </a:solidFill>
              </a:rPr>
            </a:br>
            <a:r>
              <a:rPr lang="fr-FR" sz="1800" b="1" i="1" dirty="0" smtClean="0">
                <a:solidFill>
                  <a:schemeClr val="tx1"/>
                </a:solidFill>
              </a:rPr>
              <a:t> </a:t>
            </a:r>
            <a:r>
              <a:rPr lang="fr-FR" sz="1800" b="1" i="1" dirty="0">
                <a:solidFill>
                  <a:schemeClr val="tx1"/>
                </a:solidFill>
              </a:rPr>
              <a:t>P</a:t>
            </a:r>
            <a:r>
              <a:rPr lang="fr-FR" sz="1800" b="1" i="1" dirty="0" smtClean="0">
                <a:solidFill>
                  <a:schemeClr val="tx1"/>
                </a:solidFill>
              </a:rPr>
              <a:t>rérequis , fonctionnement </a:t>
            </a:r>
            <a:r>
              <a:rPr lang="fr-FR" sz="1800" b="1" i="1" dirty="0" smtClean="0">
                <a:solidFill>
                  <a:srgbClr val="FF0000"/>
                </a:solidFill>
              </a:rPr>
              <a:t/>
            </a:r>
            <a:br>
              <a:rPr lang="fr-FR" sz="1800" b="1" i="1" dirty="0" smtClean="0">
                <a:solidFill>
                  <a:srgbClr val="FF0000"/>
                </a:solidFill>
              </a:rPr>
            </a:br>
            <a:endParaRPr lang="fr-FR" sz="1800" b="1" i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3266" b="2826"/>
          <a:stretch/>
        </p:blipFill>
        <p:spPr>
          <a:xfrm>
            <a:off x="212667" y="1614714"/>
            <a:ext cx="5738190" cy="33056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r="7576" b="5637"/>
          <a:stretch/>
        </p:blipFill>
        <p:spPr>
          <a:xfrm>
            <a:off x="6065851" y="1614714"/>
            <a:ext cx="3439886" cy="26498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732" y="0"/>
            <a:ext cx="2571268" cy="233118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804400" y="289560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Requêtes SQL de création de la base de données et des tables initiales (Etudiants et Formateurs )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2667" y="5245100"/>
            <a:ext cx="504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Fichier readme.txt : Prérequis d’utilisation 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61100" y="4724400"/>
            <a:ext cx="33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Interface de connexion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311579" y="6146800"/>
            <a:ext cx="10042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On considère les prérequis acquis . Un utilisateur  peut accéder à sa plateforme via l’interface de connexion . S’il n’est pas déjà  inscrit , il est invité à le faire . L’administrateur a directement accès à la base de données ,et y opère. 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79190"/>
          </a:xfrm>
        </p:spPr>
        <p:txBody>
          <a:bodyPr>
            <a:normAutofit/>
          </a:bodyPr>
          <a:lstStyle/>
          <a:p>
            <a:r>
              <a:rPr lang="fr-FR" sz="1600" b="1" i="1" dirty="0" smtClean="0">
                <a:solidFill>
                  <a:srgbClr val="FF0000"/>
                </a:solidFill>
              </a:rPr>
              <a:t>V. Espace Formateur </a:t>
            </a:r>
            <a:endParaRPr lang="fr-FR" sz="1600" b="1" i="1" dirty="0">
              <a:solidFill>
                <a:srgbClr val="FF0000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6" y="1816383"/>
            <a:ext cx="5612014" cy="3114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32" y="1606058"/>
            <a:ext cx="5968068" cy="31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1621934" y="1358999"/>
            <a:ext cx="25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Espace Professeur 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17632" y="1005462"/>
            <a:ext cx="596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Espace de création / mise à jour d’un questionnaire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70100" y="5677456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Activation ou désactivation d’un questionnaire </a:t>
            </a:r>
            <a:r>
              <a:rPr lang="fr-FR" sz="1400" dirty="0" smtClean="0">
                <a:solidFill>
                  <a:srgbClr val="FF0000"/>
                </a:solidFill>
              </a:rPr>
              <a:t>. Par défaut , les questionnaires sont désactivés .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3" name="Connecteur en angle 12"/>
          <p:cNvCxnSpPr/>
          <p:nvPr/>
        </p:nvCxnSpPr>
        <p:spPr>
          <a:xfrm rot="16200000" flipH="1">
            <a:off x="10492827" y="4897509"/>
            <a:ext cx="1322828" cy="337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321800" y="5943105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 et heure  de création </a:t>
            </a:r>
            <a:endParaRPr lang="fr-FR" sz="1400" dirty="0"/>
          </a:p>
        </p:txBody>
      </p:sp>
      <p:cxnSp>
        <p:nvCxnSpPr>
          <p:cNvPr id="21" name="Connecteur droit avec flèche 20"/>
          <p:cNvCxnSpPr>
            <a:endCxn id="11" idx="0"/>
          </p:cNvCxnSpPr>
          <p:nvPr/>
        </p:nvCxnSpPr>
        <p:spPr>
          <a:xfrm>
            <a:off x="3860800" y="4317406"/>
            <a:ext cx="0" cy="136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6861176" y="4070350"/>
            <a:ext cx="9524" cy="160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223932" y="5727662"/>
            <a:ext cx="200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Point spécifique à une question</a:t>
            </a:r>
            <a:endParaRPr lang="fr-FR" sz="1400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9715500" y="3949700"/>
            <a:ext cx="127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331200" y="5372100"/>
            <a:ext cx="265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Saut vers une question spécifique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20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28797"/>
          </a:xfrm>
        </p:spPr>
        <p:txBody>
          <a:bodyPr>
            <a:normAutofit/>
          </a:bodyPr>
          <a:lstStyle/>
          <a:p>
            <a:r>
              <a:rPr lang="fr-FR" sz="1600" b="1" i="1" dirty="0">
                <a:solidFill>
                  <a:srgbClr val="FF0000"/>
                </a:solidFill>
              </a:rPr>
              <a:t>V. Espace Formateur 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60" y="1933204"/>
            <a:ext cx="9011140" cy="4924796"/>
          </a:xfrm>
          <a:prstGeom prst="rect">
            <a:avLst/>
          </a:prstGeom>
        </p:spPr>
      </p:pic>
      <p:cxnSp>
        <p:nvCxnSpPr>
          <p:cNvPr id="8" name="Connecteur en angle 7"/>
          <p:cNvCxnSpPr/>
          <p:nvPr/>
        </p:nvCxnSpPr>
        <p:spPr>
          <a:xfrm>
            <a:off x="1809750" y="5219700"/>
            <a:ext cx="4800600" cy="1447800"/>
          </a:xfrm>
          <a:prstGeom prst="bentConnector3">
            <a:avLst>
              <a:gd name="adj1" fmla="val 21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85006" y="3551872"/>
            <a:ext cx="2249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JFileChooser. Le Formateur choisit le nom et le chemin du fichier à exporter 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592924" y="2895600"/>
            <a:ext cx="587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1812" y="1749326"/>
            <a:ext cx="190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JTable affichant les résultats d’un questionnaire donné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91964" y="1343407"/>
            <a:ext cx="387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Espace de consultation des résultats  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600" b="1" i="1" dirty="0" smtClean="0">
                <a:solidFill>
                  <a:srgbClr val="FF0000"/>
                </a:solidFill>
              </a:rPr>
              <a:t>VI. Espace Etudiant </a:t>
            </a:r>
            <a:endParaRPr lang="fr-FR" sz="1600" b="1" i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52907"/>
            <a:ext cx="10058400" cy="570509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Connecteur droit avec flèche 6"/>
          <p:cNvCxnSpPr/>
          <p:nvPr/>
        </p:nvCxnSpPr>
        <p:spPr>
          <a:xfrm>
            <a:off x="951065" y="2551331"/>
            <a:ext cx="1059505" cy="318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9540" y="19050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Compte à rebours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5090"/>
          </a:xfrm>
        </p:spPr>
        <p:txBody>
          <a:bodyPr>
            <a:normAutofit/>
          </a:bodyPr>
          <a:lstStyle/>
          <a:p>
            <a:r>
              <a:rPr lang="fr-FR" sz="1800" b="1" dirty="0" smtClean="0">
                <a:solidFill>
                  <a:srgbClr val="FF0000"/>
                </a:solidFill>
              </a:rPr>
              <a:t>VII. Problèmes rencontrés							VIII. Solutions</a:t>
            </a:r>
            <a:endParaRPr lang="fr-FR" sz="18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7190746" y="1944914"/>
            <a:ext cx="4810753" cy="377762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création d'une classe Panel qui va charger l'image ImageI.IO.read(...) et utilisation de la méthode paintComponent</a:t>
            </a:r>
            <a:r>
              <a:rPr lang="fr-FR" dirty="0" smtClean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Utilisation du  </a:t>
            </a:r>
            <a:r>
              <a:rPr lang="fr-FR" dirty="0"/>
              <a:t>package </a:t>
            </a:r>
            <a:r>
              <a:rPr lang="fr-FR" b="1" dirty="0" smtClean="0"/>
              <a:t>java.util.Timer</a:t>
            </a:r>
          </a:p>
          <a:p>
            <a:pPr marL="0" indent="0">
              <a:buNone/>
            </a:pPr>
            <a:endParaRPr lang="fr-FR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fr-FR" b="1" dirty="0" smtClean="0"/>
              <a:t>Optimisation de l’instanciation des objets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b="1" dirty="0" smtClean="0"/>
              <a:t> Utilisation des collections </a:t>
            </a:r>
            <a:r>
              <a:rPr lang="fr-FR" dirty="0" smtClean="0"/>
              <a:t>( Arraylist , HashMap )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Accentuation des recherches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2592924" y="1944914"/>
            <a:ext cx="4313864" cy="377762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Mettre </a:t>
            </a:r>
            <a:r>
              <a:rPr lang="fr-FR" dirty="0"/>
              <a:t>une image en fond d’un </a:t>
            </a:r>
            <a:r>
              <a:rPr lang="fr-FR" dirty="0" smtClean="0"/>
              <a:t>panel 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Implémenter le compte à rebours </a:t>
            </a:r>
            <a:r>
              <a:rPr lang="fr-FR" dirty="0"/>
              <a:t>dans un label de l’interface </a:t>
            </a:r>
            <a:r>
              <a:rPr lang="fr-FR" dirty="0" smtClean="0"/>
              <a:t>étudiant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/>
              <a:t>Gérer </a:t>
            </a:r>
            <a:r>
              <a:rPr lang="fr-FR" b="1" dirty="0"/>
              <a:t>l’espace mémoire </a:t>
            </a:r>
            <a:r>
              <a:rPr lang="fr-FR" dirty="0"/>
              <a:t>: Erreurs de type JavaLangOutOfMemory : heapsize full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Remettre les réponses de l’étudiant lorsqu’il se balade dans le </a:t>
            </a:r>
            <a:r>
              <a:rPr lang="fr-FR" dirty="0" smtClean="0"/>
              <a:t>questionnaire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Modéliser les tables à créer dans la base de </a:t>
            </a:r>
            <a:r>
              <a:rPr lang="fr-FR" dirty="0" smtClean="0"/>
              <a:t>données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Subtilité du code avec le </a:t>
            </a:r>
            <a:r>
              <a:rPr lang="fr-FR" dirty="0" smtClean="0"/>
              <a:t>MVC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Comprendre les technologies à utiliser  en un laps de temps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509</Words>
  <Application>Microsoft Office PowerPoint</Application>
  <PresentationFormat>Grand écran</PresentationFormat>
  <Paragraphs>100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Calibri-Bold</vt:lpstr>
      <vt:lpstr>Century Gothic</vt:lpstr>
      <vt:lpstr>Wingdings</vt:lpstr>
      <vt:lpstr>Wingdings 3</vt:lpstr>
      <vt:lpstr>Brin</vt:lpstr>
      <vt:lpstr>Application QCM Online </vt:lpstr>
      <vt:lpstr>Toutes les exigences ont été respectées</vt:lpstr>
      <vt:lpstr>II.  Structuration Logique : Architecture trois –tiers MVC </vt:lpstr>
      <vt:lpstr>III. Structuration en classes</vt:lpstr>
      <vt:lpstr>IV. Application QCM Online   Prérequis , fonctionnement  </vt:lpstr>
      <vt:lpstr>V. Espace Formateur </vt:lpstr>
      <vt:lpstr>V. Espace Formateur </vt:lpstr>
      <vt:lpstr>VI. Espace Etudiant </vt:lpstr>
      <vt:lpstr>VII. Problèmes rencontrés       VIII. Solutions</vt:lpstr>
      <vt:lpstr>IX. Améliorations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</dc:title>
  <dc:creator>Chrys Exaucet</dc:creator>
  <cp:lastModifiedBy>Chrys Exaucet</cp:lastModifiedBy>
  <cp:revision>153</cp:revision>
  <dcterms:created xsi:type="dcterms:W3CDTF">2019-07-25T21:46:29Z</dcterms:created>
  <dcterms:modified xsi:type="dcterms:W3CDTF">2019-07-26T05:03:45Z</dcterms:modified>
</cp:coreProperties>
</file>