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1" r:id="rId7"/>
    <p:sldId id="260" r:id="rId8"/>
    <p:sldId id="263" r:id="rId9"/>
    <p:sldId id="267" r:id="rId10"/>
    <p:sldId id="269" r:id="rId11"/>
    <p:sldId id="268" r:id="rId12"/>
    <p:sldId id="271" r:id="rId13"/>
    <p:sldId id="272" r:id="rId14"/>
    <p:sldId id="265" r:id="rId1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03E093-0014-41DE-85DE-5249E52557C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DA6269-D4D8-481D-AC0B-4DC948274D26}">
      <dgm:prSet/>
      <dgm:spPr/>
      <dgm:t>
        <a:bodyPr/>
        <a:lstStyle/>
        <a:p>
          <a:r>
            <a:rPr lang="el-GR" b="0" i="0"/>
            <a:t>22</a:t>
          </a:r>
          <a:r>
            <a:rPr lang="en-US" b="0" i="0"/>
            <a:t> features </a:t>
          </a:r>
          <a:r>
            <a:rPr lang="el-GR" b="0" i="0"/>
            <a:t>253680</a:t>
          </a:r>
          <a:r>
            <a:rPr lang="en-US" b="0" i="0"/>
            <a:t> rows</a:t>
          </a:r>
          <a:endParaRPr lang="en-US"/>
        </a:p>
      </dgm:t>
    </dgm:pt>
    <dgm:pt modelId="{6627D284-FE98-4F78-AB26-A626EF5E815E}" type="parTrans" cxnId="{26D77C4C-C97D-40E2-9659-03799E037C7E}">
      <dgm:prSet/>
      <dgm:spPr/>
      <dgm:t>
        <a:bodyPr/>
        <a:lstStyle/>
        <a:p>
          <a:endParaRPr lang="en-US"/>
        </a:p>
      </dgm:t>
    </dgm:pt>
    <dgm:pt modelId="{8DF1E36B-27ED-43E6-9050-BED1758B3A10}" type="sibTrans" cxnId="{26D77C4C-C97D-40E2-9659-03799E037C7E}">
      <dgm:prSet/>
      <dgm:spPr/>
      <dgm:t>
        <a:bodyPr/>
        <a:lstStyle/>
        <a:p>
          <a:endParaRPr lang="en-US"/>
        </a:p>
      </dgm:t>
    </dgm:pt>
    <dgm:pt modelId="{DBCD1536-11A3-4A7F-8F4E-736E1195277F}">
      <dgm:prSet/>
      <dgm:spPr/>
      <dgm:t>
        <a:bodyPr/>
        <a:lstStyle/>
        <a:p>
          <a:r>
            <a:rPr lang="en-US" b="0" i="0"/>
            <a:t>Diabetes diagnosis - Demographics (age, sex) </a:t>
          </a:r>
          <a:endParaRPr lang="en-US"/>
        </a:p>
      </dgm:t>
    </dgm:pt>
    <dgm:pt modelId="{448F2888-82F7-41E9-BC55-C92154A51D56}" type="parTrans" cxnId="{798FF6A7-2ED4-4D47-AC9A-485C739FAE06}">
      <dgm:prSet/>
      <dgm:spPr/>
      <dgm:t>
        <a:bodyPr/>
        <a:lstStyle/>
        <a:p>
          <a:endParaRPr lang="en-US"/>
        </a:p>
      </dgm:t>
    </dgm:pt>
    <dgm:pt modelId="{64DBF111-2B4E-46D5-AFF8-D7A0F62A7700}" type="sibTrans" cxnId="{798FF6A7-2ED4-4D47-AC9A-485C739FAE06}">
      <dgm:prSet/>
      <dgm:spPr/>
      <dgm:t>
        <a:bodyPr/>
        <a:lstStyle/>
        <a:p>
          <a:endParaRPr lang="en-US"/>
        </a:p>
      </dgm:t>
    </dgm:pt>
    <dgm:pt modelId="{4C79EEA4-DF8D-44FD-B27F-668C4F36A0DB}">
      <dgm:prSet/>
      <dgm:spPr/>
      <dgm:t>
        <a:bodyPr/>
        <a:lstStyle/>
        <a:p>
          <a:r>
            <a:rPr lang="en-US" b="0" i="0"/>
            <a:t>Personal information (income, educations) </a:t>
          </a:r>
          <a:endParaRPr lang="en-US"/>
        </a:p>
      </dgm:t>
    </dgm:pt>
    <dgm:pt modelId="{C2D7FD5E-F808-4386-8769-072B25053538}" type="parTrans" cxnId="{615CF1D2-DAFD-463E-9104-378BC82E5DFF}">
      <dgm:prSet/>
      <dgm:spPr/>
      <dgm:t>
        <a:bodyPr/>
        <a:lstStyle/>
        <a:p>
          <a:endParaRPr lang="en-US"/>
        </a:p>
      </dgm:t>
    </dgm:pt>
    <dgm:pt modelId="{5A700290-14CD-451C-A6C3-2AAA31EF737E}" type="sibTrans" cxnId="{615CF1D2-DAFD-463E-9104-378BC82E5DFF}">
      <dgm:prSet/>
      <dgm:spPr/>
      <dgm:t>
        <a:bodyPr/>
        <a:lstStyle/>
        <a:p>
          <a:endParaRPr lang="en-US"/>
        </a:p>
      </dgm:t>
    </dgm:pt>
    <dgm:pt modelId="{CDB65E70-98E0-4144-B005-88B1BB05DF09}">
      <dgm:prSet/>
      <dgm:spPr/>
      <dgm:t>
        <a:bodyPr/>
        <a:lstStyle/>
        <a:p>
          <a:r>
            <a:rPr lang="en-US" b="0" i="0"/>
            <a:t>Health history (drinking, smoking, mental health, physical health,BMI)</a:t>
          </a:r>
          <a:endParaRPr lang="en-US"/>
        </a:p>
      </dgm:t>
    </dgm:pt>
    <dgm:pt modelId="{38062FEC-E0C2-4E0D-AC6C-4EB4CD9D00E5}" type="parTrans" cxnId="{A32D4319-6010-47FE-8E9B-B3E6AE449144}">
      <dgm:prSet/>
      <dgm:spPr/>
      <dgm:t>
        <a:bodyPr/>
        <a:lstStyle/>
        <a:p>
          <a:endParaRPr lang="en-US"/>
        </a:p>
      </dgm:t>
    </dgm:pt>
    <dgm:pt modelId="{0332B46D-3216-4848-BE60-C74F947456CC}" type="sibTrans" cxnId="{A32D4319-6010-47FE-8E9B-B3E6AE449144}">
      <dgm:prSet/>
      <dgm:spPr/>
      <dgm:t>
        <a:bodyPr/>
        <a:lstStyle/>
        <a:p>
          <a:endParaRPr lang="en-US"/>
        </a:p>
      </dgm:t>
    </dgm:pt>
    <dgm:pt modelId="{6CA45882-069C-4DFF-BE3C-A648F56953F8}" type="pres">
      <dgm:prSet presAssocID="{8903E093-0014-41DE-85DE-5249E52557C3}" presName="linear" presStyleCnt="0">
        <dgm:presLayoutVars>
          <dgm:animLvl val="lvl"/>
          <dgm:resizeHandles val="exact"/>
        </dgm:presLayoutVars>
      </dgm:prSet>
      <dgm:spPr/>
    </dgm:pt>
    <dgm:pt modelId="{27C448A8-09CF-4809-867F-4440B3E14B94}" type="pres">
      <dgm:prSet presAssocID="{4ADA6269-D4D8-481D-AC0B-4DC948274D2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3601300-FAFC-4E78-B90D-FD1DDC7CC825}" type="pres">
      <dgm:prSet presAssocID="{8DF1E36B-27ED-43E6-9050-BED1758B3A10}" presName="spacer" presStyleCnt="0"/>
      <dgm:spPr/>
    </dgm:pt>
    <dgm:pt modelId="{E46D6F7C-1F19-4352-9E22-A099ABD72E1F}" type="pres">
      <dgm:prSet presAssocID="{DBCD1536-11A3-4A7F-8F4E-736E1195277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14D2BF-F3B9-4D4D-9833-7ADB24B8BA23}" type="pres">
      <dgm:prSet presAssocID="{64DBF111-2B4E-46D5-AFF8-D7A0F62A7700}" presName="spacer" presStyleCnt="0"/>
      <dgm:spPr/>
    </dgm:pt>
    <dgm:pt modelId="{B1264E93-ADCB-4BA9-B1BC-CDDE6F521B66}" type="pres">
      <dgm:prSet presAssocID="{4C79EEA4-DF8D-44FD-B27F-668C4F36A0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D13C4CC-983F-44A6-B03B-BC62A3267F4D}" type="pres">
      <dgm:prSet presAssocID="{5A700290-14CD-451C-A6C3-2AAA31EF737E}" presName="spacer" presStyleCnt="0"/>
      <dgm:spPr/>
    </dgm:pt>
    <dgm:pt modelId="{950D1B78-6FFE-4D41-B4C3-F0CC7AD98042}" type="pres">
      <dgm:prSet presAssocID="{CDB65E70-98E0-4144-B005-88B1BB05DF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2D4319-6010-47FE-8E9B-B3E6AE449144}" srcId="{8903E093-0014-41DE-85DE-5249E52557C3}" destId="{CDB65E70-98E0-4144-B005-88B1BB05DF09}" srcOrd="3" destOrd="0" parTransId="{38062FEC-E0C2-4E0D-AC6C-4EB4CD9D00E5}" sibTransId="{0332B46D-3216-4848-BE60-C74F947456CC}"/>
    <dgm:cxn modelId="{30FBA52B-878E-4C16-9FB0-E43114B0D378}" type="presOf" srcId="{8903E093-0014-41DE-85DE-5249E52557C3}" destId="{6CA45882-069C-4DFF-BE3C-A648F56953F8}" srcOrd="0" destOrd="0" presId="urn:microsoft.com/office/officeart/2005/8/layout/vList2"/>
    <dgm:cxn modelId="{53F0E02B-94B2-4224-840C-771FE3AD1D44}" type="presOf" srcId="{DBCD1536-11A3-4A7F-8F4E-736E1195277F}" destId="{E46D6F7C-1F19-4352-9E22-A099ABD72E1F}" srcOrd="0" destOrd="0" presId="urn:microsoft.com/office/officeart/2005/8/layout/vList2"/>
    <dgm:cxn modelId="{26D77C4C-C97D-40E2-9659-03799E037C7E}" srcId="{8903E093-0014-41DE-85DE-5249E52557C3}" destId="{4ADA6269-D4D8-481D-AC0B-4DC948274D26}" srcOrd="0" destOrd="0" parTransId="{6627D284-FE98-4F78-AB26-A626EF5E815E}" sibTransId="{8DF1E36B-27ED-43E6-9050-BED1758B3A10}"/>
    <dgm:cxn modelId="{798FF6A7-2ED4-4D47-AC9A-485C739FAE06}" srcId="{8903E093-0014-41DE-85DE-5249E52557C3}" destId="{DBCD1536-11A3-4A7F-8F4E-736E1195277F}" srcOrd="1" destOrd="0" parTransId="{448F2888-82F7-41E9-BC55-C92154A51D56}" sibTransId="{64DBF111-2B4E-46D5-AFF8-D7A0F62A7700}"/>
    <dgm:cxn modelId="{615CF1D2-DAFD-463E-9104-378BC82E5DFF}" srcId="{8903E093-0014-41DE-85DE-5249E52557C3}" destId="{4C79EEA4-DF8D-44FD-B27F-668C4F36A0DB}" srcOrd="2" destOrd="0" parTransId="{C2D7FD5E-F808-4386-8769-072B25053538}" sibTransId="{5A700290-14CD-451C-A6C3-2AAA31EF737E}"/>
    <dgm:cxn modelId="{46F84BD5-DD55-49D5-B503-A6746F33BFE0}" type="presOf" srcId="{4C79EEA4-DF8D-44FD-B27F-668C4F36A0DB}" destId="{B1264E93-ADCB-4BA9-B1BC-CDDE6F521B66}" srcOrd="0" destOrd="0" presId="urn:microsoft.com/office/officeart/2005/8/layout/vList2"/>
    <dgm:cxn modelId="{0E69CBE1-A2AB-425D-B3A1-6136B0A9E35B}" type="presOf" srcId="{CDB65E70-98E0-4144-B005-88B1BB05DF09}" destId="{950D1B78-6FFE-4D41-B4C3-F0CC7AD98042}" srcOrd="0" destOrd="0" presId="urn:microsoft.com/office/officeart/2005/8/layout/vList2"/>
    <dgm:cxn modelId="{4F23A4FF-8CE3-4CBC-B6C7-FF74AB817FC5}" type="presOf" srcId="{4ADA6269-D4D8-481D-AC0B-4DC948274D26}" destId="{27C448A8-09CF-4809-867F-4440B3E14B94}" srcOrd="0" destOrd="0" presId="urn:microsoft.com/office/officeart/2005/8/layout/vList2"/>
    <dgm:cxn modelId="{2998049C-0FC4-49A0-BACB-F4F898084D44}" type="presParOf" srcId="{6CA45882-069C-4DFF-BE3C-A648F56953F8}" destId="{27C448A8-09CF-4809-867F-4440B3E14B94}" srcOrd="0" destOrd="0" presId="urn:microsoft.com/office/officeart/2005/8/layout/vList2"/>
    <dgm:cxn modelId="{793C0F4D-12D2-412D-BAFF-0476C808E80B}" type="presParOf" srcId="{6CA45882-069C-4DFF-BE3C-A648F56953F8}" destId="{E3601300-FAFC-4E78-B90D-FD1DDC7CC825}" srcOrd="1" destOrd="0" presId="urn:microsoft.com/office/officeart/2005/8/layout/vList2"/>
    <dgm:cxn modelId="{EDF61782-9612-4356-8B9A-BC7BA3C89AE6}" type="presParOf" srcId="{6CA45882-069C-4DFF-BE3C-A648F56953F8}" destId="{E46D6F7C-1F19-4352-9E22-A099ABD72E1F}" srcOrd="2" destOrd="0" presId="urn:microsoft.com/office/officeart/2005/8/layout/vList2"/>
    <dgm:cxn modelId="{A8160FD1-8C58-4C38-92D9-5D7DCCF8AC97}" type="presParOf" srcId="{6CA45882-069C-4DFF-BE3C-A648F56953F8}" destId="{5E14D2BF-F3B9-4D4D-9833-7ADB24B8BA23}" srcOrd="3" destOrd="0" presId="urn:microsoft.com/office/officeart/2005/8/layout/vList2"/>
    <dgm:cxn modelId="{EDF746CC-B1C2-4871-9E9C-89AEC6B02702}" type="presParOf" srcId="{6CA45882-069C-4DFF-BE3C-A648F56953F8}" destId="{B1264E93-ADCB-4BA9-B1BC-CDDE6F521B66}" srcOrd="4" destOrd="0" presId="urn:microsoft.com/office/officeart/2005/8/layout/vList2"/>
    <dgm:cxn modelId="{CC757DF0-975C-44CB-AE71-35EC4F28628E}" type="presParOf" srcId="{6CA45882-069C-4DFF-BE3C-A648F56953F8}" destId="{1D13C4CC-983F-44A6-B03B-BC62A3267F4D}" srcOrd="5" destOrd="0" presId="urn:microsoft.com/office/officeart/2005/8/layout/vList2"/>
    <dgm:cxn modelId="{EA1B523B-3AE8-4C03-9037-6B28DC48B5BA}" type="presParOf" srcId="{6CA45882-069C-4DFF-BE3C-A648F56953F8}" destId="{950D1B78-6FFE-4D41-B4C3-F0CC7AD9804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331A1A-8890-4C1E-A16C-09B4AEA4BAB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817594-4ED0-4AEB-9B42-D52F4EAA2C06}">
      <dgm:prSet/>
      <dgm:spPr/>
      <dgm:t>
        <a:bodyPr/>
        <a:lstStyle/>
        <a:p>
          <a:r>
            <a:rPr lang="en-US" b="1"/>
            <a:t>Membership Inference Attacks</a:t>
          </a:r>
          <a:endParaRPr lang="en-US"/>
        </a:p>
      </dgm:t>
    </dgm:pt>
    <dgm:pt modelId="{78584065-C581-4BC4-B7CE-0F3696DE2D42}" type="parTrans" cxnId="{7D1B8C47-306C-496B-9DD7-44697ADDC3FE}">
      <dgm:prSet/>
      <dgm:spPr/>
      <dgm:t>
        <a:bodyPr/>
        <a:lstStyle/>
        <a:p>
          <a:endParaRPr lang="en-US"/>
        </a:p>
      </dgm:t>
    </dgm:pt>
    <dgm:pt modelId="{DFE2D53D-951E-4B1C-89ED-E832EFC17BB2}" type="sibTrans" cxnId="{7D1B8C47-306C-496B-9DD7-44697ADDC3FE}">
      <dgm:prSet/>
      <dgm:spPr/>
      <dgm:t>
        <a:bodyPr/>
        <a:lstStyle/>
        <a:p>
          <a:endParaRPr lang="en-US"/>
        </a:p>
      </dgm:t>
    </dgm:pt>
    <dgm:pt modelId="{1830A25A-853E-44CC-B9A0-6EB70A7B5F95}">
      <dgm:prSet/>
      <dgm:spPr/>
      <dgm:t>
        <a:bodyPr/>
        <a:lstStyle/>
        <a:p>
          <a:r>
            <a:rPr lang="en-US" b="1" dirty="0"/>
            <a:t>Model Inversion Attacks</a:t>
          </a:r>
        </a:p>
      </dgm:t>
    </dgm:pt>
    <dgm:pt modelId="{842E682F-7B11-4EC4-9DE8-F5DED7231DBB}" type="parTrans" cxnId="{0DAD500E-A8D0-4C06-88F2-1A2185C1F868}">
      <dgm:prSet/>
      <dgm:spPr/>
      <dgm:t>
        <a:bodyPr/>
        <a:lstStyle/>
        <a:p>
          <a:endParaRPr lang="en-US"/>
        </a:p>
      </dgm:t>
    </dgm:pt>
    <dgm:pt modelId="{7787D624-85BC-4549-ACED-645E90328AC6}" type="sibTrans" cxnId="{0DAD500E-A8D0-4C06-88F2-1A2185C1F868}">
      <dgm:prSet/>
      <dgm:spPr/>
      <dgm:t>
        <a:bodyPr/>
        <a:lstStyle/>
        <a:p>
          <a:endParaRPr lang="en-US"/>
        </a:p>
      </dgm:t>
    </dgm:pt>
    <dgm:pt modelId="{FCA20D6A-760A-4754-BFC1-7FD2547EC7CA}" type="pres">
      <dgm:prSet presAssocID="{F4331A1A-8890-4C1E-A16C-09B4AEA4BABD}" presName="root" presStyleCnt="0">
        <dgm:presLayoutVars>
          <dgm:dir/>
          <dgm:resizeHandles val="exact"/>
        </dgm:presLayoutVars>
      </dgm:prSet>
      <dgm:spPr/>
    </dgm:pt>
    <dgm:pt modelId="{89282554-854E-47AD-8718-4EADD4EA4623}" type="pres">
      <dgm:prSet presAssocID="{88817594-4ED0-4AEB-9B42-D52F4EAA2C06}" presName="compNode" presStyleCnt="0"/>
      <dgm:spPr/>
    </dgm:pt>
    <dgm:pt modelId="{0F504E06-6868-48F8-910D-2DF8945A0A37}" type="pres">
      <dgm:prSet presAssocID="{88817594-4ED0-4AEB-9B42-D52F4EAA2C0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CF79B5B-D4AC-40E1-A34B-D90902A285DF}" type="pres">
      <dgm:prSet presAssocID="{88817594-4ED0-4AEB-9B42-D52F4EAA2C06}" presName="spaceRect" presStyleCnt="0"/>
      <dgm:spPr/>
    </dgm:pt>
    <dgm:pt modelId="{19F36980-9CB5-46E3-B76D-B10EF2A9D910}" type="pres">
      <dgm:prSet presAssocID="{88817594-4ED0-4AEB-9B42-D52F4EAA2C06}" presName="textRect" presStyleLbl="revTx" presStyleIdx="0" presStyleCnt="2">
        <dgm:presLayoutVars>
          <dgm:chMax val="1"/>
          <dgm:chPref val="1"/>
        </dgm:presLayoutVars>
      </dgm:prSet>
      <dgm:spPr/>
    </dgm:pt>
    <dgm:pt modelId="{EB84834F-40D3-46AE-80CD-849395BB6A55}" type="pres">
      <dgm:prSet presAssocID="{DFE2D53D-951E-4B1C-89ED-E832EFC17BB2}" presName="sibTrans" presStyleCnt="0"/>
      <dgm:spPr/>
    </dgm:pt>
    <dgm:pt modelId="{33D468C1-58BD-446C-9647-9EB5C9E8F973}" type="pres">
      <dgm:prSet presAssocID="{1830A25A-853E-44CC-B9A0-6EB70A7B5F95}" presName="compNode" presStyleCnt="0"/>
      <dgm:spPr/>
    </dgm:pt>
    <dgm:pt modelId="{8BE7E527-B7DC-41DD-8883-BE011D489D33}" type="pres">
      <dgm:prSet presAssocID="{1830A25A-853E-44CC-B9A0-6EB70A7B5F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A37589A-FF0D-4B83-AEF3-6805831156B3}" type="pres">
      <dgm:prSet presAssocID="{1830A25A-853E-44CC-B9A0-6EB70A7B5F95}" presName="spaceRect" presStyleCnt="0"/>
      <dgm:spPr/>
    </dgm:pt>
    <dgm:pt modelId="{43924F41-62C5-418B-A675-57BFE5333667}" type="pres">
      <dgm:prSet presAssocID="{1830A25A-853E-44CC-B9A0-6EB70A7B5F9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AD500E-A8D0-4C06-88F2-1A2185C1F868}" srcId="{F4331A1A-8890-4C1E-A16C-09B4AEA4BABD}" destId="{1830A25A-853E-44CC-B9A0-6EB70A7B5F95}" srcOrd="1" destOrd="0" parTransId="{842E682F-7B11-4EC4-9DE8-F5DED7231DBB}" sibTransId="{7787D624-85BC-4549-ACED-645E90328AC6}"/>
    <dgm:cxn modelId="{08769232-0434-45B1-B407-28F9EFFF836A}" type="presOf" srcId="{F4331A1A-8890-4C1E-A16C-09B4AEA4BABD}" destId="{FCA20D6A-760A-4754-BFC1-7FD2547EC7CA}" srcOrd="0" destOrd="0" presId="urn:microsoft.com/office/officeart/2018/2/layout/IconLabelList"/>
    <dgm:cxn modelId="{7D1B8C47-306C-496B-9DD7-44697ADDC3FE}" srcId="{F4331A1A-8890-4C1E-A16C-09B4AEA4BABD}" destId="{88817594-4ED0-4AEB-9B42-D52F4EAA2C06}" srcOrd="0" destOrd="0" parTransId="{78584065-C581-4BC4-B7CE-0F3696DE2D42}" sibTransId="{DFE2D53D-951E-4B1C-89ED-E832EFC17BB2}"/>
    <dgm:cxn modelId="{F70A2879-66C8-4AC0-B43D-D9639517D462}" type="presOf" srcId="{1830A25A-853E-44CC-B9A0-6EB70A7B5F95}" destId="{43924F41-62C5-418B-A675-57BFE5333667}" srcOrd="0" destOrd="0" presId="urn:microsoft.com/office/officeart/2018/2/layout/IconLabelList"/>
    <dgm:cxn modelId="{3DD9BDF1-5C02-45CD-9784-DF68C2D7FB4C}" type="presOf" srcId="{88817594-4ED0-4AEB-9B42-D52F4EAA2C06}" destId="{19F36980-9CB5-46E3-B76D-B10EF2A9D910}" srcOrd="0" destOrd="0" presId="urn:microsoft.com/office/officeart/2018/2/layout/IconLabelList"/>
    <dgm:cxn modelId="{9632FED0-8A37-43DA-B02F-320B29474A63}" type="presParOf" srcId="{FCA20D6A-760A-4754-BFC1-7FD2547EC7CA}" destId="{89282554-854E-47AD-8718-4EADD4EA4623}" srcOrd="0" destOrd="0" presId="urn:microsoft.com/office/officeart/2018/2/layout/IconLabelList"/>
    <dgm:cxn modelId="{9BDBD111-EA67-4B8F-BE2E-9D24021417CC}" type="presParOf" srcId="{89282554-854E-47AD-8718-4EADD4EA4623}" destId="{0F504E06-6868-48F8-910D-2DF8945A0A37}" srcOrd="0" destOrd="0" presId="urn:microsoft.com/office/officeart/2018/2/layout/IconLabelList"/>
    <dgm:cxn modelId="{A1E7C0E1-16B0-4E3C-9B1F-95D06C143399}" type="presParOf" srcId="{89282554-854E-47AD-8718-4EADD4EA4623}" destId="{BCF79B5B-D4AC-40E1-A34B-D90902A285DF}" srcOrd="1" destOrd="0" presId="urn:microsoft.com/office/officeart/2018/2/layout/IconLabelList"/>
    <dgm:cxn modelId="{92672BF0-17CF-4929-82AE-E1C98681272B}" type="presParOf" srcId="{89282554-854E-47AD-8718-4EADD4EA4623}" destId="{19F36980-9CB5-46E3-B76D-B10EF2A9D910}" srcOrd="2" destOrd="0" presId="urn:microsoft.com/office/officeart/2018/2/layout/IconLabelList"/>
    <dgm:cxn modelId="{FCCDC655-61A8-4454-846D-E9484930E833}" type="presParOf" srcId="{FCA20D6A-760A-4754-BFC1-7FD2547EC7CA}" destId="{EB84834F-40D3-46AE-80CD-849395BB6A55}" srcOrd="1" destOrd="0" presId="urn:microsoft.com/office/officeart/2018/2/layout/IconLabelList"/>
    <dgm:cxn modelId="{14CC3BB9-75AD-4DD5-A084-54549822FA53}" type="presParOf" srcId="{FCA20D6A-760A-4754-BFC1-7FD2547EC7CA}" destId="{33D468C1-58BD-446C-9647-9EB5C9E8F973}" srcOrd="2" destOrd="0" presId="urn:microsoft.com/office/officeart/2018/2/layout/IconLabelList"/>
    <dgm:cxn modelId="{2D53B7D5-BD3D-4D39-B88F-849D24FAB16E}" type="presParOf" srcId="{33D468C1-58BD-446C-9647-9EB5C9E8F973}" destId="{8BE7E527-B7DC-41DD-8883-BE011D489D33}" srcOrd="0" destOrd="0" presId="urn:microsoft.com/office/officeart/2018/2/layout/IconLabelList"/>
    <dgm:cxn modelId="{AA3FE03C-8E1B-4EBF-8FFF-CDBEA66E2F9A}" type="presParOf" srcId="{33D468C1-58BD-446C-9647-9EB5C9E8F973}" destId="{2A37589A-FF0D-4B83-AEF3-6805831156B3}" srcOrd="1" destOrd="0" presId="urn:microsoft.com/office/officeart/2018/2/layout/IconLabelList"/>
    <dgm:cxn modelId="{B89B1E63-FD0D-4153-92C9-FF8C5BCA77BC}" type="presParOf" srcId="{33D468C1-58BD-446C-9647-9EB5C9E8F973}" destId="{43924F41-62C5-418B-A675-57BFE533366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448A8-09CF-4809-867F-4440B3E14B94}">
      <dsp:nvSpPr>
        <dsp:cNvPr id="0" name=""/>
        <dsp:cNvSpPr/>
      </dsp:nvSpPr>
      <dsp:spPr>
        <a:xfrm>
          <a:off x="0" y="813"/>
          <a:ext cx="6798539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200" b="0" i="0" kern="1200"/>
            <a:t>22</a:t>
          </a:r>
          <a:r>
            <a:rPr lang="en-US" sz="2200" b="0" i="0" kern="1200"/>
            <a:t> features </a:t>
          </a:r>
          <a:r>
            <a:rPr lang="el-GR" sz="2200" b="0" i="0" kern="1200"/>
            <a:t>253680</a:t>
          </a:r>
          <a:r>
            <a:rPr lang="en-US" sz="2200" b="0" i="0" kern="1200"/>
            <a:t> rows</a:t>
          </a:r>
          <a:endParaRPr lang="en-US" sz="2200" kern="1200"/>
        </a:p>
      </dsp:txBody>
      <dsp:txXfrm>
        <a:off x="42879" y="43692"/>
        <a:ext cx="6712781" cy="792619"/>
      </dsp:txXfrm>
    </dsp:sp>
    <dsp:sp modelId="{E46D6F7C-1F19-4352-9E22-A099ABD72E1F}">
      <dsp:nvSpPr>
        <dsp:cNvPr id="0" name=""/>
        <dsp:cNvSpPr/>
      </dsp:nvSpPr>
      <dsp:spPr>
        <a:xfrm>
          <a:off x="0" y="942550"/>
          <a:ext cx="6798539" cy="878377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Diabetes diagnosis - Demographics (age, sex) </a:t>
          </a:r>
          <a:endParaRPr lang="en-US" sz="2200" kern="1200"/>
        </a:p>
      </dsp:txBody>
      <dsp:txXfrm>
        <a:off x="42879" y="985429"/>
        <a:ext cx="6712781" cy="792619"/>
      </dsp:txXfrm>
    </dsp:sp>
    <dsp:sp modelId="{B1264E93-ADCB-4BA9-B1BC-CDDE6F521B66}">
      <dsp:nvSpPr>
        <dsp:cNvPr id="0" name=""/>
        <dsp:cNvSpPr/>
      </dsp:nvSpPr>
      <dsp:spPr>
        <a:xfrm>
          <a:off x="0" y="1884288"/>
          <a:ext cx="6798539" cy="878377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Personal information (income, educations) </a:t>
          </a:r>
          <a:endParaRPr lang="en-US" sz="2200" kern="1200"/>
        </a:p>
      </dsp:txBody>
      <dsp:txXfrm>
        <a:off x="42879" y="1927167"/>
        <a:ext cx="6712781" cy="792619"/>
      </dsp:txXfrm>
    </dsp:sp>
    <dsp:sp modelId="{950D1B78-6FFE-4D41-B4C3-F0CC7AD98042}">
      <dsp:nvSpPr>
        <dsp:cNvPr id="0" name=""/>
        <dsp:cNvSpPr/>
      </dsp:nvSpPr>
      <dsp:spPr>
        <a:xfrm>
          <a:off x="0" y="2826026"/>
          <a:ext cx="6798539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Health history (drinking, smoking, mental health, physical health,BMI)</a:t>
          </a:r>
          <a:endParaRPr lang="en-US" sz="2200" kern="1200"/>
        </a:p>
      </dsp:txBody>
      <dsp:txXfrm>
        <a:off x="42879" y="2868905"/>
        <a:ext cx="6712781" cy="792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504E06-6868-48F8-910D-2DF8945A0A37}">
      <dsp:nvSpPr>
        <dsp:cNvPr id="0" name=""/>
        <dsp:cNvSpPr/>
      </dsp:nvSpPr>
      <dsp:spPr>
        <a:xfrm>
          <a:off x="1747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36980-9CB5-46E3-B76D-B10EF2A9D910}">
      <dsp:nvSpPr>
        <dsp:cNvPr id="0" name=""/>
        <dsp:cNvSpPr/>
      </dsp:nvSpPr>
      <dsp:spPr>
        <a:xfrm>
          <a:off x="559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Membership Inference Attacks</a:t>
          </a:r>
          <a:endParaRPr lang="en-US" sz="2500" kern="1200"/>
        </a:p>
      </dsp:txBody>
      <dsp:txXfrm>
        <a:off x="559800" y="3023411"/>
        <a:ext cx="4320000" cy="720000"/>
      </dsp:txXfrm>
    </dsp:sp>
    <dsp:sp modelId="{8BE7E527-B7DC-41DD-8883-BE011D489D33}">
      <dsp:nvSpPr>
        <dsp:cNvPr id="0" name=""/>
        <dsp:cNvSpPr/>
      </dsp:nvSpPr>
      <dsp:spPr>
        <a:xfrm>
          <a:off x="6823800" y="60913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24F41-62C5-418B-A675-57BFE5333667}">
      <dsp:nvSpPr>
        <dsp:cNvPr id="0" name=""/>
        <dsp:cNvSpPr/>
      </dsp:nvSpPr>
      <dsp:spPr>
        <a:xfrm>
          <a:off x="5635800" y="302341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Model Inversion Attacks</a:t>
          </a:r>
        </a:p>
      </dsp:txBody>
      <dsp:txXfrm>
        <a:off x="5635800" y="3023411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F1BD-700D-FFCE-EEEE-0C972A89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125C0-48F6-AE8B-1622-ABD22969B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22914-B32B-04B1-2894-4861C6C9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CD2A-CB82-6AA5-0E87-5204651F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B1A38-D2A1-A65E-18F3-812C6A69B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938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9CCC-4E67-EF33-F796-BB341E6C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BB0D1-9421-BD66-C1A3-03B050D46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F4FEE-E10C-53B1-88BD-6033E774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05B5-B257-3728-CB20-987C34E2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8FFEC-880C-F25E-3CB8-A45ECC73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6877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8F086-C7E3-26E1-3D16-0A64B537B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93DD9-3416-6BEB-9E88-BDCC889B2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A4723-2401-A9C9-B5DE-BF2D8D04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DD317-2FE3-DA4F-E5E0-FB87F1E0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140F3-93BF-1932-D424-1AC1ED24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81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0B1C-B321-60C8-2FCB-3C43B781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406F-8348-47FF-0B4F-F93E38D0A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89CC6-D97A-D54B-4955-A44B1F3A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711BE-2D2A-26A1-AE3D-7AC0A00F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4E5CF-FDB1-92F5-B83D-D01375581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9610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BCAA-7D08-FF04-C810-182EED986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43CA3-579F-FB2D-44FE-5216752BC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62DC-3A2D-9A98-0442-F1B6FE19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66A2-A79C-70B7-87E5-0953AA6B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9AFC-3BEB-A926-4BDB-CC109A091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69216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E7619-131E-2110-F503-488C5A46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6525-316A-AAB7-63C9-4FC332CF2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82708-2C93-D48B-0B4F-8BF5BA548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6F3D5-CCB0-95D8-F678-9C85BD957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16703-A108-E79A-0340-7E22E611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56FF8-042E-D0CA-E39E-AA2447B4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011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DE62-19C8-F041-E791-7CCEFD358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A0E1A-A449-8A0F-AE95-66834EBA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7866-B6BE-206B-410F-39E32FADDA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2531E-C09D-286C-19F8-F4E5734F1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0D4CF-3B12-E23D-1D1C-67C93D79E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431BAB-766C-1904-68C5-070E2567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A6704A-913D-224D-142E-6EBFEF47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300CF-4B48-0DF7-3A41-26C1EC74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24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0058-9B0D-705B-20AF-ED696137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870CD4-9B6E-49D3-9725-55DD2BC5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A1EC5-732B-5ECE-1431-A139792E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C6568-4F77-19AB-E1FB-607AA0A4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79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54B7-D461-FB65-B6B4-F6E8311C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95E6E-E707-B9A1-FAD3-035C4720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21908-A342-EB2B-5DCD-00C8EBF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9643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4786-5ABA-EAE5-E57F-855DD487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BEC7-E0A6-DF6E-ED3B-B7DA8A471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9C30D-DBBD-3058-C518-C37D95C91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81E58-42E5-232A-843F-B968AFB0C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C81C1-4C47-121A-811D-685F5305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0A87B-607A-0B55-6E28-0C89E4F3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65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BD73-C7E2-B380-92EF-F4BF4A854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C2E2F-4622-A5F7-FAFB-23A614D8C9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02B45-5D0A-703F-4B96-AB660938B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2C17D-D2B9-8F02-0003-D1D61C68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C7B44-FE22-CCCF-F949-73B302A4C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7FC5-4360-564D-D38A-689A6DC2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251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1FD51-D0D7-B8FC-4E56-C656390E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8E63D-03DB-7BD0-7E05-7A0EFBEBA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8AB69-AE79-3161-8F21-4470DD866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F3D224-435A-41B0-ABA1-6032BBE04CBD}" type="datetimeFigureOut">
              <a:rPr lang="el-GR" smtClean="0"/>
              <a:t>13/7/2024</a:t>
            </a:fld>
            <a:endParaRPr lang="el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E1437-B3AD-F63D-B038-C302DD8ED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384C-CB21-31A2-A942-F2DC56D74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234529-7D2D-461A-B48B-41D21C64798A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7390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84531B-6CA2-93D6-9DA1-8E44DA9DB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94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30D0FA-0BF0-8D72-E694-78E505262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867878"/>
            <a:ext cx="4127635" cy="2828223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2"/>
                </a:solidFill>
              </a:rPr>
              <a:t>Diabetes Prediction-Feature Selection</a:t>
            </a:r>
            <a:endParaRPr lang="el-GR" sz="44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629BE-C002-7AC0-0B54-2C37CD7B5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1980"/>
            <a:ext cx="4048126" cy="97215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based on questionnaire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56509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different colored triangles&#10;&#10;Description automatically generated">
            <a:extLst>
              <a:ext uri="{FF2B5EF4-FFF2-40B4-BE49-F238E27FC236}">
                <a16:creationId xmlns:a16="http://schemas.microsoft.com/office/drawing/2014/main" id="{7C1D07A1-5555-7E2B-43FB-975B6DDEE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773" y="122826"/>
            <a:ext cx="9884979" cy="6612347"/>
          </a:xfrm>
        </p:spPr>
      </p:pic>
    </p:spTree>
    <p:extLst>
      <p:ext uri="{BB962C8B-B14F-4D97-AF65-F5344CB8AC3E}">
        <p14:creationId xmlns:p14="http://schemas.microsoft.com/office/powerpoint/2010/main" val="25659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2D2F9-07B2-EBBE-C9C5-3A1521AF4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dirty="0"/>
              <a:t>Healthcare data – Privacy concern</a:t>
            </a:r>
            <a:endParaRPr lang="el-GR" dirty="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A9DB1-C56E-BC77-E741-F071A6789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Analysis Without Differential Privacy</a:t>
            </a:r>
            <a:r>
              <a:rPr kumimoji="0" lang="el-GR" altLang="el-GR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An attacker who gains access to the results could reverse-engineer the data to identify individuals' medical conditions.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Analysis With Differential Privacy</a:t>
            </a:r>
            <a:r>
              <a:rPr kumimoji="0" lang="el-GR" altLang="el-GR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The attacker would see results that include random noise. </a:t>
            </a:r>
          </a:p>
          <a:p>
            <a:pPr marL="0" indent="0">
              <a:buNone/>
            </a:pPr>
            <a:endParaRPr lang="el-GR" sz="2200" dirty="0"/>
          </a:p>
        </p:txBody>
      </p:sp>
      <p:pic>
        <p:nvPicPr>
          <p:cNvPr id="5" name="Picture 4" descr="Abstract background of data">
            <a:extLst>
              <a:ext uri="{FF2B5EF4-FFF2-40B4-BE49-F238E27FC236}">
                <a16:creationId xmlns:a16="http://schemas.microsoft.com/office/drawing/2014/main" id="{705D87A6-3DA8-37E6-1023-28D031FE9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581" r="25999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7870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777CF-431E-7523-56DD-0ED8742B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Sensitive Data Susceptible to</a:t>
            </a:r>
            <a:endParaRPr lang="el-GR" sz="5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CE9205-F57B-D104-D781-878A6A3C8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338631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6337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7D649-4086-9CC5-3A47-A42236948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Outcomes</a:t>
            </a:r>
            <a:endParaRPr lang="en-US" sz="2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2A3A499-614C-2411-0B5D-AF223138B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19260"/>
            <a:ext cx="7188199" cy="481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45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98CC8-BAA3-1E24-3926-11721875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Differential Privacy Models</a:t>
            </a:r>
            <a:endParaRPr lang="el-GR" sz="5400"/>
          </a:p>
        </p:txBody>
      </p:sp>
      <p:sp>
        <p:nvSpPr>
          <p:cNvPr id="2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DC0AE-275A-F45C-1236-35F03AABA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LR,DT ,NB from </a:t>
            </a:r>
            <a:r>
              <a:rPr lang="en-US" sz="2200" dirty="0" err="1"/>
              <a:t>diffprivlib</a:t>
            </a:r>
            <a:r>
              <a:rPr lang="en-US" sz="2200" dirty="0"/>
              <a:t> to protect from model attacks</a:t>
            </a:r>
          </a:p>
          <a:p>
            <a:r>
              <a:rPr lang="en-US" sz="2200" dirty="0"/>
              <a:t>Differentially private NB  0.72 Recall 0.71 F1-Score</a:t>
            </a:r>
          </a:p>
          <a:p>
            <a:r>
              <a:rPr lang="en-US" sz="2200" dirty="0"/>
              <a:t>Much lower scores for DP LR </a:t>
            </a:r>
          </a:p>
          <a:p>
            <a:pPr marL="0" indent="0">
              <a:buNone/>
            </a:pPr>
            <a:r>
              <a:rPr lang="en-US" sz="2200" dirty="0"/>
              <a:t> as compared to LR</a:t>
            </a:r>
          </a:p>
          <a:p>
            <a:pPr marL="0" indent="0">
              <a:buNone/>
            </a:pPr>
            <a:endParaRPr lang="el-GR" sz="2200" dirty="0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874C820-C7CA-55C0-8A3C-07E99386C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9" r="29997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692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591AB-C224-48F2-97E6-0FBFBDDB4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Project Statement</a:t>
            </a:r>
            <a:endParaRPr lang="el-GR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2B408-C79D-E9DD-633A-BB7B43186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Non-Profit Organization providing a simple questionnaire (without intricate biomarkers) to monitor the tendency of the residents of the Aegean Islands for type II Diabetes </a:t>
            </a:r>
          </a:p>
          <a:p>
            <a:r>
              <a:rPr lang="en-US" sz="2400" dirty="0"/>
              <a:t>Suggestions of lifestyle changes</a:t>
            </a:r>
          </a:p>
          <a:p>
            <a:r>
              <a:rPr lang="en-US" sz="2400" dirty="0"/>
              <a:t>Future utilization for medical purposes</a:t>
            </a:r>
          </a:p>
          <a:p>
            <a:pPr marL="0" indent="0">
              <a:buNone/>
            </a:pPr>
            <a:endParaRPr lang="el-GR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109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05FA3-08AE-8B03-A296-9218A6049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sz="4000" b="1" i="0" dirty="0">
                <a:effectLst/>
                <a:latin typeface="ui-sans-serif"/>
              </a:rPr>
              <a:t>CDC Diabetes Health Indicators</a:t>
            </a:r>
            <a:br>
              <a:rPr lang="en-US" sz="4000" b="1" i="0" dirty="0">
                <a:effectLst/>
                <a:highlight>
                  <a:srgbClr val="0065A3"/>
                </a:highlight>
                <a:latin typeface="ui-sans-serif"/>
              </a:rPr>
            </a:br>
            <a:endParaRPr lang="el-GR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71195-DE92-8830-3471-AD913EF958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46" r="3830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A413D-1008-85F7-D0DF-241084A06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462709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3670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80433-8236-5191-46CB-B270C33CD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Gender characerisics</a:t>
            </a:r>
          </a:p>
        </p:txBody>
      </p:sp>
      <p:pic>
        <p:nvPicPr>
          <p:cNvPr id="5" name="Content Placeholder 4" descr="A graph of a person and person&#10;&#10;Description automatically generated">
            <a:extLst>
              <a:ext uri="{FF2B5EF4-FFF2-40B4-BE49-F238E27FC236}">
                <a16:creationId xmlns:a16="http://schemas.microsoft.com/office/drawing/2014/main" id="{F0820F81-E4C9-81F3-38B2-D3B09608F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206" y="961812"/>
            <a:ext cx="493098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7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6A1BE-FCCF-27EA-950C-D045C67BA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Age Groups</a:t>
            </a:r>
          </a:p>
        </p:txBody>
      </p:sp>
      <p:pic>
        <p:nvPicPr>
          <p:cNvPr id="9" name="Content Placeholder 8" descr="A graph of a bar graph&#10;&#10;Description automatically generated with medium confidence">
            <a:extLst>
              <a:ext uri="{FF2B5EF4-FFF2-40B4-BE49-F238E27FC236}">
                <a16:creationId xmlns:a16="http://schemas.microsoft.com/office/drawing/2014/main" id="{3314E138-64F2-F104-A783-D12869033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27" y="2074363"/>
            <a:ext cx="8297779" cy="344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06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33456-04CC-AC9A-C7F0-D82298E5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BMI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495DF992-F04C-5642-D021-D191F579D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64" y="1620252"/>
            <a:ext cx="8041105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6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0648C-D7DE-5065-FB9A-63920E49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Correlations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015A4-3E27-17C9-BEDA-10A13CB14783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 extreme correlations observed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6535F2-99AA-ABE2-ED37-496EB1B136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76" y="2633472"/>
            <a:ext cx="11295600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4AB978BB-CB1A-7B85-1B5D-E6980D975D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648" r="27185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06D2F-AEA3-8AF5-271F-8A4A1999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Model Evaluation</a:t>
            </a:r>
            <a:endParaRPr lang="el-GR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798B-EEE1-72CA-5EB6-356A2DC9F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1600" dirty="0"/>
              <a:t>RF --  0.84 Recall  F1-score – 0.82</a:t>
            </a:r>
          </a:p>
          <a:p>
            <a:r>
              <a:rPr lang="en-US" sz="1600" dirty="0"/>
              <a:t>LR -- 0.84 Recall  F1-score – 0.82</a:t>
            </a:r>
          </a:p>
          <a:p>
            <a:pPr marL="0" indent="0">
              <a:buNone/>
            </a:pPr>
            <a:r>
              <a:rPr lang="en-US" sz="1600" dirty="0"/>
              <a:t>                  </a:t>
            </a:r>
          </a:p>
          <a:p>
            <a:pPr marL="0" indent="0">
              <a:buNone/>
            </a:pPr>
            <a:r>
              <a:rPr lang="en-US" sz="1600" dirty="0"/>
              <a:t>Top 10 Features</a:t>
            </a:r>
          </a:p>
          <a:p>
            <a:r>
              <a:rPr lang="en-US" sz="1600" dirty="0"/>
              <a:t>RF --  0.80 Recall  F1-score – 0.81</a:t>
            </a:r>
          </a:p>
          <a:p>
            <a:r>
              <a:rPr lang="en-US" sz="1600" dirty="0"/>
              <a:t>LR -- 0.85 Recall  F1-score – 0.82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PCA</a:t>
            </a:r>
          </a:p>
          <a:p>
            <a:r>
              <a:rPr lang="en-US" sz="1600" dirty="0"/>
              <a:t>RF --  0.84 Recall F1-score – 0.81</a:t>
            </a:r>
          </a:p>
          <a:p>
            <a:r>
              <a:rPr lang="en-US" sz="1600" dirty="0"/>
              <a:t>LR -- 0.82 Recall F1-score – 0.82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203695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E212-1854-AE5C-8A0F-B3CDDC1CA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Selection</a:t>
            </a:r>
          </a:p>
        </p:txBody>
      </p:sp>
      <p:pic>
        <p:nvPicPr>
          <p:cNvPr id="7" name="Content Placeholder 6" descr="A screenshot of a spreadsheet&#10;&#10;Description automatically generated">
            <a:extLst>
              <a:ext uri="{FF2B5EF4-FFF2-40B4-BE49-F238E27FC236}">
                <a16:creationId xmlns:a16="http://schemas.microsoft.com/office/drawing/2014/main" id="{3A22BBCE-01C8-5D2A-F134-11D845343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169" y="1595016"/>
            <a:ext cx="9299022" cy="511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233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ui-sans-serif</vt:lpstr>
      <vt:lpstr>Office Theme</vt:lpstr>
      <vt:lpstr>Diabetes Prediction-Feature Selection</vt:lpstr>
      <vt:lpstr>Project Statement</vt:lpstr>
      <vt:lpstr>CDC Diabetes Health Indicators </vt:lpstr>
      <vt:lpstr>Gender characerisics</vt:lpstr>
      <vt:lpstr>Age Groups</vt:lpstr>
      <vt:lpstr>BMI</vt:lpstr>
      <vt:lpstr>Feature Correlations</vt:lpstr>
      <vt:lpstr>Model Evaluation</vt:lpstr>
      <vt:lpstr>Feature Selection</vt:lpstr>
      <vt:lpstr>PowerPoint Presentation</vt:lpstr>
      <vt:lpstr>Healthcare data – Privacy concern</vt:lpstr>
      <vt:lpstr>Sensitive Data Susceptible to</vt:lpstr>
      <vt:lpstr>Outcomes</vt:lpstr>
      <vt:lpstr>Differential Privacy Models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Chrysa Bourtzinakou</dc:creator>
  <cp:lastModifiedBy>Chrysa Bourtzinakou</cp:lastModifiedBy>
  <cp:revision>1</cp:revision>
  <dcterms:created xsi:type="dcterms:W3CDTF">2024-07-13T12:14:16Z</dcterms:created>
  <dcterms:modified xsi:type="dcterms:W3CDTF">2024-07-13T13:52:05Z</dcterms:modified>
</cp:coreProperties>
</file>