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74" r:id="rId3"/>
    <p:sldId id="258" r:id="rId4"/>
    <p:sldId id="260" r:id="rId5"/>
    <p:sldId id="275" r:id="rId6"/>
    <p:sldId id="271" r:id="rId7"/>
    <p:sldId id="272" r:id="rId8"/>
    <p:sldId id="273" r:id="rId9"/>
    <p:sldId id="276" r:id="rId10"/>
    <p:sldId id="277" r:id="rId11"/>
    <p:sldId id="278" r:id="rId12"/>
    <p:sldId id="269" r:id="rId13"/>
    <p:sldId id="280" r:id="rId14"/>
    <p:sldId id="279" r:id="rId15"/>
    <p:sldId id="270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8"/>
    <a:srgbClr val="00A3E0"/>
    <a:srgbClr val="00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7" autoAdjust="0"/>
    <p:restoredTop sz="94598" autoAdjust="0"/>
  </p:normalViewPr>
  <p:slideViewPr>
    <p:cSldViewPr snapToGrid="0" snapToObjects="1">
      <p:cViewPr varScale="1">
        <p:scale>
          <a:sx n="127" d="100"/>
          <a:sy n="127" d="100"/>
        </p:scale>
        <p:origin x="-16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3D3D10-D42E-5D4D-A1E1-469243CE29E3}" type="datetimeFigureOut">
              <a:rPr lang="en-US" smtClean="0"/>
              <a:t>15/06/15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6F1482-B4D6-CD40-8A94-288E9E3C7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3D3D10-D42E-5D4D-A1E1-469243CE29E3}" type="datetimeFigureOut">
              <a:rPr lang="en-US" smtClean="0"/>
              <a:t>15/06/15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6F1482-B4D6-CD40-8A94-288E9E3C7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7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3D3D10-D42E-5D4D-A1E1-469243CE29E3}" type="datetimeFigureOut">
              <a:rPr lang="en-US" smtClean="0"/>
              <a:t>15/06/15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6F1482-B4D6-CD40-8A94-288E9E3C7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8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3D3D10-D42E-5D4D-A1E1-469243CE29E3}" type="datetimeFigureOut">
              <a:rPr lang="en-US" smtClean="0"/>
              <a:t>15/06/15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6F1482-B4D6-CD40-8A94-288E9E3C7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7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3D3D10-D42E-5D4D-A1E1-469243CE29E3}" type="datetimeFigureOut">
              <a:rPr lang="en-US" smtClean="0"/>
              <a:t>15/06/15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6F1482-B4D6-CD40-8A94-288E9E3C7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8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3D3D10-D42E-5D4D-A1E1-469243CE29E3}" type="datetimeFigureOut">
              <a:rPr lang="en-US" smtClean="0"/>
              <a:t>15/06/15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6F1482-B4D6-CD40-8A94-288E9E3C7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7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3D3D10-D42E-5D4D-A1E1-469243CE29E3}" type="datetimeFigureOut">
              <a:rPr lang="en-US" smtClean="0"/>
              <a:t>15/06/15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6F1482-B4D6-CD40-8A94-288E9E3C7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6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3D3D10-D42E-5D4D-A1E1-469243CE29E3}" type="datetimeFigureOut">
              <a:rPr lang="en-US" smtClean="0"/>
              <a:t>15/06/15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6F1482-B4D6-CD40-8A94-288E9E3C7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4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3D3D10-D42E-5D4D-A1E1-469243CE29E3}" type="datetimeFigureOut">
              <a:rPr lang="en-US" smtClean="0"/>
              <a:t>15/06/15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6F1482-B4D6-CD40-8A94-288E9E3C7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3D3D10-D42E-5D4D-A1E1-469243CE29E3}" type="datetimeFigureOut">
              <a:rPr lang="en-US" smtClean="0"/>
              <a:t>15/06/15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6F1482-B4D6-CD40-8A94-288E9E3C7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4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3D3D10-D42E-5D4D-A1E1-469243CE29E3}" type="datetimeFigureOut">
              <a:rPr lang="en-US" smtClean="0"/>
              <a:t>15/06/15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6F1482-B4D6-CD40-8A94-288E9E3C7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7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05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https://supermarket.chef.io/" TargetMode="External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S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086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4349" y="2215351"/>
            <a:ext cx="5897422" cy="1210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rgbClr val="00A3E0"/>
                </a:solidFill>
                <a:latin typeface="Arial"/>
                <a:cs typeface="Arial"/>
              </a:rPr>
              <a:t>Automation of </a:t>
            </a:r>
            <a:r>
              <a:rPr lang="en-US" sz="4000" dirty="0" err="1" smtClean="0">
                <a:solidFill>
                  <a:srgbClr val="00A3E0"/>
                </a:solidFill>
                <a:latin typeface="Arial"/>
                <a:cs typeface="Arial"/>
              </a:rPr>
              <a:t>SysAdmin</a:t>
            </a:r>
            <a:r>
              <a:rPr lang="en-US" sz="4000" dirty="0" smtClean="0">
                <a:solidFill>
                  <a:srgbClr val="00A3E0"/>
                </a:solidFill>
                <a:latin typeface="Arial"/>
                <a:cs typeface="Arial"/>
              </a:rPr>
              <a:t> </a:t>
            </a:r>
            <a:r>
              <a:rPr lang="en-US" sz="4000" dirty="0">
                <a:solidFill>
                  <a:srgbClr val="00A3E0"/>
                </a:solidFill>
                <a:latin typeface="Arial"/>
                <a:cs typeface="Arial"/>
              </a:rPr>
              <a:t>using Chef</a:t>
            </a:r>
            <a:endParaRPr lang="en-US" sz="4000" dirty="0">
              <a:solidFill>
                <a:srgbClr val="00A3E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4348" y="4769314"/>
            <a:ext cx="7305865" cy="696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Senior Technical Specialist</a:t>
            </a:r>
            <a:endParaRPr lang="en-US" sz="11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Technical Support Services – Computin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g Platforms</a:t>
            </a:r>
            <a:endParaRPr 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University of Cape Town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4349" y="4473927"/>
            <a:ext cx="1599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A3E0"/>
                </a:solidFill>
                <a:latin typeface="Arial"/>
                <a:cs typeface="Arial"/>
              </a:rPr>
              <a:t>Stefan Coetzee</a:t>
            </a:r>
            <a:endParaRPr lang="en-US" sz="1600" dirty="0" smtClean="0">
              <a:solidFill>
                <a:srgbClr val="00A3E0"/>
              </a:solidFill>
              <a:latin typeface="Arial"/>
              <a:cs typeface="Arial"/>
            </a:endParaRPr>
          </a:p>
        </p:txBody>
      </p:sp>
      <p:pic>
        <p:nvPicPr>
          <p:cNvPr id="9" name="Picture 8" descr="SLIDE-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9807"/>
            <a:ext cx="9144000" cy="9958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479" y="132627"/>
            <a:ext cx="435424" cy="4571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401024" y="550122"/>
            <a:ext cx="162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900" dirty="0" smtClean="0">
                <a:solidFill>
                  <a:srgbClr val="007DB8"/>
                </a:solidFill>
              </a:rPr>
              <a:t>Information &amp; Communication </a:t>
            </a:r>
          </a:p>
          <a:p>
            <a:pPr algn="r"/>
            <a:r>
              <a:rPr lang="en-ZA" sz="900" dirty="0" smtClean="0">
                <a:solidFill>
                  <a:srgbClr val="007DB8"/>
                </a:solidFill>
              </a:rPr>
              <a:t>Technology Services</a:t>
            </a:r>
            <a:endParaRPr lang="en-ZA" sz="900" dirty="0">
              <a:solidFill>
                <a:srgbClr val="007DB8"/>
              </a:solidFill>
            </a:endParaRPr>
          </a:p>
        </p:txBody>
      </p:sp>
      <p:pic>
        <p:nvPicPr>
          <p:cNvPr id="6" name="Picture 5" descr="Chef_Software_Inc._company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878" y="2023587"/>
            <a:ext cx="2392602" cy="261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69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S-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0" y="0"/>
            <a:ext cx="9180000" cy="68856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4349" y="2545551"/>
            <a:ext cx="7359651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kern="600" spc="100" dirty="0" smtClean="0">
                <a:solidFill>
                  <a:schemeClr val="bg1"/>
                </a:solidFill>
                <a:latin typeface="Arial"/>
                <a:cs typeface="Arial"/>
              </a:rPr>
              <a:t>Abstraction is Key</a:t>
            </a:r>
            <a:endParaRPr lang="en-US" sz="3000" kern="600" spc="100" dirty="0">
              <a:solidFill>
                <a:schemeClr val="bg1"/>
              </a:solidFill>
            </a:endParaRPr>
          </a:p>
        </p:txBody>
      </p:sp>
      <p:pic>
        <p:nvPicPr>
          <p:cNvPr id="8" name="Picture 7" descr="SLIDE-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9807"/>
            <a:ext cx="9144000" cy="9958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479" y="114184"/>
            <a:ext cx="435424" cy="45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21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012" y="114589"/>
            <a:ext cx="2364750" cy="240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dirty="0">
                <a:solidFill>
                  <a:srgbClr val="00A3E0"/>
                </a:solidFill>
                <a:latin typeface="Arial"/>
                <a:cs typeface="Arial"/>
              </a:rPr>
              <a:t>Automation of </a:t>
            </a:r>
            <a:r>
              <a:rPr lang="en-US" sz="1050" dirty="0" err="1">
                <a:solidFill>
                  <a:srgbClr val="00A3E0"/>
                </a:solidFill>
                <a:latin typeface="Arial"/>
                <a:cs typeface="Arial"/>
              </a:rPr>
              <a:t>SysAdmin</a:t>
            </a:r>
            <a:r>
              <a:rPr lang="en-US" sz="1050" dirty="0">
                <a:solidFill>
                  <a:srgbClr val="00A3E0"/>
                </a:solidFill>
                <a:latin typeface="Arial"/>
                <a:cs typeface="Arial"/>
              </a:rPr>
              <a:t> using Chef</a:t>
            </a:r>
            <a:endParaRPr lang="en-US" sz="1050" dirty="0">
              <a:solidFill>
                <a:srgbClr val="00A3E0"/>
              </a:solidFill>
            </a:endParaRPr>
          </a:p>
        </p:txBody>
      </p:sp>
      <p:pic>
        <p:nvPicPr>
          <p:cNvPr id="6" name="Picture 5" descr="SLIDE-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9807"/>
            <a:ext cx="9144000" cy="9958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479" y="114184"/>
            <a:ext cx="435424" cy="4571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4348" y="571379"/>
            <a:ext cx="7305865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 smtClean="0">
                <a:solidFill>
                  <a:srgbClr val="00A3E0"/>
                </a:solidFill>
              </a:rPr>
              <a:t>Abstraction</a:t>
            </a:r>
            <a:endParaRPr lang="en-US" sz="4000" dirty="0">
              <a:solidFill>
                <a:srgbClr val="00A3E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4348" y="1465498"/>
            <a:ext cx="730586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package </a:t>
            </a:r>
            <a:r>
              <a:rPr lang="en-US" sz="1400" b="1" dirty="0" smtClean="0">
                <a:solidFill>
                  <a:srgbClr val="800000"/>
                </a:solidFill>
                <a:latin typeface="Courier"/>
                <a:cs typeface="Courier"/>
              </a:rPr>
              <a:t>“</a:t>
            </a:r>
            <a:r>
              <a:rPr lang="en-US" sz="1400" b="1" dirty="0" err="1" smtClean="0">
                <a:solidFill>
                  <a:srgbClr val="800000"/>
                </a:solidFill>
                <a:latin typeface="Courier"/>
                <a:cs typeface="Courier"/>
              </a:rPr>
              <a:t>nginx</a:t>
            </a:r>
            <a:r>
              <a:rPr lang="en-US" sz="1400" b="1" dirty="0" smtClean="0">
                <a:solidFill>
                  <a:srgbClr val="800000"/>
                </a:solidFill>
                <a:latin typeface="Courier"/>
                <a:cs typeface="Courier"/>
              </a:rPr>
              <a:t>” 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	action </a:t>
            </a:r>
            <a:r>
              <a:rPr lang="en-US" sz="1400" b="1" dirty="0" smtClean="0">
                <a:solidFill>
                  <a:srgbClr val="FF6600"/>
                </a:solidFill>
                <a:latin typeface="Courier"/>
                <a:cs typeface="Courier"/>
              </a:rPr>
              <a:t>:install</a:t>
            </a:r>
          </a:p>
          <a:p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end</a:t>
            </a:r>
          </a:p>
          <a:p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service </a:t>
            </a:r>
            <a:r>
              <a:rPr lang="en-US" sz="1400" b="1" dirty="0" smtClean="0">
                <a:solidFill>
                  <a:srgbClr val="800000"/>
                </a:solidFill>
                <a:latin typeface="Courier"/>
                <a:cs typeface="Courier"/>
              </a:rPr>
              <a:t>“</a:t>
            </a:r>
            <a:r>
              <a:rPr lang="en-US" sz="1400" b="1" dirty="0" err="1" smtClean="0">
                <a:solidFill>
                  <a:srgbClr val="800000"/>
                </a:solidFill>
                <a:latin typeface="Courier"/>
                <a:cs typeface="Courier"/>
              </a:rPr>
              <a:t>mysql</a:t>
            </a:r>
            <a:r>
              <a:rPr lang="en-US" sz="1400" b="1" dirty="0" smtClean="0">
                <a:solidFill>
                  <a:srgbClr val="800000"/>
                </a:solidFill>
                <a:latin typeface="Courier"/>
                <a:cs typeface="Courier"/>
              </a:rPr>
              <a:t>” 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	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action [</a:t>
            </a:r>
            <a:r>
              <a:rPr lang="en-US" sz="1400" b="1" dirty="0" smtClean="0">
                <a:solidFill>
                  <a:srgbClr val="FF6600"/>
                </a:solidFill>
                <a:latin typeface="Courier"/>
                <a:cs typeface="Courier"/>
              </a:rPr>
              <a:t>:enable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, </a:t>
            </a:r>
            <a:r>
              <a:rPr lang="en-US" sz="1400" b="1" dirty="0" smtClean="0">
                <a:solidFill>
                  <a:srgbClr val="FF6600"/>
                </a:solidFill>
                <a:latin typeface="Courier"/>
                <a:cs typeface="Courier"/>
              </a:rPr>
              <a:t>:start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]</a:t>
            </a:r>
          </a:p>
          <a:p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53968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S-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0" y="0"/>
            <a:ext cx="9180000" cy="68856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4349" y="2545551"/>
            <a:ext cx="7359651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kern="600" spc="100" dirty="0" smtClean="0">
                <a:solidFill>
                  <a:schemeClr val="bg1"/>
                </a:solidFill>
                <a:latin typeface="Arial"/>
                <a:cs typeface="Arial"/>
              </a:rPr>
              <a:t>Example Application</a:t>
            </a:r>
            <a:endParaRPr lang="en-US" sz="3000" kern="600" spc="1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4348" y="3041851"/>
            <a:ext cx="77025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kern="900" spc="100" dirty="0">
              <a:solidFill>
                <a:srgbClr val="00A3E0"/>
              </a:solidFill>
              <a:latin typeface="Arial"/>
              <a:cs typeface="Arial"/>
            </a:endParaRPr>
          </a:p>
        </p:txBody>
      </p:sp>
      <p:pic>
        <p:nvPicPr>
          <p:cNvPr id="8" name="Picture 7" descr="SLIDE-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9807"/>
            <a:ext cx="9144000" cy="9958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479" y="114184"/>
            <a:ext cx="435424" cy="45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29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012" y="114589"/>
            <a:ext cx="2364750" cy="240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dirty="0">
                <a:solidFill>
                  <a:srgbClr val="00A3E0"/>
                </a:solidFill>
                <a:latin typeface="Arial"/>
                <a:cs typeface="Arial"/>
              </a:rPr>
              <a:t>Automation of </a:t>
            </a:r>
            <a:r>
              <a:rPr lang="en-US" sz="1050" dirty="0" err="1">
                <a:solidFill>
                  <a:srgbClr val="00A3E0"/>
                </a:solidFill>
                <a:latin typeface="Arial"/>
                <a:cs typeface="Arial"/>
              </a:rPr>
              <a:t>SysAdmin</a:t>
            </a:r>
            <a:r>
              <a:rPr lang="en-US" sz="1050" dirty="0">
                <a:solidFill>
                  <a:srgbClr val="00A3E0"/>
                </a:solidFill>
                <a:latin typeface="Arial"/>
                <a:cs typeface="Arial"/>
              </a:rPr>
              <a:t> using Chef</a:t>
            </a:r>
            <a:endParaRPr lang="en-US" sz="1050" dirty="0">
              <a:solidFill>
                <a:srgbClr val="00A3E0"/>
              </a:solidFill>
            </a:endParaRPr>
          </a:p>
        </p:txBody>
      </p:sp>
      <p:pic>
        <p:nvPicPr>
          <p:cNvPr id="6" name="Picture 5" descr="SLIDE-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9807"/>
            <a:ext cx="9144000" cy="9958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479" y="114184"/>
            <a:ext cx="435424" cy="4571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4348" y="571379"/>
            <a:ext cx="7305865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 smtClean="0">
                <a:solidFill>
                  <a:srgbClr val="00A3E0"/>
                </a:solidFill>
              </a:rPr>
              <a:t>Example Application</a:t>
            </a:r>
            <a:endParaRPr lang="en-US" sz="4000" dirty="0">
              <a:solidFill>
                <a:srgbClr val="00A3E0"/>
              </a:solidFill>
            </a:endParaRPr>
          </a:p>
        </p:txBody>
      </p:sp>
      <p:pic>
        <p:nvPicPr>
          <p:cNvPr id="10" name="Picture 9" descr="NateExampleAp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028700"/>
            <a:ext cx="3802380" cy="47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27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S-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0" y="0"/>
            <a:ext cx="9180000" cy="68856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4349" y="2545551"/>
            <a:ext cx="7359651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kern="600" spc="100" dirty="0" smtClean="0">
                <a:solidFill>
                  <a:schemeClr val="bg1"/>
                </a:solidFill>
                <a:latin typeface="Arial"/>
                <a:cs typeface="Arial"/>
              </a:rPr>
              <a:t>Section header</a:t>
            </a:r>
            <a:endParaRPr lang="en-US" sz="3000" kern="600" spc="1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4348" y="3041851"/>
            <a:ext cx="77025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kern="900" spc="100" dirty="0" smtClean="0">
                <a:solidFill>
                  <a:srgbClr val="00A3E0"/>
                </a:solidFill>
                <a:latin typeface="Arial"/>
                <a:cs typeface="Arial"/>
              </a:rPr>
              <a:t>Subhead</a:t>
            </a:r>
            <a:endParaRPr lang="en-US" sz="1600" kern="900" spc="100" dirty="0">
              <a:solidFill>
                <a:srgbClr val="00A3E0"/>
              </a:solidFill>
              <a:latin typeface="Arial"/>
              <a:cs typeface="Arial"/>
            </a:endParaRPr>
          </a:p>
        </p:txBody>
      </p:sp>
      <p:pic>
        <p:nvPicPr>
          <p:cNvPr id="8" name="Picture 7" descr="SLIDE-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9807"/>
            <a:ext cx="9144000" cy="9958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479" y="114184"/>
            <a:ext cx="435424" cy="45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012" y="114589"/>
            <a:ext cx="115929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rgbClr val="00A3E0"/>
                </a:solidFill>
                <a:latin typeface="Ariel"/>
                <a:cs typeface="Ariel"/>
              </a:rPr>
              <a:t>Document Title</a:t>
            </a:r>
          </a:p>
        </p:txBody>
      </p:sp>
      <p:pic>
        <p:nvPicPr>
          <p:cNvPr id="6" name="Picture 5" descr="SLIDE-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9807"/>
            <a:ext cx="9144000" cy="9958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479" y="114184"/>
            <a:ext cx="435424" cy="45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2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S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086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4349" y="2545551"/>
            <a:ext cx="6725849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 smtClean="0">
                <a:solidFill>
                  <a:srgbClr val="00A3E0"/>
                </a:solidFill>
                <a:latin typeface="Arial"/>
                <a:cs typeface="Arial"/>
              </a:rPr>
              <a:t>Thank You</a:t>
            </a:r>
            <a:endParaRPr lang="en-US" sz="4000" dirty="0">
              <a:solidFill>
                <a:srgbClr val="00A3E0"/>
              </a:solidFill>
            </a:endParaRPr>
          </a:p>
        </p:txBody>
      </p:sp>
      <p:pic>
        <p:nvPicPr>
          <p:cNvPr id="7" name="Picture 6" descr="SLIDE-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9807"/>
            <a:ext cx="9144000" cy="9958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479" y="114184"/>
            <a:ext cx="435424" cy="45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0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S-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0" y="0"/>
            <a:ext cx="9180000" cy="68856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4349" y="2545551"/>
            <a:ext cx="7359651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kern="600" spc="100" dirty="0" smtClean="0">
                <a:solidFill>
                  <a:schemeClr val="bg1"/>
                </a:solidFill>
                <a:latin typeface="Arial"/>
                <a:cs typeface="Arial"/>
              </a:rPr>
              <a:t>Components</a:t>
            </a:r>
            <a:endParaRPr lang="en-US" sz="3000" kern="600" spc="100" dirty="0">
              <a:solidFill>
                <a:schemeClr val="bg1"/>
              </a:solidFill>
            </a:endParaRPr>
          </a:p>
        </p:txBody>
      </p:sp>
      <p:pic>
        <p:nvPicPr>
          <p:cNvPr id="8" name="Picture 7" descr="SLIDE-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9807"/>
            <a:ext cx="9144000" cy="9958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479" y="114184"/>
            <a:ext cx="435424" cy="45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81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012" y="114589"/>
            <a:ext cx="2364750" cy="240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dirty="0">
                <a:solidFill>
                  <a:srgbClr val="00A3E0"/>
                </a:solidFill>
                <a:latin typeface="Arial"/>
                <a:cs typeface="Arial"/>
              </a:rPr>
              <a:t>Automation of </a:t>
            </a:r>
            <a:r>
              <a:rPr lang="en-US" sz="1050" dirty="0" err="1">
                <a:solidFill>
                  <a:srgbClr val="00A3E0"/>
                </a:solidFill>
                <a:latin typeface="Arial"/>
                <a:cs typeface="Arial"/>
              </a:rPr>
              <a:t>SysAdmin</a:t>
            </a:r>
            <a:r>
              <a:rPr lang="en-US" sz="1050" dirty="0">
                <a:solidFill>
                  <a:srgbClr val="00A3E0"/>
                </a:solidFill>
                <a:latin typeface="Arial"/>
                <a:cs typeface="Arial"/>
              </a:rPr>
              <a:t> using Chef</a:t>
            </a:r>
            <a:endParaRPr lang="en-US" sz="1050" dirty="0">
              <a:solidFill>
                <a:srgbClr val="00A3E0"/>
              </a:solidFill>
            </a:endParaRPr>
          </a:p>
        </p:txBody>
      </p:sp>
      <p:pic>
        <p:nvPicPr>
          <p:cNvPr id="6" name="Picture 5" descr="SLIDE-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9807"/>
            <a:ext cx="9144000" cy="9958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479" y="114184"/>
            <a:ext cx="435424" cy="4571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4348" y="571379"/>
            <a:ext cx="7305865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 smtClean="0">
                <a:solidFill>
                  <a:srgbClr val="00A3E0"/>
                </a:solidFill>
              </a:rPr>
              <a:t>Components</a:t>
            </a:r>
            <a:endParaRPr lang="en-US" sz="4000" dirty="0">
              <a:solidFill>
                <a:srgbClr val="00A3E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4348" y="1465498"/>
            <a:ext cx="7305865" cy="2670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Chef-Server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Chef-Client (node)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Knife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Cookbooks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Recipes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LWRP (Lightweight Resource Provider)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Attributes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Templates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Data Bags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4228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S-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0" y="0"/>
            <a:ext cx="9180000" cy="68856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4349" y="2545551"/>
            <a:ext cx="7359651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kern="600" spc="100" dirty="0" smtClean="0">
                <a:solidFill>
                  <a:schemeClr val="bg1"/>
                </a:solidFill>
                <a:latin typeface="Arial"/>
                <a:cs typeface="Arial"/>
              </a:rPr>
              <a:t>Recipes &amp;</a:t>
            </a:r>
            <a:r>
              <a:rPr lang="en-US" sz="3000" kern="600" spc="100" dirty="0" smtClean="0">
                <a:solidFill>
                  <a:schemeClr val="bg1"/>
                </a:solidFill>
                <a:latin typeface="Arial"/>
                <a:cs typeface="Arial"/>
              </a:rPr>
              <a:t> Cookbooks?</a:t>
            </a:r>
            <a:endParaRPr lang="en-US" sz="3000" kern="600" spc="100" dirty="0">
              <a:solidFill>
                <a:schemeClr val="bg1"/>
              </a:solidFill>
            </a:endParaRPr>
          </a:p>
        </p:txBody>
      </p:sp>
      <p:pic>
        <p:nvPicPr>
          <p:cNvPr id="8" name="Picture 7" descr="SLIDE-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9807"/>
            <a:ext cx="9144000" cy="9958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479" y="114184"/>
            <a:ext cx="435424" cy="45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68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012" y="114589"/>
            <a:ext cx="2364750" cy="240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dirty="0">
                <a:solidFill>
                  <a:srgbClr val="00A3E0"/>
                </a:solidFill>
                <a:latin typeface="Arial"/>
                <a:cs typeface="Arial"/>
              </a:rPr>
              <a:t>Automation of </a:t>
            </a:r>
            <a:r>
              <a:rPr lang="en-US" sz="1050" dirty="0" err="1">
                <a:solidFill>
                  <a:srgbClr val="00A3E0"/>
                </a:solidFill>
                <a:latin typeface="Arial"/>
                <a:cs typeface="Arial"/>
              </a:rPr>
              <a:t>SysAdmin</a:t>
            </a:r>
            <a:r>
              <a:rPr lang="en-US" sz="1050" dirty="0">
                <a:solidFill>
                  <a:srgbClr val="00A3E0"/>
                </a:solidFill>
                <a:latin typeface="Arial"/>
                <a:cs typeface="Arial"/>
              </a:rPr>
              <a:t> using Chef</a:t>
            </a:r>
            <a:endParaRPr lang="en-US" sz="1050" dirty="0">
              <a:solidFill>
                <a:srgbClr val="00A3E0"/>
              </a:solidFill>
            </a:endParaRPr>
          </a:p>
        </p:txBody>
      </p:sp>
      <p:pic>
        <p:nvPicPr>
          <p:cNvPr id="6" name="Picture 5" descr="SLIDE-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9807"/>
            <a:ext cx="9144000" cy="9958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479" y="114184"/>
            <a:ext cx="435424" cy="4571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4348" y="571379"/>
            <a:ext cx="7305865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 smtClean="0">
                <a:solidFill>
                  <a:srgbClr val="00A3E0"/>
                </a:solidFill>
              </a:rPr>
              <a:t>Recipes &amp; Cookbooks?</a:t>
            </a:r>
            <a:endParaRPr lang="en-US" sz="4000" dirty="0">
              <a:solidFill>
                <a:srgbClr val="00A3E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4348" y="1465498"/>
            <a:ext cx="7305865" cy="1119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What are they?</a:t>
            </a:r>
          </a:p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Where do I get them?</a:t>
            </a:r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How can I customize them?</a:t>
            </a:r>
          </a:p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Structure</a:t>
            </a:r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3133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012" y="114589"/>
            <a:ext cx="2364750" cy="240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dirty="0">
                <a:solidFill>
                  <a:srgbClr val="00A3E0"/>
                </a:solidFill>
                <a:latin typeface="Arial"/>
                <a:cs typeface="Arial"/>
              </a:rPr>
              <a:t>Automation of </a:t>
            </a:r>
            <a:r>
              <a:rPr lang="en-US" sz="1050" dirty="0" err="1">
                <a:solidFill>
                  <a:srgbClr val="00A3E0"/>
                </a:solidFill>
                <a:latin typeface="Arial"/>
                <a:cs typeface="Arial"/>
              </a:rPr>
              <a:t>SysAdmin</a:t>
            </a:r>
            <a:r>
              <a:rPr lang="en-US" sz="1050" dirty="0">
                <a:solidFill>
                  <a:srgbClr val="00A3E0"/>
                </a:solidFill>
                <a:latin typeface="Arial"/>
                <a:cs typeface="Arial"/>
              </a:rPr>
              <a:t> using Chef</a:t>
            </a:r>
            <a:endParaRPr lang="en-US" sz="1050" dirty="0">
              <a:solidFill>
                <a:srgbClr val="00A3E0"/>
              </a:solidFill>
            </a:endParaRPr>
          </a:p>
        </p:txBody>
      </p:sp>
      <p:pic>
        <p:nvPicPr>
          <p:cNvPr id="6" name="Picture 5" descr="SLIDE-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9807"/>
            <a:ext cx="9144000" cy="9958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479" y="114184"/>
            <a:ext cx="435424" cy="4571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4348" y="571379"/>
            <a:ext cx="7305865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 smtClean="0">
                <a:solidFill>
                  <a:srgbClr val="00A3E0"/>
                </a:solidFill>
              </a:rPr>
              <a:t>What are they?</a:t>
            </a:r>
            <a:endParaRPr lang="en-US" sz="4000" dirty="0">
              <a:solidFill>
                <a:srgbClr val="00A3E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4348" y="1465498"/>
            <a:ext cx="7305865" cy="1636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 recipe is a list of instructions on how to install and configure a specific package/system/component.</a:t>
            </a:r>
          </a:p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They accomplish was recipes accomplish in real life, tell us how to bake a cake.</a:t>
            </a:r>
          </a:p>
          <a:p>
            <a:pPr>
              <a:lnSpc>
                <a:spcPct val="120000"/>
              </a:lnSpc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 cookbook is a collection of recipes, so the CAKE cookbook will have a number of recipes,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eg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Chocolate, Orange,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etc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etc</a:t>
            </a:r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6828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012" y="114589"/>
            <a:ext cx="2364750" cy="240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dirty="0">
                <a:solidFill>
                  <a:srgbClr val="00A3E0"/>
                </a:solidFill>
                <a:latin typeface="Arial"/>
                <a:cs typeface="Arial"/>
              </a:rPr>
              <a:t>Automation of </a:t>
            </a:r>
            <a:r>
              <a:rPr lang="en-US" sz="1050" dirty="0" err="1">
                <a:solidFill>
                  <a:srgbClr val="00A3E0"/>
                </a:solidFill>
                <a:latin typeface="Arial"/>
                <a:cs typeface="Arial"/>
              </a:rPr>
              <a:t>SysAdmin</a:t>
            </a:r>
            <a:r>
              <a:rPr lang="en-US" sz="1050" dirty="0">
                <a:solidFill>
                  <a:srgbClr val="00A3E0"/>
                </a:solidFill>
                <a:latin typeface="Arial"/>
                <a:cs typeface="Arial"/>
              </a:rPr>
              <a:t> using Chef</a:t>
            </a:r>
            <a:endParaRPr lang="en-US" sz="1050" dirty="0">
              <a:solidFill>
                <a:srgbClr val="00A3E0"/>
              </a:solidFill>
            </a:endParaRPr>
          </a:p>
        </p:txBody>
      </p:sp>
      <p:pic>
        <p:nvPicPr>
          <p:cNvPr id="6" name="Picture 5" descr="SLIDE-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9807"/>
            <a:ext cx="9144000" cy="9958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479" y="114184"/>
            <a:ext cx="435424" cy="4571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4348" y="571379"/>
            <a:ext cx="7305865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rgbClr val="00A3E0"/>
                </a:solidFill>
              </a:rPr>
              <a:t>Where do I get them?</a:t>
            </a:r>
          </a:p>
        </p:txBody>
      </p:sp>
      <p:sp>
        <p:nvSpPr>
          <p:cNvPr id="9" name="Rectangle 8"/>
          <p:cNvSpPr/>
          <p:nvPr/>
        </p:nvSpPr>
        <p:spPr>
          <a:xfrm>
            <a:off x="514348" y="1465498"/>
            <a:ext cx="7305865" cy="1119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Where do you usually get your ingredients from, the supermarket of course.</a:t>
            </a:r>
          </a:p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They most commonly used cookbooks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are available @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  <a:hlinkClick r:id="rId4"/>
              </a:rPr>
              <a:t>https://supermarket.chef.io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  <a:hlinkClick r:id="rId4"/>
              </a:rPr>
              <a:t>/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These cookbooks are preconfigure and useable without any modification.</a:t>
            </a:r>
          </a:p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These include Apache,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Mysql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, Tomcat,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Postgres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, Java, Microsoft SQL</a:t>
            </a:r>
          </a:p>
        </p:txBody>
      </p:sp>
      <p:pic>
        <p:nvPicPr>
          <p:cNvPr id="3" name="Picture 2" descr="Screen Shot 2015-06-15 at 8.47.50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33" y="2829816"/>
            <a:ext cx="6325127" cy="280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24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012" y="114589"/>
            <a:ext cx="2364750" cy="240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dirty="0">
                <a:solidFill>
                  <a:srgbClr val="00A3E0"/>
                </a:solidFill>
                <a:latin typeface="Arial"/>
                <a:cs typeface="Arial"/>
              </a:rPr>
              <a:t>Automation of </a:t>
            </a:r>
            <a:r>
              <a:rPr lang="en-US" sz="1050" dirty="0" err="1">
                <a:solidFill>
                  <a:srgbClr val="00A3E0"/>
                </a:solidFill>
                <a:latin typeface="Arial"/>
                <a:cs typeface="Arial"/>
              </a:rPr>
              <a:t>SysAdmin</a:t>
            </a:r>
            <a:r>
              <a:rPr lang="en-US" sz="1050" dirty="0">
                <a:solidFill>
                  <a:srgbClr val="00A3E0"/>
                </a:solidFill>
                <a:latin typeface="Arial"/>
                <a:cs typeface="Arial"/>
              </a:rPr>
              <a:t> using Chef</a:t>
            </a:r>
            <a:endParaRPr lang="en-US" sz="1050" dirty="0">
              <a:solidFill>
                <a:srgbClr val="00A3E0"/>
              </a:solidFill>
            </a:endParaRPr>
          </a:p>
        </p:txBody>
      </p:sp>
      <p:pic>
        <p:nvPicPr>
          <p:cNvPr id="6" name="Picture 5" descr="SLIDE-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9807"/>
            <a:ext cx="9144000" cy="9958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479" y="114184"/>
            <a:ext cx="435424" cy="4571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4348" y="571379"/>
            <a:ext cx="7305865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rgbClr val="00A3E0"/>
                </a:solidFill>
              </a:rPr>
              <a:t>How can I customize them?</a:t>
            </a:r>
          </a:p>
        </p:txBody>
      </p:sp>
      <p:sp>
        <p:nvSpPr>
          <p:cNvPr id="9" name="Rectangle 8"/>
          <p:cNvSpPr/>
          <p:nvPr/>
        </p:nvSpPr>
        <p:spPr>
          <a:xfrm>
            <a:off x="514348" y="1465498"/>
            <a:ext cx="7305865" cy="602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Fork them on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Github</a:t>
            </a:r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Include them into you own recipe (List as dependency)</a:t>
            </a:r>
          </a:p>
        </p:txBody>
      </p:sp>
    </p:spTree>
    <p:extLst>
      <p:ext uri="{BB962C8B-B14F-4D97-AF65-F5344CB8AC3E}">
        <p14:creationId xmlns:p14="http://schemas.microsoft.com/office/powerpoint/2010/main" val="2126264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012" y="114589"/>
            <a:ext cx="2364750" cy="240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dirty="0">
                <a:solidFill>
                  <a:srgbClr val="00A3E0"/>
                </a:solidFill>
                <a:latin typeface="Arial"/>
                <a:cs typeface="Arial"/>
              </a:rPr>
              <a:t>Automation of </a:t>
            </a:r>
            <a:r>
              <a:rPr lang="en-US" sz="1050" dirty="0" err="1">
                <a:solidFill>
                  <a:srgbClr val="00A3E0"/>
                </a:solidFill>
                <a:latin typeface="Arial"/>
                <a:cs typeface="Arial"/>
              </a:rPr>
              <a:t>SysAdmin</a:t>
            </a:r>
            <a:r>
              <a:rPr lang="en-US" sz="1050" dirty="0">
                <a:solidFill>
                  <a:srgbClr val="00A3E0"/>
                </a:solidFill>
                <a:latin typeface="Arial"/>
                <a:cs typeface="Arial"/>
              </a:rPr>
              <a:t> using Chef</a:t>
            </a:r>
            <a:endParaRPr lang="en-US" sz="1050" dirty="0">
              <a:solidFill>
                <a:srgbClr val="00A3E0"/>
              </a:solidFill>
            </a:endParaRPr>
          </a:p>
        </p:txBody>
      </p:sp>
      <p:pic>
        <p:nvPicPr>
          <p:cNvPr id="6" name="Picture 5" descr="SLIDE-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9807"/>
            <a:ext cx="9144000" cy="9958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479" y="114184"/>
            <a:ext cx="435424" cy="4571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4348" y="571379"/>
            <a:ext cx="7305865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 smtClean="0">
                <a:solidFill>
                  <a:srgbClr val="00A3E0"/>
                </a:solidFill>
              </a:rPr>
              <a:t>Structure</a:t>
            </a:r>
            <a:endParaRPr lang="en-US" sz="4000" dirty="0">
              <a:solidFill>
                <a:srgbClr val="00A3E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4348" y="1465498"/>
            <a:ext cx="730586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latin typeface="Courier"/>
                <a:cs typeface="Courier"/>
              </a:rPr>
              <a:t>-</a:t>
            </a:r>
            <a:r>
              <a:rPr lang="de-DE" sz="1400" dirty="0" err="1">
                <a:latin typeface="Courier"/>
                <a:cs typeface="Courier"/>
              </a:rPr>
              <a:t>rw-r</a:t>
            </a:r>
            <a:r>
              <a:rPr lang="de-DE" sz="1400" dirty="0">
                <a:latin typeface="Courier"/>
                <a:cs typeface="Courier"/>
              </a:rPr>
              <a:t>--</a:t>
            </a:r>
            <a:r>
              <a:rPr lang="de-DE" sz="1400" dirty="0" err="1">
                <a:latin typeface="Courier"/>
                <a:cs typeface="Courier"/>
              </a:rPr>
              <a:t>r</a:t>
            </a:r>
            <a:r>
              <a:rPr lang="de-DE" sz="1400" dirty="0">
                <a:latin typeface="Courier"/>
                <a:cs typeface="Courier"/>
              </a:rPr>
              <a:t>--  1 501  20   142 Apr 22 15:01 </a:t>
            </a:r>
            <a:r>
              <a:rPr lang="de-DE" sz="1400" dirty="0" err="1">
                <a:latin typeface="Courier"/>
                <a:cs typeface="Courier"/>
              </a:rPr>
              <a:t>Berksfile</a:t>
            </a:r>
            <a:endParaRPr lang="de-DE" sz="1400" dirty="0">
              <a:latin typeface="Courier"/>
              <a:cs typeface="Courier"/>
            </a:endParaRPr>
          </a:p>
          <a:p>
            <a:r>
              <a:rPr lang="de-DE" sz="1400" dirty="0">
                <a:latin typeface="Courier"/>
                <a:cs typeface="Courier"/>
              </a:rPr>
              <a:t>-</a:t>
            </a:r>
            <a:r>
              <a:rPr lang="de-DE" sz="1400" dirty="0" err="1">
                <a:latin typeface="Courier"/>
                <a:cs typeface="Courier"/>
              </a:rPr>
              <a:t>rw</a:t>
            </a:r>
            <a:r>
              <a:rPr lang="de-DE" sz="1400" dirty="0">
                <a:latin typeface="Courier"/>
                <a:cs typeface="Courier"/>
              </a:rPr>
              <a:t>-------  1 501  20   311 May 21 14:23 </a:t>
            </a:r>
            <a:r>
              <a:rPr lang="de-DE" sz="1400" dirty="0" err="1">
                <a:latin typeface="Courier"/>
                <a:cs typeface="Courier"/>
              </a:rPr>
              <a:t>Berksfile.lock</a:t>
            </a:r>
            <a:endParaRPr lang="de-DE" sz="1400" dirty="0">
              <a:latin typeface="Courier"/>
              <a:cs typeface="Courier"/>
            </a:endParaRPr>
          </a:p>
          <a:p>
            <a:r>
              <a:rPr lang="nl-NL" sz="1400" dirty="0">
                <a:latin typeface="Courier"/>
                <a:cs typeface="Courier"/>
              </a:rPr>
              <a:t>-</a:t>
            </a:r>
            <a:r>
              <a:rPr lang="nl-NL" sz="1400" dirty="0" err="1">
                <a:latin typeface="Courier"/>
                <a:cs typeface="Courier"/>
              </a:rPr>
              <a:t>rw</a:t>
            </a:r>
            <a:r>
              <a:rPr lang="nl-NL" sz="1400" dirty="0">
                <a:latin typeface="Courier"/>
                <a:cs typeface="Courier"/>
              </a:rPr>
              <a:t>-r--r--  1 501  20    36 Feb 13 10:13 </a:t>
            </a:r>
            <a:r>
              <a:rPr lang="nl-NL" sz="1400" dirty="0" err="1">
                <a:latin typeface="Courier"/>
                <a:cs typeface="Courier"/>
              </a:rPr>
              <a:t>CHANGELOG.md</a:t>
            </a:r>
            <a:endParaRPr lang="nl-NL" sz="1400" dirty="0">
              <a:latin typeface="Courier"/>
              <a:cs typeface="Courier"/>
            </a:endParaRPr>
          </a:p>
          <a:p>
            <a:r>
              <a:rPr lang="de-DE" sz="1400" dirty="0">
                <a:latin typeface="Courier"/>
                <a:cs typeface="Courier"/>
              </a:rPr>
              <a:t>-</a:t>
            </a:r>
            <a:r>
              <a:rPr lang="de-DE" sz="1400" dirty="0" err="1">
                <a:latin typeface="Courier"/>
                <a:cs typeface="Courier"/>
              </a:rPr>
              <a:t>rw-r</a:t>
            </a:r>
            <a:r>
              <a:rPr lang="de-DE" sz="1400" dirty="0">
                <a:latin typeface="Courier"/>
                <a:cs typeface="Courier"/>
              </a:rPr>
              <a:t>--</a:t>
            </a:r>
            <a:r>
              <a:rPr lang="de-DE" sz="1400" dirty="0" err="1">
                <a:latin typeface="Courier"/>
                <a:cs typeface="Courier"/>
              </a:rPr>
              <a:t>r</a:t>
            </a:r>
            <a:r>
              <a:rPr lang="de-DE" sz="1400" dirty="0">
                <a:latin typeface="Courier"/>
                <a:cs typeface="Courier"/>
              </a:rPr>
              <a:t>--  1 501  20   449 Feb 13 10:13 </a:t>
            </a:r>
            <a:r>
              <a:rPr lang="de-DE" sz="1400" dirty="0" err="1">
                <a:latin typeface="Courier"/>
                <a:cs typeface="Courier"/>
              </a:rPr>
              <a:t>Gemfile</a:t>
            </a:r>
            <a:endParaRPr lang="de-DE" sz="1400" dirty="0">
              <a:latin typeface="Courier"/>
              <a:cs typeface="Courier"/>
            </a:endParaRPr>
          </a:p>
          <a:p>
            <a:r>
              <a:rPr lang="pl-PL" sz="1400" dirty="0">
                <a:latin typeface="Courier"/>
                <a:cs typeface="Courier"/>
              </a:rPr>
              <a:t>-</a:t>
            </a:r>
            <a:r>
              <a:rPr lang="pl-PL" sz="1400" dirty="0" err="1">
                <a:latin typeface="Courier"/>
                <a:cs typeface="Courier"/>
              </a:rPr>
              <a:t>rw</a:t>
            </a:r>
            <a:r>
              <a:rPr lang="pl-PL" sz="1400" dirty="0">
                <a:latin typeface="Courier"/>
                <a:cs typeface="Courier"/>
              </a:rPr>
              <a:t>-r--r--  1 501  20    72 </a:t>
            </a:r>
            <a:r>
              <a:rPr lang="pl-PL" sz="1400" dirty="0" err="1">
                <a:latin typeface="Courier"/>
                <a:cs typeface="Courier"/>
              </a:rPr>
              <a:t>Feb</a:t>
            </a:r>
            <a:r>
              <a:rPr lang="pl-PL" sz="1400" dirty="0">
                <a:latin typeface="Courier"/>
                <a:cs typeface="Courier"/>
              </a:rPr>
              <a:t> 13 10:13 LICENSE</a:t>
            </a:r>
          </a:p>
          <a:p>
            <a:r>
              <a:rPr lang="nl-NL" sz="1400" dirty="0">
                <a:latin typeface="Courier"/>
                <a:cs typeface="Courier"/>
              </a:rPr>
              <a:t>-</a:t>
            </a:r>
            <a:r>
              <a:rPr lang="nl-NL" sz="1400" dirty="0" err="1">
                <a:latin typeface="Courier"/>
                <a:cs typeface="Courier"/>
              </a:rPr>
              <a:t>rw</a:t>
            </a:r>
            <a:r>
              <a:rPr lang="nl-NL" sz="1400" dirty="0">
                <a:latin typeface="Courier"/>
                <a:cs typeface="Courier"/>
              </a:rPr>
              <a:t>-r--r--  1 501  20  1693 Feb 13 10:13 </a:t>
            </a:r>
            <a:r>
              <a:rPr lang="nl-NL" sz="1400" dirty="0" err="1">
                <a:latin typeface="Courier"/>
                <a:cs typeface="Courier"/>
              </a:rPr>
              <a:t>README.md</a:t>
            </a:r>
            <a:endParaRPr lang="nl-NL" sz="1400" dirty="0">
              <a:latin typeface="Courier"/>
              <a:cs typeface="Courier"/>
            </a:endParaRPr>
          </a:p>
          <a:p>
            <a:r>
              <a:rPr lang="de-DE" sz="1400" dirty="0">
                <a:latin typeface="Courier"/>
                <a:cs typeface="Courier"/>
              </a:rPr>
              <a:t>-</a:t>
            </a:r>
            <a:r>
              <a:rPr lang="de-DE" sz="1400" dirty="0" err="1">
                <a:latin typeface="Courier"/>
                <a:cs typeface="Courier"/>
              </a:rPr>
              <a:t>rw-r</a:t>
            </a:r>
            <a:r>
              <a:rPr lang="de-DE" sz="1400" dirty="0">
                <a:latin typeface="Courier"/>
                <a:cs typeface="Courier"/>
              </a:rPr>
              <a:t>--</a:t>
            </a:r>
            <a:r>
              <a:rPr lang="de-DE" sz="1400" dirty="0" err="1">
                <a:latin typeface="Courier"/>
                <a:cs typeface="Courier"/>
              </a:rPr>
              <a:t>r</a:t>
            </a:r>
            <a:r>
              <a:rPr lang="de-DE" sz="1400" dirty="0">
                <a:latin typeface="Courier"/>
                <a:cs typeface="Courier"/>
              </a:rPr>
              <a:t>--  1 501  20   241 Feb 13 10:13 </a:t>
            </a:r>
            <a:r>
              <a:rPr lang="de-DE" sz="1400" dirty="0" err="1">
                <a:latin typeface="Courier"/>
                <a:cs typeface="Courier"/>
              </a:rPr>
              <a:t>Thorfile</a:t>
            </a:r>
            <a:endParaRPr lang="de-DE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rw</a:t>
            </a:r>
            <a:r>
              <a:rPr lang="en-US" sz="1400" dirty="0">
                <a:latin typeface="Courier"/>
                <a:cs typeface="Courier"/>
              </a:rPr>
              <a:t>-r--r--  1 501  20  4792 May 20 09:22 </a:t>
            </a:r>
            <a:r>
              <a:rPr lang="en-US" sz="1400" dirty="0" err="1">
                <a:latin typeface="Courier"/>
                <a:cs typeface="Courier"/>
              </a:rPr>
              <a:t>Vagrantfile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err="1">
                <a:latin typeface="Courier"/>
                <a:cs typeface="Courier"/>
              </a:rPr>
              <a:t>drwxr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xr</a:t>
            </a:r>
            <a:r>
              <a:rPr lang="en-US" sz="1400" dirty="0">
                <a:latin typeface="Courier"/>
                <a:cs typeface="Courier"/>
              </a:rPr>
              <a:t>-x  3 501  20   102 May 20 09:30 </a:t>
            </a:r>
            <a:r>
              <a:rPr lang="en-US" sz="1400" b="1" dirty="0">
                <a:latin typeface="Courier"/>
                <a:cs typeface="Courier"/>
              </a:rPr>
              <a:t>attributes</a:t>
            </a:r>
            <a:endParaRPr lang="en-US" sz="1400" dirty="0">
              <a:latin typeface="Courier"/>
              <a:cs typeface="Courier"/>
            </a:endParaRPr>
          </a:p>
          <a:p>
            <a:r>
              <a:rPr lang="fr-FR" sz="1400" dirty="0">
                <a:latin typeface="Courier"/>
                <a:cs typeface="Courier"/>
              </a:rPr>
              <a:t>-</a:t>
            </a:r>
            <a:r>
              <a:rPr lang="fr-FR" sz="1400" dirty="0" err="1">
                <a:latin typeface="Courier"/>
                <a:cs typeface="Courier"/>
              </a:rPr>
              <a:t>rw</a:t>
            </a:r>
            <a:r>
              <a:rPr lang="fr-FR" sz="1400" dirty="0">
                <a:latin typeface="Courier"/>
                <a:cs typeface="Courier"/>
              </a:rPr>
              <a:t>-r--r--  1 501  20   960 </a:t>
            </a:r>
            <a:r>
              <a:rPr lang="fr-FR" sz="1400" dirty="0" err="1">
                <a:latin typeface="Courier"/>
                <a:cs typeface="Courier"/>
              </a:rPr>
              <a:t>Feb</a:t>
            </a:r>
            <a:r>
              <a:rPr lang="fr-FR" sz="1400" dirty="0">
                <a:latin typeface="Courier"/>
                <a:cs typeface="Courier"/>
              </a:rPr>
              <a:t> 13 10:13 </a:t>
            </a:r>
            <a:r>
              <a:rPr lang="fr-FR" sz="1400" dirty="0" err="1">
                <a:latin typeface="Courier"/>
                <a:cs typeface="Courier"/>
              </a:rPr>
              <a:t>chefignore</a:t>
            </a:r>
            <a:endParaRPr lang="fr-FR" sz="1400" dirty="0">
              <a:latin typeface="Courier"/>
              <a:cs typeface="Courier"/>
            </a:endParaRPr>
          </a:p>
          <a:p>
            <a:r>
              <a:rPr lang="pl-PL" sz="1400" dirty="0" err="1">
                <a:latin typeface="Courier"/>
                <a:cs typeface="Courier"/>
              </a:rPr>
              <a:t>drwxr</a:t>
            </a:r>
            <a:r>
              <a:rPr lang="pl-PL" sz="1400" dirty="0">
                <a:latin typeface="Courier"/>
                <a:cs typeface="Courier"/>
              </a:rPr>
              <a:t>-</a:t>
            </a:r>
            <a:r>
              <a:rPr lang="pl-PL" sz="1400" dirty="0" err="1">
                <a:latin typeface="Courier"/>
                <a:cs typeface="Courier"/>
              </a:rPr>
              <a:t>xr</a:t>
            </a:r>
            <a:r>
              <a:rPr lang="pl-PL" sz="1400" dirty="0">
                <a:latin typeface="Courier"/>
                <a:cs typeface="Courier"/>
              </a:rPr>
              <a:t>-x  3 501  20   102 </a:t>
            </a:r>
            <a:r>
              <a:rPr lang="pl-PL" sz="1400" dirty="0" err="1">
                <a:latin typeface="Courier"/>
                <a:cs typeface="Courier"/>
              </a:rPr>
              <a:t>Feb</a:t>
            </a:r>
            <a:r>
              <a:rPr lang="pl-PL" sz="1400" dirty="0">
                <a:latin typeface="Courier"/>
                <a:cs typeface="Courier"/>
              </a:rPr>
              <a:t> 13 10:13 </a:t>
            </a:r>
            <a:r>
              <a:rPr lang="pl-PL" sz="1400" b="1" dirty="0" err="1">
                <a:latin typeface="Courier"/>
                <a:cs typeface="Courier"/>
              </a:rPr>
              <a:t>files</a:t>
            </a:r>
            <a:endParaRPr lang="pl-PL" sz="1400" dirty="0">
              <a:latin typeface="Courier"/>
              <a:cs typeface="Courier"/>
            </a:endParaRPr>
          </a:p>
          <a:p>
            <a:r>
              <a:rPr lang="pl-PL" sz="1400" dirty="0">
                <a:latin typeface="Courier"/>
                <a:cs typeface="Courier"/>
              </a:rPr>
              <a:t>-</a:t>
            </a:r>
            <a:r>
              <a:rPr lang="pl-PL" sz="1400" dirty="0" err="1">
                <a:latin typeface="Courier"/>
                <a:cs typeface="Courier"/>
              </a:rPr>
              <a:t>rw</a:t>
            </a:r>
            <a:r>
              <a:rPr lang="pl-PL" sz="1400" dirty="0">
                <a:latin typeface="Courier"/>
                <a:cs typeface="Courier"/>
              </a:rPr>
              <a:t>-r--r--  1 501  20   319 May 18 09:15 </a:t>
            </a:r>
            <a:r>
              <a:rPr lang="pl-PL" sz="1400" dirty="0" err="1">
                <a:latin typeface="Courier"/>
                <a:cs typeface="Courier"/>
              </a:rPr>
              <a:t>metadata.rb</a:t>
            </a:r>
            <a:endParaRPr lang="pl-PL" sz="1400" dirty="0">
              <a:latin typeface="Courier"/>
              <a:cs typeface="Courier"/>
            </a:endParaRPr>
          </a:p>
          <a:p>
            <a:r>
              <a:rPr lang="en-US" sz="1400" dirty="0" err="1">
                <a:latin typeface="Courier"/>
                <a:cs typeface="Courier"/>
              </a:rPr>
              <a:t>drwxr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xr</a:t>
            </a:r>
            <a:r>
              <a:rPr lang="en-US" sz="1400" dirty="0">
                <a:latin typeface="Courier"/>
                <a:cs typeface="Courier"/>
              </a:rPr>
              <a:t>-x  6 501  20   204 May 20 09:28 </a:t>
            </a:r>
            <a:r>
              <a:rPr lang="en-US" sz="1400" b="1" dirty="0">
                <a:latin typeface="Courier"/>
                <a:cs typeface="Courier"/>
              </a:rPr>
              <a:t>recipes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err="1">
                <a:latin typeface="Courier"/>
                <a:cs typeface="Courier"/>
              </a:rPr>
              <a:t>drwxr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xr</a:t>
            </a:r>
            <a:r>
              <a:rPr lang="en-US" sz="1400" dirty="0">
                <a:latin typeface="Courier"/>
                <a:cs typeface="Courier"/>
              </a:rPr>
              <a:t>-x  3 501  20   102 Feb 13 10:13 </a:t>
            </a:r>
            <a:r>
              <a:rPr lang="en-US" sz="1400" b="1" dirty="0">
                <a:latin typeface="Courier"/>
                <a:cs typeface="Courier"/>
              </a:rPr>
              <a:t>templates</a:t>
            </a:r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21793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CT_Official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UCT_Official_template.potx" id="{24241392-C4B7-46D5-B5D2-DB42F92BA56C}" vid="{64BC34AF-0BB6-4B66-BC98-A6B313748F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UCT_Official_template.potx</Template>
  <TotalTime>210</TotalTime>
  <Words>533</Words>
  <Application>Microsoft Macintosh PowerPoint</Application>
  <PresentationFormat>On-screen Show (4:3)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Calibri</vt:lpstr>
      <vt:lpstr>UCT_Official_template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Cape Town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Steff Hughes</dc:creator>
  <cp:lastModifiedBy>Stefan Coetzee</cp:lastModifiedBy>
  <cp:revision>19</cp:revision>
  <dcterms:created xsi:type="dcterms:W3CDTF">2015-06-08T10:09:46Z</dcterms:created>
  <dcterms:modified xsi:type="dcterms:W3CDTF">2015-06-15T07:51:41Z</dcterms:modified>
</cp:coreProperties>
</file>