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6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6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1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2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7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0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79ED-C4E1-4178-8CF6-9AF6A518769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AC7D-286A-478B-9B7B-D3C5EB170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2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HEMATOLOGY</a:t>
            </a:r>
            <a:br>
              <a:rPr lang="en-IN" dirty="0"/>
            </a:br>
            <a:r>
              <a:rPr lang="en-IN" dirty="0"/>
              <a:t>CASE 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9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997"/>
            <a:ext cx="10515600" cy="4967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6.37yr old pregnant laborer came to antenatal OP. CBP was sent as part of antenatal screening. Write the peripheral smear findings.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642654" y="1844506"/>
            <a:ext cx="8060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</a:t>
            </a:r>
            <a:r>
              <a:rPr lang="en-IN" sz="2800" dirty="0">
                <a:solidFill>
                  <a:srgbClr val="FF0000"/>
                </a:solidFill>
              </a:rPr>
              <a:t>Microcytic hypochromic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Within normal limits</a:t>
            </a:r>
          </a:p>
          <a:p>
            <a:r>
              <a:rPr lang="en-IN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Platelets: Adequate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Microcytic hypochromic </a:t>
            </a:r>
            <a:r>
              <a:rPr lang="en-IN" sz="2800" b="1" dirty="0" err="1">
                <a:solidFill>
                  <a:srgbClr val="FF0000"/>
                </a:solidFill>
              </a:rPr>
              <a:t>anemia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65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7.60yr old diabetic lady admitted to surgical ward with cellulitis of leg. Write the peripheral smear findings.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16972" y="2115603"/>
            <a:ext cx="99610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</a:t>
            </a:r>
            <a:r>
              <a:rPr lang="en-IN" sz="2800" dirty="0">
                <a:solidFill>
                  <a:srgbClr val="FF0000"/>
                </a:solidFill>
              </a:rPr>
              <a:t>Microcytic hypochromic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Total count - increased</a:t>
            </a:r>
          </a:p>
          <a:p>
            <a:r>
              <a:rPr lang="en-IN" sz="2800" dirty="0"/>
              <a:t>	    Neutrophils – increased (</a:t>
            </a:r>
            <a:r>
              <a:rPr lang="en-IN" sz="2800" dirty="0">
                <a:solidFill>
                  <a:srgbClr val="FF0000"/>
                </a:solidFill>
              </a:rPr>
              <a:t>Neutrophilic leucocytosis</a:t>
            </a:r>
            <a:r>
              <a:rPr lang="en-I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Platelets : Adequate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Microcytic hypochromic </a:t>
            </a:r>
            <a:r>
              <a:rPr lang="en-IN" sz="2800" b="1" dirty="0" err="1">
                <a:solidFill>
                  <a:srgbClr val="FF0000"/>
                </a:solidFill>
              </a:rPr>
              <a:t>Anemia</a:t>
            </a:r>
            <a:r>
              <a:rPr lang="en-IN" sz="2800" b="1" dirty="0">
                <a:solidFill>
                  <a:srgbClr val="FF0000"/>
                </a:solidFill>
              </a:rPr>
              <a:t> with Neutrophilic leucocytosis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02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117"/>
            <a:ext cx="10515600" cy="4995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8.A 35yr old lady presents with petechial rash with bleeding gums. Probable clinical diagnosis is ITP. Write the peripheral smear findings.</a:t>
            </a: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24564" y="2267766"/>
            <a:ext cx="80185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</a:t>
            </a:r>
            <a:r>
              <a:rPr lang="en-IN" sz="2800" dirty="0">
                <a:solidFill>
                  <a:srgbClr val="FF0000"/>
                </a:solidFill>
              </a:rPr>
              <a:t>Normocytic hypochromic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Counts within normal limits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Platelets: Markedly reduced (</a:t>
            </a:r>
            <a:r>
              <a:rPr lang="en-IN" sz="2800" dirty="0">
                <a:solidFill>
                  <a:srgbClr val="FF0000"/>
                </a:solidFill>
              </a:rPr>
              <a:t>Severe Thrombocytopenia</a:t>
            </a:r>
            <a:r>
              <a:rPr lang="en-IN" sz="28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Normocytic hypochromic blood picture with Thrombocytopenia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28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34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/>
              <a:t>PA 14.3 Identify and describe the peripheral smear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056" y="1115171"/>
            <a:ext cx="10515600" cy="4910871"/>
          </a:xfrm>
        </p:spPr>
        <p:txBody>
          <a:bodyPr>
            <a:normAutofit/>
          </a:bodyPr>
          <a:lstStyle/>
          <a:p>
            <a:r>
              <a:rPr lang="en-US" sz="2400" dirty="0"/>
              <a:t>A 22 year old college student was experiencing extreme fatigue with history of heavy menstrual bleeding. Laboratory parameters are given below. Examine the given peripheral smear </a:t>
            </a:r>
            <a:r>
              <a:rPr lang="en-IN" sz="2400" dirty="0"/>
              <a:t>and identify the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627B-B636-4E99-836F-9B84E340B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2743" y="2447779"/>
            <a:ext cx="6072166" cy="44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1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79" y="258593"/>
            <a:ext cx="10515600" cy="746223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/>
              <a:t>PERIPHERAL SMEAR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84" y="1253331"/>
            <a:ext cx="6033116" cy="52717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RBC: Microcytic hypochromic</a:t>
            </a:r>
          </a:p>
          <a:p>
            <a:pPr>
              <a:lnSpc>
                <a:spcPct val="100000"/>
              </a:lnSpc>
            </a:pPr>
            <a:r>
              <a:rPr lang="en-US" dirty="0"/>
              <a:t>WBC: Counts within normal limits</a:t>
            </a:r>
          </a:p>
          <a:p>
            <a:pPr>
              <a:lnSpc>
                <a:spcPct val="100000"/>
              </a:lnSpc>
            </a:pPr>
            <a:r>
              <a:rPr lang="en-US" dirty="0"/>
              <a:t>PLATELETS: Thrombocytosis (reactive)</a:t>
            </a:r>
          </a:p>
          <a:p>
            <a:pPr>
              <a:lnSpc>
                <a:spcPct val="100000"/>
              </a:lnSpc>
            </a:pPr>
            <a:r>
              <a:rPr lang="en-US" dirty="0"/>
              <a:t>HEMOPARASITES: Not seen</a:t>
            </a:r>
          </a:p>
          <a:p>
            <a:pPr>
              <a:lnSpc>
                <a:spcPct val="100000"/>
              </a:lnSpc>
            </a:pPr>
            <a:r>
              <a:rPr lang="en-US" dirty="0"/>
              <a:t>OTHERS:-----------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IMPRESSION: </a:t>
            </a:r>
            <a:r>
              <a:rPr lang="en-US" dirty="0">
                <a:solidFill>
                  <a:srgbClr val="FF0000"/>
                </a:solidFill>
              </a:rPr>
              <a:t>Microcytic hypochromic </a:t>
            </a:r>
            <a:r>
              <a:rPr lang="en-US" dirty="0" err="1">
                <a:solidFill>
                  <a:srgbClr val="FF0000"/>
                </a:solidFill>
              </a:rPr>
              <a:t>anaemia</a:t>
            </a:r>
            <a:r>
              <a:rPr lang="en-US" dirty="0">
                <a:solidFill>
                  <a:srgbClr val="FF0000"/>
                </a:solidFill>
              </a:rPr>
              <a:t> with reactive thrombocytosis</a:t>
            </a:r>
          </a:p>
          <a:p>
            <a:pPr>
              <a:lnSpc>
                <a:spcPct val="100000"/>
              </a:lnSpc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A5EE8-0020-440F-AAF9-F4341CDE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91953"/>
            <a:ext cx="6033115" cy="54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PA15.3 Identify and describe the peripheral blood picture of macrocytic anemia</a:t>
            </a:r>
            <a:br>
              <a:rPr lang="en-IN" sz="2400" b="1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33 year old vegetarian alcoholic male complaints of fatigue, loss of appetite, tingling numbness of feet and hands. Describe peripheral smear and identify the condition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ACF37-2ABE-49B7-A88D-1797B2F161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t="19596" r="6125" b="3739"/>
          <a:stretch/>
        </p:blipFill>
        <p:spPr bwMode="auto">
          <a:xfrm>
            <a:off x="287783" y="2818460"/>
            <a:ext cx="3325837" cy="39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2011" y="3390314"/>
            <a:ext cx="56270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72</a:t>
            </a:r>
          </a:p>
          <a:p>
            <a:r>
              <a:rPr lang="en-IN" sz="1200" dirty="0"/>
              <a:t>23</a:t>
            </a:r>
          </a:p>
          <a:p>
            <a:r>
              <a:rPr lang="en-IN" sz="1200" dirty="0"/>
              <a:t>3.0</a:t>
            </a:r>
          </a:p>
          <a:p>
            <a:r>
              <a:rPr lang="en-IN" sz="1200" dirty="0"/>
              <a:t>2.0</a:t>
            </a:r>
          </a:p>
          <a:p>
            <a:r>
              <a:rPr lang="en-IN" sz="1200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9103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r>
              <a:rPr lang="en-US" dirty="0"/>
              <a:t>PERIPHERAL SMEAR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87" y="1118586"/>
            <a:ext cx="5965793" cy="5739413"/>
          </a:xfrm>
        </p:spPr>
        <p:txBody>
          <a:bodyPr>
            <a:normAutofit/>
          </a:bodyPr>
          <a:lstStyle/>
          <a:p>
            <a:r>
              <a:rPr lang="en-US" dirty="0"/>
              <a:t>RBC: Macrocytic blood picture</a:t>
            </a:r>
            <a:endParaRPr lang="en-IN" dirty="0"/>
          </a:p>
          <a:p>
            <a:r>
              <a:rPr lang="en-US" dirty="0"/>
              <a:t>WBC: Neutrophilic </a:t>
            </a:r>
            <a:r>
              <a:rPr lang="en-US" dirty="0" err="1"/>
              <a:t>leucocytosis</a:t>
            </a:r>
            <a:endParaRPr lang="en-IN" dirty="0"/>
          </a:p>
          <a:p>
            <a:r>
              <a:rPr lang="en-US" dirty="0"/>
              <a:t> PLATELETS: Thrombocytosis</a:t>
            </a:r>
            <a:endParaRPr lang="en-IN" dirty="0"/>
          </a:p>
          <a:p>
            <a:r>
              <a:rPr lang="en-US" dirty="0"/>
              <a:t>HEMOPARASITES: Not seen</a:t>
            </a:r>
            <a:endParaRPr lang="en-IN" dirty="0"/>
          </a:p>
          <a:p>
            <a:r>
              <a:rPr lang="en-US" dirty="0"/>
              <a:t>OTHERS:-----------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IMPRESSION: </a:t>
            </a:r>
            <a:r>
              <a:rPr lang="en-US" dirty="0">
                <a:solidFill>
                  <a:srgbClr val="FF0000"/>
                </a:solidFill>
              </a:rPr>
              <a:t>Macrocytic </a:t>
            </a:r>
            <a:r>
              <a:rPr lang="en-US" dirty="0" err="1">
                <a:solidFill>
                  <a:srgbClr val="FF0000"/>
                </a:solidFill>
              </a:rPr>
              <a:t>anaemia</a:t>
            </a:r>
            <a:r>
              <a:rPr lang="en-US" dirty="0">
                <a:solidFill>
                  <a:srgbClr val="FF0000"/>
                </a:solidFill>
              </a:rPr>
              <a:t> with neutrophilic leukocytosis and thrombocytosis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35BAA-4986-4866-85BC-D2B7B2D6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80" y="1737326"/>
            <a:ext cx="5736833" cy="4621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51320-2CD8-4EE7-8996-7AE68EE75EF5}"/>
              </a:ext>
            </a:extLst>
          </p:cNvPr>
          <p:cNvSpPr txBox="1"/>
          <p:nvPr/>
        </p:nvSpPr>
        <p:spPr>
          <a:xfrm>
            <a:off x="10687232" y="3476998"/>
            <a:ext cx="110083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Teardrop cell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4403C4-610A-4FC3-9857-EEFA5C8C2ED0}"/>
              </a:ext>
            </a:extLst>
          </p:cNvPr>
          <p:cNvSpPr/>
          <p:nvPr/>
        </p:nvSpPr>
        <p:spPr>
          <a:xfrm>
            <a:off x="11237648" y="3857487"/>
            <a:ext cx="79899" cy="2616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9E299-CEF8-4B19-8544-DF3AB819A179}"/>
              </a:ext>
            </a:extLst>
          </p:cNvPr>
          <p:cNvSpPr txBox="1"/>
          <p:nvPr/>
        </p:nvSpPr>
        <p:spPr>
          <a:xfrm flipH="1">
            <a:off x="9189719" y="1883685"/>
            <a:ext cx="2262476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100" b="1" dirty="0" err="1"/>
              <a:t>Hypersegmented</a:t>
            </a:r>
            <a:r>
              <a:rPr lang="en-IN" sz="1100" b="1" dirty="0"/>
              <a:t> neutrophil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D2A0F9-F83D-417F-A15C-D8ECDF6F0541}"/>
              </a:ext>
            </a:extLst>
          </p:cNvPr>
          <p:cNvSpPr/>
          <p:nvPr/>
        </p:nvSpPr>
        <p:spPr>
          <a:xfrm>
            <a:off x="10049522" y="2145295"/>
            <a:ext cx="79899" cy="6334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3D730-8CC5-4A75-9151-148814F991F6}"/>
              </a:ext>
            </a:extLst>
          </p:cNvPr>
          <p:cNvSpPr txBox="1"/>
          <p:nvPr/>
        </p:nvSpPr>
        <p:spPr>
          <a:xfrm>
            <a:off x="7778963" y="5150071"/>
            <a:ext cx="145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100" b="1" dirty="0" err="1"/>
              <a:t>Macroovalocyte</a:t>
            </a:r>
            <a:endParaRPr lang="en-IN" sz="11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8E54FF7-79D4-4B2E-838E-ECB4179A6166}"/>
              </a:ext>
            </a:extLst>
          </p:cNvPr>
          <p:cNvSpPr/>
          <p:nvPr/>
        </p:nvSpPr>
        <p:spPr>
          <a:xfrm>
            <a:off x="8350928" y="5433134"/>
            <a:ext cx="145002" cy="2929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1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PA16.6 Prepare a peripheral blood smear and identify hemolytic anemia from it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r>
              <a:rPr lang="en-IN" sz="2400" dirty="0"/>
              <a:t>16 month old female child presented with pallor for 1 month, difficulty in breathing and fever for 5 days. History of previous blood transfusion present. O/E, liver 3cm BCM, spleen 3cm BCM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4AB6E-C347-44FD-85B5-E8F770CF986D}"/>
              </a:ext>
            </a:extLst>
          </p:cNvPr>
          <p:cNvPicPr/>
          <p:nvPr/>
        </p:nvPicPr>
        <p:blipFill rotWithShape="1">
          <a:blip r:embed="rId2"/>
          <a:srcRect r="1617" b="23026"/>
          <a:stretch/>
        </p:blipFill>
        <p:spPr>
          <a:xfrm>
            <a:off x="3741199" y="2465026"/>
            <a:ext cx="4319725" cy="3840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8361" y="3923601"/>
            <a:ext cx="77256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   61.1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8737" y="4285704"/>
            <a:ext cx="59787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19.4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5703" y="4624169"/>
            <a:ext cx="59787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31.9</a:t>
            </a:r>
          </a:p>
        </p:txBody>
      </p:sp>
    </p:spTree>
    <p:extLst>
      <p:ext uri="{BB962C8B-B14F-4D97-AF65-F5344CB8AC3E}">
        <p14:creationId xmlns:p14="http://schemas.microsoft.com/office/powerpoint/2010/main" val="341746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PERIPHERAL SMEAR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3248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RBC: </a:t>
            </a:r>
            <a:r>
              <a:rPr lang="en-US" dirty="0" err="1">
                <a:solidFill>
                  <a:srgbClr val="FF0000"/>
                </a:solidFill>
              </a:rPr>
              <a:t>Anisopoikilocytosis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Microcytic hypochromic cells, </a:t>
            </a:r>
            <a:r>
              <a:rPr lang="en-US" dirty="0" err="1"/>
              <a:t>normocytes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target cells</a:t>
            </a:r>
            <a:r>
              <a:rPr lang="en-US" dirty="0"/>
              <a:t>, tear drop cells, </a:t>
            </a:r>
            <a:r>
              <a:rPr lang="en-US" dirty="0" err="1">
                <a:solidFill>
                  <a:srgbClr val="FF0000"/>
                </a:solidFill>
              </a:rPr>
              <a:t>schistocytes</a:t>
            </a:r>
            <a:r>
              <a:rPr lang="en-US" dirty="0"/>
              <a:t> present. </a:t>
            </a:r>
            <a:r>
              <a:rPr lang="en-US" dirty="0" err="1">
                <a:solidFill>
                  <a:srgbClr val="FF0000"/>
                </a:solidFill>
              </a:rPr>
              <a:t>nRBCs</a:t>
            </a:r>
            <a:r>
              <a:rPr lang="en-US" dirty="0"/>
              <a:t> seen.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WBC: </a:t>
            </a:r>
            <a:r>
              <a:rPr lang="en-US" dirty="0" err="1"/>
              <a:t>Leucocytosis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PLATELETS: Adequate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HEMOPARASITES: Not seen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OTHERS:-----------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IMPRESSION: </a:t>
            </a:r>
            <a:r>
              <a:rPr lang="en-US" dirty="0">
                <a:solidFill>
                  <a:srgbClr val="FF0000"/>
                </a:solidFill>
              </a:rPr>
              <a:t>Hemolytic </a:t>
            </a:r>
            <a:r>
              <a:rPr lang="en-US" dirty="0" err="1">
                <a:solidFill>
                  <a:srgbClr val="FF0000"/>
                </a:solidFill>
              </a:rPr>
              <a:t>anaemia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                           with </a:t>
            </a:r>
            <a:r>
              <a:rPr lang="en-US" dirty="0" err="1"/>
              <a:t>leucocytosis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63" y="2221042"/>
            <a:ext cx="4727371" cy="39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410D1E-6387-4BC3-9AB4-41DB242AC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44" y="470516"/>
            <a:ext cx="7910003" cy="62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E5AFA-4695-48A2-81CC-AA02252D7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43"/>
          <a:stretch/>
        </p:blipFill>
        <p:spPr>
          <a:xfrm>
            <a:off x="1518083" y="319596"/>
            <a:ext cx="9215020" cy="64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1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Text Message - Free image on Pixabay">
            <a:extLst>
              <a:ext uri="{FF2B5EF4-FFF2-40B4-BE49-F238E27FC236}">
                <a16:creationId xmlns:a16="http://schemas.microsoft.com/office/drawing/2014/main" id="{0FDB47D0-6B57-481A-BDF4-82FB7EC4EA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5" y="168676"/>
            <a:ext cx="10635448" cy="66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500467"/>
          </a:xfrm>
        </p:spPr>
        <p:txBody>
          <a:bodyPr>
            <a:normAutofit/>
          </a:bodyPr>
          <a:lstStyle/>
          <a:p>
            <a:r>
              <a:rPr lang="en-US" dirty="0"/>
              <a:t>A 30 year old multiparous female complaining of unexplained fatigue, dizziness and shortness of breath on exertion. Laboratory data is given below.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the diagnosis, describe and draw the peripheral blood picture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52" y="2317805"/>
            <a:ext cx="2491154" cy="29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365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7705"/>
          </a:xfrm>
        </p:spPr>
        <p:txBody>
          <a:bodyPr/>
          <a:lstStyle/>
          <a:p>
            <a:r>
              <a:rPr lang="en-IN" dirty="0"/>
              <a:t>Diagnosis: 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b="1" dirty="0">
                <a:solidFill>
                  <a:srgbClr val="FF0000"/>
                </a:solidFill>
              </a:rPr>
              <a:t>Anaemia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9151"/>
            <a:ext cx="6172200" cy="61475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PERIPHERAL SMEAR REPORT</a:t>
            </a:r>
            <a:endParaRPr lang="en-IN" b="1" dirty="0"/>
          </a:p>
          <a:p>
            <a:endParaRPr lang="en-US" dirty="0"/>
          </a:p>
          <a:p>
            <a:r>
              <a:rPr lang="en-US" dirty="0"/>
              <a:t>RBC: Microcytic hypochromic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WBC: -----------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PLATELETS:--------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HEMOPARASITES: Not seen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OTHERS:----------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IMPRESSION: </a:t>
            </a:r>
            <a:r>
              <a:rPr lang="en-US" dirty="0">
                <a:solidFill>
                  <a:srgbClr val="FF0000"/>
                </a:solidFill>
              </a:rPr>
              <a:t>Microcytic hypochromic </a:t>
            </a:r>
            <a:r>
              <a:rPr lang="en-US" dirty="0" err="1">
                <a:solidFill>
                  <a:srgbClr val="FF0000"/>
                </a:solidFill>
              </a:rPr>
              <a:t>anaemia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0" y="2317651"/>
            <a:ext cx="4711554" cy="39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6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IN" dirty="0"/>
              <a:t>Case Scenario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08734"/>
            <a:ext cx="10515600" cy="48405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 55yr old male comes to ER with acute chest pain and sweating. Probable clinical diagnosis is MI. What are the peripheral smear findings?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85605" y="3892382"/>
            <a:ext cx="7679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Platelets: Adequate.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Neutrophilic leucocytosis</a:t>
            </a:r>
            <a:endParaRPr lang="en-IN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68426-2810-4FF4-8DBE-ABF13A96525B}"/>
              </a:ext>
            </a:extLst>
          </p:cNvPr>
          <p:cNvSpPr txBox="1"/>
          <p:nvPr/>
        </p:nvSpPr>
        <p:spPr>
          <a:xfrm>
            <a:off x="1585606" y="2411937"/>
            <a:ext cx="716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Normocytic normochromic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00359-ADEE-43ED-B716-4D3913DFD6E6}"/>
              </a:ext>
            </a:extLst>
          </p:cNvPr>
          <p:cNvSpPr txBox="1"/>
          <p:nvPr/>
        </p:nvSpPr>
        <p:spPr>
          <a:xfrm>
            <a:off x="1585606" y="2906296"/>
            <a:ext cx="7679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Increase in total count</a:t>
            </a:r>
          </a:p>
          <a:p>
            <a:r>
              <a:rPr lang="en-IN" sz="2800" dirty="0"/>
              <a:t>	    Mild neutrophilia</a:t>
            </a:r>
          </a:p>
          <a:p>
            <a:r>
              <a:rPr lang="en-IN" sz="2800" dirty="0"/>
              <a:t>              (</a:t>
            </a:r>
            <a:r>
              <a:rPr lang="en-IN" sz="2800" dirty="0">
                <a:solidFill>
                  <a:srgbClr val="FF0000"/>
                </a:solidFill>
              </a:rPr>
              <a:t>Neutrophilic leucocytosis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901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482" y="1035487"/>
            <a:ext cx="10515600" cy="4953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2.A 10yr old male child admitted with acute abdomen. Probable clinical diagnosis is acute appendicitis. Write the peripheral smear findings.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51766" y="3791188"/>
            <a:ext cx="74460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Platelets: Adequate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Neutrophilic leucocytosis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B89B8-F994-452E-89AC-FB9D3212D4CC}"/>
              </a:ext>
            </a:extLst>
          </p:cNvPr>
          <p:cNvSpPr txBox="1"/>
          <p:nvPr/>
        </p:nvSpPr>
        <p:spPr>
          <a:xfrm>
            <a:off x="1238503" y="2474893"/>
            <a:ext cx="673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Normocytic normochromic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32784-4161-4F5D-BB5E-F2C4F4342D18}"/>
              </a:ext>
            </a:extLst>
          </p:cNvPr>
          <p:cNvSpPr txBox="1"/>
          <p:nvPr/>
        </p:nvSpPr>
        <p:spPr>
          <a:xfrm>
            <a:off x="1282453" y="3167390"/>
            <a:ext cx="8566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Increase in total count</a:t>
            </a:r>
          </a:p>
          <a:p>
            <a:r>
              <a:rPr lang="en-IN" sz="2800" dirty="0"/>
              <a:t>	   Neutrophils – increased</a:t>
            </a:r>
          </a:p>
          <a:p>
            <a:r>
              <a:rPr lang="en-IN" sz="2800" dirty="0"/>
              <a:t>           (</a:t>
            </a:r>
            <a:r>
              <a:rPr lang="en-IN" sz="2800" dirty="0">
                <a:solidFill>
                  <a:srgbClr val="FF0000"/>
                </a:solidFill>
              </a:rPr>
              <a:t>Neutrophilic leucocytosis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8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209"/>
            <a:ext cx="10515600" cy="4812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3.A 1yr old male presented with 2weeks history of cough and shortness of breath. The probable clinical diagnosis is whooping cough. Write the peripheral smear findings.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25158" y="2239612"/>
            <a:ext cx="79846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Normocytic normochromic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Increase in total count (Leucocytosis)</a:t>
            </a:r>
          </a:p>
          <a:p>
            <a:r>
              <a:rPr lang="en-GB" sz="2800"/>
              <a:t>Increased lymphocytes (Lymphocytosis)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Platelets: Adequate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Leucocytosis </a:t>
            </a:r>
            <a:r>
              <a:rPr lang="en-IN" sz="2800" b="1">
                <a:solidFill>
                  <a:srgbClr val="FF0000"/>
                </a:solidFill>
              </a:rPr>
              <a:t>with </a:t>
            </a:r>
            <a:r>
              <a:rPr lang="en-GB" sz="2800" b="1">
                <a:solidFill>
                  <a:srgbClr val="FF0000"/>
                </a:solidFill>
              </a:rPr>
              <a:t>lymphocytosis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44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056" y="364725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4.A 50yr old male presented with persistent productive cough for one month with history of loss of weight and loss of appetite. X-ray chest shows </a:t>
            </a:r>
            <a:r>
              <a:rPr lang="en-US" dirty="0" err="1"/>
              <a:t>cavitary</a:t>
            </a:r>
            <a:r>
              <a:rPr lang="en-US" dirty="0"/>
              <a:t> lesion in the apex of the right lung. Write the peripheral smear report.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80043" y="2233210"/>
            <a:ext cx="8571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</a:t>
            </a:r>
            <a:r>
              <a:rPr lang="en-IN" sz="2800" dirty="0">
                <a:solidFill>
                  <a:srgbClr val="FF0000"/>
                </a:solidFill>
              </a:rPr>
              <a:t>Normocytic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hypochromic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Increase in total count (Leucocytosis)</a:t>
            </a:r>
          </a:p>
          <a:p>
            <a:r>
              <a:rPr lang="en-IN" sz="2800" dirty="0"/>
              <a:t>	Lymphocytes – increased (</a:t>
            </a:r>
            <a:r>
              <a:rPr lang="en-IN" sz="2800" dirty="0">
                <a:solidFill>
                  <a:srgbClr val="FF0000"/>
                </a:solidFill>
              </a:rPr>
              <a:t>Lymphocytosis</a:t>
            </a:r>
            <a:r>
              <a:rPr lang="en-IN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Platelets: Adequate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Lymphocytic </a:t>
            </a:r>
            <a:r>
              <a:rPr lang="en-IN" sz="2800" b="1" dirty="0" err="1">
                <a:solidFill>
                  <a:srgbClr val="FF0000"/>
                </a:solidFill>
              </a:rPr>
              <a:t>leukocytosis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810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02" y="578824"/>
            <a:ext cx="10515600" cy="4896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5.A chronic asthmatic presents to ER with exacerbation of asthmatic attack. Write the peripheral smear report.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02648" y="1936197"/>
            <a:ext cx="80607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RBC: Normocytic normochromic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WBC: Increase in total count (Leucocytosis)</a:t>
            </a:r>
          </a:p>
          <a:p>
            <a:r>
              <a:rPr lang="en-IN" sz="2800" dirty="0"/>
              <a:t>	Eosinophils – increased (</a:t>
            </a:r>
            <a:r>
              <a:rPr lang="en-IN" sz="2800" dirty="0">
                <a:solidFill>
                  <a:srgbClr val="FF0000"/>
                </a:solidFill>
              </a:rPr>
              <a:t>Eosinophilia</a:t>
            </a:r>
            <a:r>
              <a:rPr lang="en-IN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Platelets: Adequate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Hemoparasites: Not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Impression:</a:t>
            </a:r>
            <a:r>
              <a:rPr lang="en-IN" sz="2800" b="1" dirty="0">
                <a:solidFill>
                  <a:srgbClr val="FF0000"/>
                </a:solidFill>
              </a:rPr>
              <a:t> Leucocytosis with Eosinophilia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652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795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HEMATOLOGY CASE SCENARIOS</vt:lpstr>
      <vt:lpstr>PowerPoint Presentation</vt:lpstr>
      <vt:lpstr> </vt:lpstr>
      <vt:lpstr>Diagnosis:             Anaemia</vt:lpstr>
      <vt:lpstr>Case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 14.3 Identify and describe the peripheral smear </vt:lpstr>
      <vt:lpstr>PERIPHERAL SMEAR REPORT</vt:lpstr>
      <vt:lpstr>PA15.3 Identify and describe the peripheral blood picture of macrocytic anemia </vt:lpstr>
      <vt:lpstr>PERIPHERAL SMEAR REPORT</vt:lpstr>
      <vt:lpstr>PA16.6 Prepare a peripheral blood smear and identify hemolytic anemia from it </vt:lpstr>
      <vt:lpstr>PERIPHERAL SMEAR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HEMATOLOGY</dc:title>
  <dc:creator>Deena</dc:creator>
  <cp:lastModifiedBy>Sampurna Kalva</cp:lastModifiedBy>
  <cp:revision>30</cp:revision>
  <dcterms:created xsi:type="dcterms:W3CDTF">2022-01-20T13:40:38Z</dcterms:created>
  <dcterms:modified xsi:type="dcterms:W3CDTF">2022-01-24T08:16:23Z</dcterms:modified>
</cp:coreProperties>
</file>