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Mullins" userId="abcc85e63490ab10" providerId="LiveId" clId="{39E832E3-9F3F-4C15-B4D3-00F895E69980}"/>
    <pc:docChg chg="undo custSel modSld">
      <pc:chgData name="Emily Mullins" userId="abcc85e63490ab10" providerId="LiveId" clId="{39E832E3-9F3F-4C15-B4D3-00F895E69980}" dt="2019-10-03T20:04:32.104" v="2322" actId="1035"/>
      <pc:docMkLst>
        <pc:docMk/>
      </pc:docMkLst>
      <pc:sldChg chg="modSp">
        <pc:chgData name="Emily Mullins" userId="abcc85e63490ab10" providerId="LiveId" clId="{39E832E3-9F3F-4C15-B4D3-00F895E69980}" dt="2019-10-01T14:58:44.047" v="1778" actId="20577"/>
        <pc:sldMkLst>
          <pc:docMk/>
          <pc:sldMk cId="1822376343" sldId="256"/>
        </pc:sldMkLst>
        <pc:spChg chg="mod">
          <ac:chgData name="Emily Mullins" userId="abcc85e63490ab10" providerId="LiveId" clId="{39E832E3-9F3F-4C15-B4D3-00F895E69980}" dt="2019-10-01T14:58:44.047" v="1778" actId="20577"/>
          <ac:spMkLst>
            <pc:docMk/>
            <pc:sldMk cId="1822376343" sldId="256"/>
            <ac:spMk id="2" creationId="{9CBD3A8D-14B9-465F-88D2-7F636D066031}"/>
          </ac:spMkLst>
        </pc:spChg>
      </pc:sldChg>
      <pc:sldChg chg="addSp delSp modSp">
        <pc:chgData name="Emily Mullins" userId="abcc85e63490ab10" providerId="LiveId" clId="{39E832E3-9F3F-4C15-B4D3-00F895E69980}" dt="2019-10-03T20:04:32.104" v="2322" actId="1035"/>
        <pc:sldMkLst>
          <pc:docMk/>
          <pc:sldMk cId="3751535688" sldId="257"/>
        </pc:sldMkLst>
        <pc:spChg chg="add mod">
          <ac:chgData name="Emily Mullins" userId="abcc85e63490ab10" providerId="LiveId" clId="{39E832E3-9F3F-4C15-B4D3-00F895E69980}" dt="2019-10-01T14:44:36.299" v="1026" actId="1076"/>
          <ac:spMkLst>
            <pc:docMk/>
            <pc:sldMk cId="3751535688" sldId="257"/>
            <ac:spMk id="15" creationId="{D5A34710-5DB0-4678-AF2F-5179449B4034}"/>
          </ac:spMkLst>
        </pc:spChg>
        <pc:picChg chg="mod">
          <ac:chgData name="Emily Mullins" userId="abcc85e63490ab10" providerId="LiveId" clId="{39E832E3-9F3F-4C15-B4D3-00F895E69980}" dt="2019-10-03T20:04:32.104" v="2322" actId="1035"/>
          <ac:picMkLst>
            <pc:docMk/>
            <pc:sldMk cId="3751535688" sldId="257"/>
            <ac:picMk id="11" creationId="{2717ED32-669A-4A60-ADF3-B1D1C84FFBC7}"/>
          </ac:picMkLst>
        </pc:picChg>
        <pc:picChg chg="del">
          <ac:chgData name="Emily Mullins" userId="abcc85e63490ab10" providerId="LiveId" clId="{39E832E3-9F3F-4C15-B4D3-00F895E69980}" dt="2019-10-01T14:30:54.751" v="368" actId="478"/>
          <ac:picMkLst>
            <pc:docMk/>
            <pc:sldMk cId="3751535688" sldId="257"/>
            <ac:picMk id="14" creationId="{0AF8A2BB-D39D-49E9-B9BD-A854D42F2F02}"/>
          </ac:picMkLst>
        </pc:picChg>
      </pc:sldChg>
      <pc:sldChg chg="addSp modSp">
        <pc:chgData name="Emily Mullins" userId="abcc85e63490ab10" providerId="LiveId" clId="{39E832E3-9F3F-4C15-B4D3-00F895E69980}" dt="2019-10-01T14:55:16.919" v="1613" actId="20577"/>
        <pc:sldMkLst>
          <pc:docMk/>
          <pc:sldMk cId="4207863687" sldId="258"/>
        </pc:sldMkLst>
        <pc:spChg chg="mod">
          <ac:chgData name="Emily Mullins" userId="abcc85e63490ab10" providerId="LiveId" clId="{39E832E3-9F3F-4C15-B4D3-00F895E69980}" dt="2019-10-01T14:49:44.295" v="1411" actId="20577"/>
          <ac:spMkLst>
            <pc:docMk/>
            <pc:sldMk cId="4207863687" sldId="258"/>
            <ac:spMk id="2" creationId="{B94EA263-0786-4F25-8B45-FEA36C51E3EC}"/>
          </ac:spMkLst>
        </pc:spChg>
        <pc:spChg chg="add mod">
          <ac:chgData name="Emily Mullins" userId="abcc85e63490ab10" providerId="LiveId" clId="{39E832E3-9F3F-4C15-B4D3-00F895E69980}" dt="2019-10-01T14:55:16.919" v="1613" actId="20577"/>
          <ac:spMkLst>
            <pc:docMk/>
            <pc:sldMk cId="4207863687" sldId="258"/>
            <ac:spMk id="8" creationId="{E2D1B670-CD91-4335-B5AE-AFF3B6F608A3}"/>
          </ac:spMkLst>
        </pc:spChg>
        <pc:picChg chg="mod">
          <ac:chgData name="Emily Mullins" userId="abcc85e63490ab10" providerId="LiveId" clId="{39E832E3-9F3F-4C15-B4D3-00F895E69980}" dt="2019-10-01T14:50:20.303" v="1412" actId="1076"/>
          <ac:picMkLst>
            <pc:docMk/>
            <pc:sldMk cId="4207863687" sldId="258"/>
            <ac:picMk id="5" creationId="{E09082BA-ACB6-461A-9323-7610987125C8}"/>
          </ac:picMkLst>
        </pc:picChg>
        <pc:picChg chg="mod">
          <ac:chgData name="Emily Mullins" userId="abcc85e63490ab10" providerId="LiveId" clId="{39E832E3-9F3F-4C15-B4D3-00F895E69980}" dt="2019-10-01T14:50:23.340" v="1413" actId="1076"/>
          <ac:picMkLst>
            <pc:docMk/>
            <pc:sldMk cId="4207863687" sldId="258"/>
            <ac:picMk id="7" creationId="{8D86CF13-E57B-4413-A66A-2064EA9F2BB5}"/>
          </ac:picMkLst>
        </pc:picChg>
      </pc:sldChg>
      <pc:sldChg chg="addSp delSp modSp">
        <pc:chgData name="Emily Mullins" userId="abcc85e63490ab10" providerId="LiveId" clId="{39E832E3-9F3F-4C15-B4D3-00F895E69980}" dt="2019-10-01T15:00:42.925" v="1834" actId="20577"/>
        <pc:sldMkLst>
          <pc:docMk/>
          <pc:sldMk cId="992758268" sldId="260"/>
        </pc:sldMkLst>
        <pc:spChg chg="mod">
          <ac:chgData name="Emily Mullins" userId="abcc85e63490ab10" providerId="LiveId" clId="{39E832E3-9F3F-4C15-B4D3-00F895E69980}" dt="2019-10-01T14:48:58.063" v="1348" actId="1076"/>
          <ac:spMkLst>
            <pc:docMk/>
            <pc:sldMk cId="992758268" sldId="260"/>
            <ac:spMk id="2" creationId="{284D56E4-448B-431B-8CC5-42539147C348}"/>
          </ac:spMkLst>
        </pc:spChg>
        <pc:spChg chg="del mod">
          <ac:chgData name="Emily Mullins" userId="abcc85e63490ab10" providerId="LiveId" clId="{39E832E3-9F3F-4C15-B4D3-00F895E69980}" dt="2019-10-01T14:24:42.028" v="4"/>
          <ac:spMkLst>
            <pc:docMk/>
            <pc:sldMk cId="992758268" sldId="260"/>
            <ac:spMk id="5" creationId="{921BEA62-5C82-44E2-8E75-32E0A004169F}"/>
          </ac:spMkLst>
        </pc:spChg>
        <pc:spChg chg="add del mod">
          <ac:chgData name="Emily Mullins" userId="abcc85e63490ab10" providerId="LiveId" clId="{39E832E3-9F3F-4C15-B4D3-00F895E69980}" dt="2019-10-01T14:24:34.016" v="2"/>
          <ac:spMkLst>
            <pc:docMk/>
            <pc:sldMk cId="992758268" sldId="260"/>
            <ac:spMk id="10" creationId="{42576AC1-43CB-41E7-84F9-A493D802ED62}"/>
          </ac:spMkLst>
        </pc:spChg>
        <pc:spChg chg="add del mod">
          <ac:chgData name="Emily Mullins" userId="abcc85e63490ab10" providerId="LiveId" clId="{39E832E3-9F3F-4C15-B4D3-00F895E69980}" dt="2019-10-01T14:24:49.175" v="5"/>
          <ac:spMkLst>
            <pc:docMk/>
            <pc:sldMk cId="992758268" sldId="260"/>
            <ac:spMk id="12" creationId="{3A3F67C0-2895-4E98-A350-FBDB5338961C}"/>
          </ac:spMkLst>
        </pc:spChg>
        <pc:spChg chg="add del mod">
          <ac:chgData name="Emily Mullins" userId="abcc85e63490ab10" providerId="LiveId" clId="{39E832E3-9F3F-4C15-B4D3-00F895E69980}" dt="2019-10-01T14:25:40.655" v="15" actId="478"/>
          <ac:spMkLst>
            <pc:docMk/>
            <pc:sldMk cId="992758268" sldId="260"/>
            <ac:spMk id="14" creationId="{D17B1892-3008-47BB-BAD1-A1DDFFBDCCEA}"/>
          </ac:spMkLst>
        </pc:spChg>
        <pc:spChg chg="add mod">
          <ac:chgData name="Emily Mullins" userId="abcc85e63490ab10" providerId="LiveId" clId="{39E832E3-9F3F-4C15-B4D3-00F895E69980}" dt="2019-10-01T15:00:42.925" v="1834" actId="20577"/>
          <ac:spMkLst>
            <pc:docMk/>
            <pc:sldMk cId="992758268" sldId="260"/>
            <ac:spMk id="15" creationId="{F98876D1-8C7F-4632-9107-5BC4D43860D9}"/>
          </ac:spMkLst>
        </pc:spChg>
        <pc:picChg chg="mod">
          <ac:chgData name="Emily Mullins" userId="abcc85e63490ab10" providerId="LiveId" clId="{39E832E3-9F3F-4C15-B4D3-00F895E69980}" dt="2019-10-01T14:25:51.766" v="17" actId="1076"/>
          <ac:picMkLst>
            <pc:docMk/>
            <pc:sldMk cId="992758268" sldId="260"/>
            <ac:picMk id="7" creationId="{CCB86B04-D670-4410-A498-EFCDF3E86FC8}"/>
          </ac:picMkLst>
        </pc:picChg>
        <pc:picChg chg="del">
          <ac:chgData name="Emily Mullins" userId="abcc85e63490ab10" providerId="LiveId" clId="{39E832E3-9F3F-4C15-B4D3-00F895E69980}" dt="2019-10-01T14:24:21.139" v="1" actId="478"/>
          <ac:picMkLst>
            <pc:docMk/>
            <pc:sldMk cId="992758268" sldId="260"/>
            <ac:picMk id="8" creationId="{2D2FABD2-3DC6-45A4-BE0C-90657C368FA4}"/>
          </ac:picMkLst>
        </pc:picChg>
        <pc:picChg chg="add del mod">
          <ac:chgData name="Emily Mullins" userId="abcc85e63490ab10" providerId="LiveId" clId="{39E832E3-9F3F-4C15-B4D3-00F895E69980}" dt="2019-10-01T14:25:30.741" v="13" actId="478"/>
          <ac:picMkLst>
            <pc:docMk/>
            <pc:sldMk cId="992758268" sldId="260"/>
            <ac:picMk id="11" creationId="{B2D2AB8F-EFAF-448A-9B64-914C75144EBA}"/>
          </ac:picMkLst>
        </pc:picChg>
        <pc:picChg chg="add del mod">
          <ac:chgData name="Emily Mullins" userId="abcc85e63490ab10" providerId="LiveId" clId="{39E832E3-9F3F-4C15-B4D3-00F895E69980}" dt="2019-10-01T14:45:31.887" v="1041" actId="478"/>
          <ac:picMkLst>
            <pc:docMk/>
            <pc:sldMk cId="992758268" sldId="260"/>
            <ac:picMk id="16" creationId="{1644D1B2-81E8-4A59-8635-5281E73FC916}"/>
          </ac:picMkLst>
        </pc:picChg>
      </pc:sldChg>
      <pc:sldChg chg="addSp delSp modSp setBg">
        <pc:chgData name="Emily Mullins" userId="abcc85e63490ab10" providerId="LiveId" clId="{39E832E3-9F3F-4C15-B4D3-00F895E69980}" dt="2019-10-01T15:14:47.177" v="2319" actId="1076"/>
        <pc:sldMkLst>
          <pc:docMk/>
          <pc:sldMk cId="322206336" sldId="261"/>
        </pc:sldMkLst>
        <pc:spChg chg="mod">
          <ac:chgData name="Emily Mullins" userId="abcc85e63490ab10" providerId="LiveId" clId="{39E832E3-9F3F-4C15-B4D3-00F895E69980}" dt="2019-10-01T15:12:10.619" v="2296" actId="1076"/>
          <ac:spMkLst>
            <pc:docMk/>
            <pc:sldMk cId="322206336" sldId="261"/>
            <ac:spMk id="2" creationId="{107C60B4-FF4C-4985-8921-4D9D6F07CE4D}"/>
          </ac:spMkLst>
        </pc:spChg>
        <pc:spChg chg="mod">
          <ac:chgData name="Emily Mullins" userId="abcc85e63490ab10" providerId="LiveId" clId="{39E832E3-9F3F-4C15-B4D3-00F895E69980}" dt="2019-10-01T15:12:06.936" v="2295" actId="1076"/>
          <ac:spMkLst>
            <pc:docMk/>
            <pc:sldMk cId="322206336" sldId="261"/>
            <ac:spMk id="4" creationId="{D97CBEA8-A081-481F-A0B8-12141ECA88D5}"/>
          </ac:spMkLst>
        </pc:spChg>
        <pc:spChg chg="add mod">
          <ac:chgData name="Emily Mullins" userId="abcc85e63490ab10" providerId="LiveId" clId="{39E832E3-9F3F-4C15-B4D3-00F895E69980}" dt="2019-10-01T15:13:09.659" v="2311" actId="1076"/>
          <ac:spMkLst>
            <pc:docMk/>
            <pc:sldMk cId="322206336" sldId="261"/>
            <ac:spMk id="9" creationId="{48804D0B-AAD7-471C-AFF9-9018201C2B4F}"/>
          </ac:spMkLst>
        </pc:spChg>
        <pc:spChg chg="add mod ord">
          <ac:chgData name="Emily Mullins" userId="abcc85e63490ab10" providerId="LiveId" clId="{39E832E3-9F3F-4C15-B4D3-00F895E69980}" dt="2019-10-01T15:12:50.947" v="2309" actId="1076"/>
          <ac:spMkLst>
            <pc:docMk/>
            <pc:sldMk cId="322206336" sldId="261"/>
            <ac:spMk id="10" creationId="{A25026A1-01A1-440F-8E9D-E2553F49F42F}"/>
          </ac:spMkLst>
        </pc:spChg>
        <pc:grpChg chg="add mod">
          <ac:chgData name="Emily Mullins" userId="abcc85e63490ab10" providerId="LiveId" clId="{39E832E3-9F3F-4C15-B4D3-00F895E69980}" dt="2019-10-01T15:14:47.177" v="2319" actId="1076"/>
          <ac:grpSpMkLst>
            <pc:docMk/>
            <pc:sldMk cId="322206336" sldId="261"/>
            <ac:grpSpMk id="11" creationId="{F97D6965-09CE-424A-A6CB-10232A58C9D0}"/>
          </ac:grpSpMkLst>
        </pc:grpChg>
        <pc:picChg chg="del">
          <ac:chgData name="Emily Mullins" userId="abcc85e63490ab10" providerId="LiveId" clId="{39E832E3-9F3F-4C15-B4D3-00F895E69980}" dt="2019-10-01T14:59:23.547" v="1779" actId="478"/>
          <ac:picMkLst>
            <pc:docMk/>
            <pc:sldMk cId="322206336" sldId="261"/>
            <ac:picMk id="7" creationId="{17BD52F9-913A-4251-B022-980A673D4E47}"/>
          </ac:picMkLst>
        </pc:picChg>
        <pc:picChg chg="add del mod ord">
          <ac:chgData name="Emily Mullins" userId="abcc85e63490ab10" providerId="LiveId" clId="{39E832E3-9F3F-4C15-B4D3-00F895E69980}" dt="2019-10-01T15:13:31.874" v="2314" actId="478"/>
          <ac:picMkLst>
            <pc:docMk/>
            <pc:sldMk cId="322206336" sldId="261"/>
            <ac:picMk id="12" creationId="{09842CAD-17E1-4AC1-8228-64AFBB067A31}"/>
          </ac:picMkLst>
        </pc:picChg>
        <pc:picChg chg="add del mod">
          <ac:chgData name="Emily Mullins" userId="abcc85e63490ab10" providerId="LiveId" clId="{39E832E3-9F3F-4C15-B4D3-00F895E69980}" dt="2019-10-01T15:14:40.976" v="2318" actId="478"/>
          <ac:picMkLst>
            <pc:docMk/>
            <pc:sldMk cId="322206336" sldId="261"/>
            <ac:picMk id="13" creationId="{95551024-7813-435C-AC20-A4C1359470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0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8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3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76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3A8D-14B9-465F-88D2-7F636D06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9" y="835384"/>
            <a:ext cx="3968576" cy="349954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dirty="0"/>
              <a:t>Surveying for native plant allelopathy:</a:t>
            </a:r>
          </a:p>
          <a:p>
            <a:pPr algn="l">
              <a:lnSpc>
                <a:spcPct val="90000"/>
              </a:lnSpc>
            </a:pPr>
            <a:r>
              <a:rPr lang="en-US" sz="3300" dirty="0"/>
              <a:t>lettuce seed bioassay, seedling growth, and aqueous extract properties</a:t>
            </a:r>
          </a:p>
          <a:p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3680-7E7A-4B59-A675-E735D7B6D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BC915A"/>
              </a:solidFill>
            </a:endParaRPr>
          </a:p>
          <a:p>
            <a:pPr algn="l"/>
            <a:r>
              <a:rPr lang="en-US" dirty="0">
                <a:solidFill>
                  <a:srgbClr val="856A4A"/>
                </a:solidFill>
              </a:rPr>
              <a:t>Emily Mullins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4871A-D399-4124-B2ED-A5F46A948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19" r="579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3CCA-42F2-49D4-8BD7-AB23631B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several ways to look at effects on germination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7ED32-669A-4A60-ADF3-B1D1C84F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48" y="2094236"/>
            <a:ext cx="5242912" cy="3932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A34710-5DB0-4678-AF2F-5179449B4034}"/>
              </a:ext>
            </a:extLst>
          </p:cNvPr>
          <p:cNvSpPr txBox="1"/>
          <p:nvPr/>
        </p:nvSpPr>
        <p:spPr>
          <a:xfrm>
            <a:off x="6630838" y="2094236"/>
            <a:ext cx="47837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Percent germination: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measure shows how many of the seeds</a:t>
            </a:r>
          </a:p>
          <a:p>
            <a:r>
              <a:rPr lang="en-US" dirty="0"/>
              <a:t>     germinated in the designated time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three days because lettuce germinates</a:t>
            </a:r>
          </a:p>
          <a:p>
            <a:r>
              <a:rPr lang="en-US" dirty="0"/>
              <a:t>     very rapidly and three day is the typical </a:t>
            </a:r>
          </a:p>
          <a:p>
            <a:r>
              <a:rPr lang="en-US" dirty="0"/>
              <a:t>     amount of time used in the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Ebanopsis</a:t>
            </a:r>
            <a:r>
              <a:rPr lang="en-US" i="1" dirty="0"/>
              <a:t> </a:t>
            </a:r>
            <a:r>
              <a:rPr lang="en-US" i="1" dirty="0" err="1"/>
              <a:t>ebano</a:t>
            </a:r>
            <a:r>
              <a:rPr lang="en-US" i="1" dirty="0"/>
              <a:t> </a:t>
            </a:r>
            <a:r>
              <a:rPr lang="en-US" dirty="0"/>
              <a:t>has the greatest impact on </a:t>
            </a:r>
          </a:p>
          <a:p>
            <a:r>
              <a:rPr lang="en-US" i="1" dirty="0"/>
              <a:t>     </a:t>
            </a:r>
            <a:r>
              <a:rPr lang="en-US" dirty="0"/>
              <a:t>percent germination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highest concentration, </a:t>
            </a:r>
            <a:r>
              <a:rPr lang="en-US" i="1" dirty="0"/>
              <a:t>M. </a:t>
            </a:r>
            <a:r>
              <a:rPr lang="en-US" i="1" dirty="0" err="1"/>
              <a:t>drummondi</a:t>
            </a:r>
            <a:r>
              <a:rPr lang="en-US" i="1" dirty="0"/>
              <a:t>,</a:t>
            </a:r>
          </a:p>
          <a:p>
            <a:r>
              <a:rPr lang="en-US" i="1" dirty="0"/>
              <a:t>     Z. </a:t>
            </a:r>
            <a:r>
              <a:rPr lang="en-US" i="1" dirty="0" err="1"/>
              <a:t>fagara</a:t>
            </a:r>
            <a:r>
              <a:rPr lang="en-US" i="1" dirty="0"/>
              <a:t>, A. </a:t>
            </a:r>
            <a:r>
              <a:rPr lang="en-US" i="1" dirty="0" err="1"/>
              <a:t>Schaffneri</a:t>
            </a:r>
            <a:r>
              <a:rPr lang="en-US" i="1" dirty="0"/>
              <a:t>, A. </a:t>
            </a:r>
            <a:r>
              <a:rPr lang="en-US" i="1" dirty="0" err="1"/>
              <a:t>Farnesiana</a:t>
            </a:r>
            <a:r>
              <a:rPr lang="en-US" dirty="0"/>
              <a:t>, and</a:t>
            </a:r>
          </a:p>
          <a:p>
            <a:r>
              <a:rPr lang="en-US" dirty="0"/>
              <a:t>     </a:t>
            </a:r>
            <a:r>
              <a:rPr lang="en-US" i="1" dirty="0"/>
              <a:t>A. </a:t>
            </a:r>
            <a:r>
              <a:rPr lang="en-US" i="1" dirty="0" err="1"/>
              <a:t>trisulcatum</a:t>
            </a:r>
            <a:r>
              <a:rPr lang="en-US" i="1" dirty="0"/>
              <a:t> </a:t>
            </a:r>
            <a:r>
              <a:rPr lang="en-US" dirty="0"/>
              <a:t>all reduce germination</a:t>
            </a:r>
          </a:p>
        </p:txBody>
      </p:sp>
    </p:spTree>
    <p:extLst>
      <p:ext uri="{BB962C8B-B14F-4D97-AF65-F5344CB8AC3E}">
        <p14:creationId xmlns:p14="http://schemas.microsoft.com/office/powerpoint/2010/main" val="37515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56E4-448B-431B-8CC5-42539147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461" y="1555663"/>
            <a:ext cx="4786244" cy="97045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Speed of Germination: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B86B04-D670-4410-A498-EFCDF3E86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587" y="1513245"/>
            <a:ext cx="5774617" cy="4330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8876D1-8C7F-4632-9107-5BC4D43860D9}"/>
              </a:ext>
            </a:extLst>
          </p:cNvPr>
          <p:cNvSpPr txBox="1"/>
          <p:nvPr/>
        </p:nvSpPr>
        <p:spPr>
          <a:xfrm>
            <a:off x="6676461" y="2526113"/>
            <a:ext cx="4681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treatments reduced the speed of germination as compared to the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E. </a:t>
            </a:r>
            <a:r>
              <a:rPr lang="en-US" i="1" dirty="0" err="1"/>
              <a:t>ebano</a:t>
            </a:r>
            <a:r>
              <a:rPr lang="en-US" i="1" dirty="0"/>
              <a:t> </a:t>
            </a:r>
            <a:r>
              <a:rPr lang="en-US" dirty="0"/>
              <a:t>had the greatest impact on germination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A. </a:t>
            </a:r>
            <a:r>
              <a:rPr lang="en-US" i="1" dirty="0" err="1"/>
              <a:t>schaffneri</a:t>
            </a:r>
            <a:r>
              <a:rPr lang="en-US" i="1" dirty="0"/>
              <a:t>, A. </a:t>
            </a:r>
            <a:r>
              <a:rPr lang="en-US" i="1" dirty="0" err="1"/>
              <a:t>farnesiana</a:t>
            </a:r>
            <a:r>
              <a:rPr lang="en-US" dirty="0"/>
              <a:t>, and </a:t>
            </a:r>
            <a:r>
              <a:rPr lang="en-US" i="1" dirty="0"/>
              <a:t>A. </a:t>
            </a:r>
            <a:r>
              <a:rPr lang="en-US" dirty="0" err="1"/>
              <a:t>t</a:t>
            </a:r>
            <a:r>
              <a:rPr lang="en-US" i="1" dirty="0" err="1"/>
              <a:t>risulcatum</a:t>
            </a:r>
            <a:r>
              <a:rPr lang="en-US" dirty="0"/>
              <a:t> were other species that impacted germination speed</a:t>
            </a:r>
          </a:p>
          <a:p>
            <a:endParaRPr lang="en-US" dirty="0"/>
          </a:p>
          <a:p>
            <a:r>
              <a:rPr lang="en-US" dirty="0"/>
              <a:t>*Another common method used is mean germination time</a:t>
            </a:r>
          </a:p>
        </p:txBody>
      </p:sp>
    </p:spTree>
    <p:extLst>
      <p:ext uri="{BB962C8B-B14F-4D97-AF65-F5344CB8AC3E}">
        <p14:creationId xmlns:p14="http://schemas.microsoft.com/office/powerpoint/2010/main" val="99275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A263-0786-4F25-8B45-FEA36C51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91396"/>
          </a:xfrm>
        </p:spPr>
        <p:txBody>
          <a:bodyPr>
            <a:normAutofit fontScale="90000"/>
          </a:bodyPr>
          <a:lstStyle/>
          <a:p>
            <a:r>
              <a:rPr lang="en-US" dirty="0"/>
              <a:t>Seedling Length at Day 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082BA-ACB6-461A-9323-761098712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443846"/>
            <a:ext cx="4830233" cy="36226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6CF13-E57B-4413-A66A-2064EA9F2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4815" y="1443845"/>
            <a:ext cx="4830233" cy="362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1B670-CD91-4335-B5AE-AFF3B6F608A3}"/>
              </a:ext>
            </a:extLst>
          </p:cNvPr>
          <p:cNvSpPr txBox="1"/>
          <p:nvPr/>
        </p:nvSpPr>
        <p:spPr>
          <a:xfrm>
            <a:off x="764875" y="5480649"/>
            <a:ext cx="9558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lower concentrations, E. </a:t>
            </a:r>
            <a:r>
              <a:rPr lang="en-US" dirty="0" err="1"/>
              <a:t>anacua</a:t>
            </a:r>
            <a:r>
              <a:rPr lang="en-US" dirty="0"/>
              <a:t> actually increased seedling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E. </a:t>
            </a:r>
            <a:r>
              <a:rPr lang="en-US" dirty="0" err="1"/>
              <a:t>ebano</a:t>
            </a:r>
            <a:r>
              <a:rPr lang="en-US" dirty="0"/>
              <a:t> has the greatest impact followed by </a:t>
            </a:r>
            <a:r>
              <a:rPr lang="en-US" i="1" dirty="0"/>
              <a:t>A. </a:t>
            </a:r>
            <a:r>
              <a:rPr lang="en-US" i="1" dirty="0" err="1"/>
              <a:t>Schaffneri</a:t>
            </a:r>
            <a:r>
              <a:rPr lang="en-US" i="1" dirty="0"/>
              <a:t>, A. </a:t>
            </a:r>
            <a:r>
              <a:rPr lang="en-US" i="1" dirty="0" err="1"/>
              <a:t>trisulcatum</a:t>
            </a:r>
            <a:r>
              <a:rPr lang="en-US" i="1" dirty="0"/>
              <a:t>, Z. </a:t>
            </a:r>
            <a:r>
              <a:rPr lang="en-US" i="1" dirty="0" err="1"/>
              <a:t>fagara</a:t>
            </a:r>
            <a:r>
              <a:rPr lang="en-US" i="1" dirty="0"/>
              <a:t>, M. </a:t>
            </a:r>
            <a:r>
              <a:rPr lang="en-US" i="1" dirty="0" err="1"/>
              <a:t>drummondi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/>
              <a:t>A. </a:t>
            </a:r>
            <a:r>
              <a:rPr lang="en-US" i="1" dirty="0" err="1"/>
              <a:t>Farnesiana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78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76602-A5C8-4468-9098-EE4F4534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172" y="2679699"/>
            <a:ext cx="7046425" cy="3135695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pH&lt;- read.csv("C:/Users/emull/OneDrive/Documents/UTRGV/Grad Research/pH_cond.csv", header=TRUE)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pH$pH</a:t>
            </a:r>
            <a:r>
              <a:rPr lang="en-US" dirty="0"/>
              <a:t> &lt;- 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pH$pH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pH$pH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pH$pH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pH$cond</a:t>
            </a:r>
            <a:r>
              <a:rPr lang="en-US" dirty="0"/>
              <a:t> &lt;-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pH$cond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pH$cond</a:t>
            </a:r>
            <a:r>
              <a:rPr lang="en-US" dirty="0"/>
              <a:t> 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pH$cond</a:t>
            </a:r>
            <a:r>
              <a:rPr lang="en-US" dirty="0"/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bio2 &lt;- merge(bio, pH, by = "Treatment", </a:t>
            </a:r>
            <a:r>
              <a:rPr lang="en-US" dirty="0" err="1"/>
              <a:t>all.x</a:t>
            </a:r>
            <a:r>
              <a:rPr lang="en-US" dirty="0"/>
              <a:t> = TRUE)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length&lt;- read.csv("C:/Users/emull/OneDrive/Documents/UTRGV/Grad Research/lettucelength.csv", header=TRUE)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names(length)[names(length) == "</a:t>
            </a:r>
            <a:r>
              <a:rPr lang="en-US" dirty="0" err="1"/>
              <a:t>ï..Treatment</a:t>
            </a:r>
            <a:r>
              <a:rPr lang="en-US" dirty="0"/>
              <a:t>"] &lt;- "Treatment"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bio3 &lt;- merge(bio2, length, by = "Treatment", </a:t>
            </a:r>
            <a:r>
              <a:rPr lang="en-US" dirty="0" err="1"/>
              <a:t>all.x</a:t>
            </a:r>
            <a:r>
              <a:rPr lang="en-US" dirty="0"/>
              <a:t> = TRUE)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8871F-8E08-4738-BC08-4B576E3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4034"/>
            <a:ext cx="5715042" cy="4286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97F9C-96A2-421F-BDEE-386243B0789F}"/>
              </a:ext>
            </a:extLst>
          </p:cNvPr>
          <p:cNvSpPr txBox="1"/>
          <p:nvPr/>
        </p:nvSpPr>
        <p:spPr>
          <a:xfrm>
            <a:off x="477078" y="588397"/>
            <a:ext cx="492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Combining multiple data sets to test correlation </a:t>
            </a:r>
          </a:p>
        </p:txBody>
      </p:sp>
    </p:spTree>
    <p:extLst>
      <p:ext uri="{BB962C8B-B14F-4D97-AF65-F5344CB8AC3E}">
        <p14:creationId xmlns:p14="http://schemas.microsoft.com/office/powerpoint/2010/main" val="37532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60B4-FF4C-4985-8921-4D9D6F07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7676" y="5750"/>
            <a:ext cx="5707899" cy="1639879"/>
          </a:xfrm>
        </p:spPr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CBEA8-A081-481F-A0B8-12141ECA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990" y="1372442"/>
            <a:ext cx="5962272" cy="4113115"/>
          </a:xfrm>
        </p:spPr>
        <p:txBody>
          <a:bodyPr>
            <a:normAutofit/>
          </a:bodyPr>
          <a:lstStyle/>
          <a:p>
            <a:r>
              <a:rPr lang="en-US" sz="2400" dirty="0"/>
              <a:t>Several species are potentially allelopathic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Texas Ebony (</a:t>
            </a:r>
            <a:r>
              <a:rPr lang="en-US" sz="2000" i="1" dirty="0"/>
              <a:t>E. </a:t>
            </a:r>
            <a:r>
              <a:rPr lang="en-US" sz="2000" i="1" dirty="0" err="1"/>
              <a:t>ebano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Huisachillo</a:t>
            </a:r>
            <a:r>
              <a:rPr lang="en-US" sz="2000" dirty="0"/>
              <a:t> (</a:t>
            </a:r>
            <a:r>
              <a:rPr lang="en-US" sz="2000" i="1" dirty="0"/>
              <a:t>A. </a:t>
            </a:r>
            <a:r>
              <a:rPr lang="en-US" sz="2000" i="1" dirty="0" err="1"/>
              <a:t>schaffneri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Huisache</a:t>
            </a:r>
            <a:r>
              <a:rPr lang="en-US" sz="2000" dirty="0"/>
              <a:t> (</a:t>
            </a:r>
            <a:r>
              <a:rPr lang="en-US" sz="2000" i="1" dirty="0"/>
              <a:t>A. </a:t>
            </a:r>
            <a:r>
              <a:rPr lang="en-US" sz="2000" i="1" dirty="0" err="1"/>
              <a:t>farnesiana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Three Furrowed Indian Mallow (</a:t>
            </a:r>
            <a:r>
              <a:rPr lang="en-US" sz="2000" i="1" dirty="0"/>
              <a:t>A. </a:t>
            </a:r>
            <a:r>
              <a:rPr lang="en-US" sz="2000" i="1" dirty="0" err="1"/>
              <a:t>trisulcatum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Turk’s Cap (</a:t>
            </a:r>
            <a:r>
              <a:rPr lang="en-US" sz="2000" i="1" dirty="0"/>
              <a:t>M. </a:t>
            </a:r>
            <a:r>
              <a:rPr lang="en-US" sz="2000" i="1" dirty="0" err="1"/>
              <a:t>drummondi</a:t>
            </a:r>
            <a:r>
              <a:rPr lang="en-US" sz="2000" dirty="0"/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Colima (</a:t>
            </a:r>
            <a:r>
              <a:rPr lang="en-US" sz="2000" i="1" dirty="0"/>
              <a:t>Z. </a:t>
            </a:r>
            <a:r>
              <a:rPr lang="en-US" sz="2000" i="1" dirty="0" err="1"/>
              <a:t>fagara</a:t>
            </a:r>
            <a:r>
              <a:rPr lang="en-US" sz="2000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7D6965-09CE-424A-A6CB-10232A58C9D0}"/>
              </a:ext>
            </a:extLst>
          </p:cNvPr>
          <p:cNvGrpSpPr/>
          <p:nvPr/>
        </p:nvGrpSpPr>
        <p:grpSpPr>
          <a:xfrm>
            <a:off x="6989928" y="2763235"/>
            <a:ext cx="4497238" cy="2984740"/>
            <a:chOff x="2214377" y="2347976"/>
            <a:chExt cx="4497238" cy="29847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5026A1-01A1-440F-8E9D-E2553F49F42F}"/>
                </a:ext>
              </a:extLst>
            </p:cNvPr>
            <p:cNvSpPr/>
            <p:nvPr/>
          </p:nvSpPr>
          <p:spPr>
            <a:xfrm>
              <a:off x="2214377" y="2347976"/>
              <a:ext cx="4497238" cy="2984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804D0B-AAD7-471C-AFF9-9018201C2B4F}"/>
                </a:ext>
              </a:extLst>
            </p:cNvPr>
            <p:cNvSpPr txBox="1"/>
            <p:nvPr/>
          </p:nvSpPr>
          <p:spPr>
            <a:xfrm>
              <a:off x="2379758" y="2703640"/>
              <a:ext cx="3772420" cy="258532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Follow up testing to establish allelopathy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will include: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Mulch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High density seeding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Root staining for AMF infection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Pot experiments to assess impacts to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biomass accumulation and survival </a:t>
              </a:r>
            </a:p>
            <a:p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0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C696A5"/>
      </a:accent1>
      <a:accent2>
        <a:srgbClr val="BA857F"/>
      </a:accent2>
      <a:accent3>
        <a:srgbClr val="BB9F81"/>
      </a:accent3>
      <a:accent4>
        <a:srgbClr val="A9A673"/>
      </a:accent4>
      <a:accent5>
        <a:srgbClr val="9AA980"/>
      </a:accent5>
      <a:accent6>
        <a:srgbClr val="83AD76"/>
      </a:accent6>
      <a:hlink>
        <a:srgbClr val="568F7D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462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SlateVTI</vt:lpstr>
      <vt:lpstr>Surveying for native plant allelopathy: lettuce seed bioassay, seedling growth, and aqueous extract properties </vt:lpstr>
      <vt:lpstr>There are several ways to look at effects on germination</vt:lpstr>
      <vt:lpstr>Speed of Germination: </vt:lpstr>
      <vt:lpstr>Seedling Length at Day 5 </vt:lpstr>
      <vt:lpstr>PowerPoint Presentation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Lettuce seed bioassay, seedling growth, and aqueous extract properties</dc:title>
  <dc:creator>Emily Mullins</dc:creator>
  <cp:lastModifiedBy>Emily Mullins</cp:lastModifiedBy>
  <cp:revision>11</cp:revision>
  <dcterms:created xsi:type="dcterms:W3CDTF">2019-10-01T13:15:59Z</dcterms:created>
  <dcterms:modified xsi:type="dcterms:W3CDTF">2019-10-06T22:34:24Z</dcterms:modified>
</cp:coreProperties>
</file>