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9" r:id="rId5"/>
    <p:sldId id="278" r:id="rId6"/>
    <p:sldId id="277" r:id="rId7"/>
    <p:sldId id="275" r:id="rId8"/>
    <p:sldId id="274" r:id="rId9"/>
    <p:sldId id="294" r:id="rId10"/>
    <p:sldId id="295" r:id="rId11"/>
    <p:sldId id="296" r:id="rId12"/>
    <p:sldId id="297" r:id="rId13"/>
    <p:sldId id="298" r:id="rId14"/>
    <p:sldId id="299" r:id="rId15"/>
    <p:sldId id="300" r:id="rId16"/>
    <p:sldId id="301" r:id="rId17"/>
    <p:sldId id="302" r:id="rId18"/>
    <p:sldId id="304" r:id="rId19"/>
    <p:sldId id="305" r:id="rId20"/>
    <p:sldId id="306" r:id="rId21"/>
    <p:sldId id="289" r:id="rId22"/>
    <p:sldId id="292" r:id="rId23"/>
    <p:sldId id="290" r:id="rId24"/>
    <p:sldId id="293" r:id="rId25"/>
    <p:sldId id="291" r:id="rId26"/>
    <p:sldId id="270" r:id="rId27"/>
    <p:sldId id="279" r:id="rId28"/>
    <p:sldId id="282" r:id="rId29"/>
    <p:sldId id="280" r:id="rId30"/>
    <p:sldId id="281" r:id="rId31"/>
    <p:sldId id="283" r:id="rId32"/>
    <p:sldId id="284" r:id="rId33"/>
    <p:sldId id="285" r:id="rId34"/>
    <p:sldId id="286" r:id="rId35"/>
    <p:sldId id="287" r:id="rId36"/>
    <p:sldId id="303" r:id="rId37"/>
    <p:sldId id="307" r:id="rId38"/>
    <p:sldId id="308" r:id="rId39"/>
    <p:sldId id="309" r:id="rId40"/>
    <p:sldId id="310" r:id="rId41"/>
    <p:sldId id="311" r:id="rId42"/>
    <p:sldId id="312" r:id="rId43"/>
    <p:sldId id="313" r:id="rId44"/>
    <p:sldId id="258" r:id="rId45"/>
    <p:sldId id="314" r:id="rId46"/>
    <p:sldId id="315" r:id="rId47"/>
    <p:sldId id="337" r:id="rId48"/>
    <p:sldId id="338" r:id="rId49"/>
    <p:sldId id="352" r:id="rId50"/>
    <p:sldId id="353" r:id="rId51"/>
    <p:sldId id="347" r:id="rId52"/>
    <p:sldId id="348" r:id="rId53"/>
    <p:sldId id="343" r:id="rId54"/>
    <p:sldId id="344" r:id="rId55"/>
    <p:sldId id="345" r:id="rId56"/>
    <p:sldId id="339" r:id="rId57"/>
    <p:sldId id="349" r:id="rId58"/>
    <p:sldId id="350" r:id="rId59"/>
    <p:sldId id="355" r:id="rId60"/>
    <p:sldId id="356" r:id="rId61"/>
    <p:sldId id="359" r:id="rId62"/>
    <p:sldId id="354" r:id="rId63"/>
    <p:sldId id="357" r:id="rId64"/>
    <p:sldId id="341" r:id="rId65"/>
    <p:sldId id="342" r:id="rId66"/>
    <p:sldId id="340" r:id="rId67"/>
    <p:sldId id="35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64" d="100"/>
          <a:sy n="164" d="100"/>
        </p:scale>
        <p:origin x="116"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F965-EF92-4C18-AD40-E2F9E03A0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02B7D-B5A2-4F82-B8ED-36CACAD48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D4846-1E36-4A52-AF9F-269A6EC09E57}"/>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4529FB0D-6DF7-4D4A-9EA8-4D66BFB7C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A82E0-5CBB-4AF5-9BB5-90FEA90846E8}"/>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338468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986B-5AC6-4990-99BF-CE5F15DBC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12E5D-3D18-4A06-8889-1232D29A6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F0043-6056-422C-AFB6-5F50E77EB23B}"/>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2D811B10-9F87-4833-953F-2DEEA9C16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61195-5B61-4FDB-BDC8-6EF8A9134BD1}"/>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344507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B62CB-A4B1-4825-ABC5-60F6912D4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F5D960-9F48-4E5B-9C4E-B258BA396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51DCD-AED4-4084-9BC2-7317820CECB6}"/>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2C7DC0B6-ED73-4B05-8948-09D14EB45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D2757-C24E-4D48-8D17-96752623C8A0}"/>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64754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990A-ACCB-42A0-969E-31ED95CC6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C9A1C-67CF-4BB3-87A2-D95016686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F0D7B-BBA7-4D63-B666-F22CD67CE438}"/>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A151373A-236B-401B-A0A0-7E586FF80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CE90E-4C5C-4422-88E8-BBDFA822FDDC}"/>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302583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D3C6-C2E6-4BE1-B63E-BD0BDB55C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795515-E63E-45EB-8694-96A11D75F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469C34-5CD2-49BA-8EE8-C9FD329076D3}"/>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32C4B85D-C662-4D87-BB5D-91CBD2E9A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8CEC-C6CB-4F11-AD60-397D483F8DA2}"/>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193736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474F-0EC7-42AB-8EE9-27CED50E0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2E49C4-3F51-4210-9930-19E952962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873C3-3BE4-4F6F-91D1-A2FACD662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6C423-4CBA-4C12-A426-429328C7E6D9}"/>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6" name="Footer Placeholder 5">
            <a:extLst>
              <a:ext uri="{FF2B5EF4-FFF2-40B4-BE49-F238E27FC236}">
                <a16:creationId xmlns:a16="http://schemas.microsoft.com/office/drawing/2014/main" id="{2A4C84D0-E166-4D6B-B4E5-C4F914B1C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E4A27-1559-4B8C-8008-1CF06E4A2E31}"/>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19628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D088-99B0-4155-9865-B5FF824D53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2F640-BD3D-4937-81B8-9CCDB716F5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861DD-CD9B-45C1-95E8-20D6D3E592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341A2-47C1-4498-9265-149561D1D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4A9E8-08FF-4588-BF46-4BBE66E33A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94F2C-4FDE-4983-8B3F-7AB9ED4D79D6}"/>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8" name="Footer Placeholder 7">
            <a:extLst>
              <a:ext uri="{FF2B5EF4-FFF2-40B4-BE49-F238E27FC236}">
                <a16:creationId xmlns:a16="http://schemas.microsoft.com/office/drawing/2014/main" id="{F08A7F73-F1B9-4AA6-AE0D-F5902617A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44E3B-43B6-4297-B886-FD641A29FE92}"/>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371843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5FC1-477E-4979-8B76-BEEE61F6E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ADC71-8FD2-4199-9E51-1B063A456B0A}"/>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4" name="Footer Placeholder 3">
            <a:extLst>
              <a:ext uri="{FF2B5EF4-FFF2-40B4-BE49-F238E27FC236}">
                <a16:creationId xmlns:a16="http://schemas.microsoft.com/office/drawing/2014/main" id="{C021E8DE-7B0F-4B9F-BB0A-2ED488D4CE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92F1D0-E85A-4579-9CB3-257E141B8EE1}"/>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71529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F0A62-1EA6-4C18-8C16-CC66EF26EA5E}"/>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3" name="Footer Placeholder 2">
            <a:extLst>
              <a:ext uri="{FF2B5EF4-FFF2-40B4-BE49-F238E27FC236}">
                <a16:creationId xmlns:a16="http://schemas.microsoft.com/office/drawing/2014/main" id="{A1EB76F1-5536-4DBC-9A1C-0D4B4FA7D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4CE83A-944C-4740-859B-4A373B51FB19}"/>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185444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6BA8-3A4A-4920-A845-A1646A6B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AD64F-6C36-4E09-AC8A-05B3F3254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B4AE68-7118-4359-BFA6-D41350A88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7913C-AB07-4322-A5CE-5BB518787344}"/>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6" name="Footer Placeholder 5">
            <a:extLst>
              <a:ext uri="{FF2B5EF4-FFF2-40B4-BE49-F238E27FC236}">
                <a16:creationId xmlns:a16="http://schemas.microsoft.com/office/drawing/2014/main" id="{B5230646-4358-428F-85D6-B7EA32908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9708C-646A-41DA-9DFA-CAD0320A5E98}"/>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287942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0D95-0C33-47DF-A828-9BE98CE45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A06A4-53F6-4013-90B0-8CE2398BC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5960B-BF01-41DC-AE3B-434413562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93F72-776C-43FE-AB8C-0BEC524EF887}"/>
              </a:ext>
            </a:extLst>
          </p:cNvPr>
          <p:cNvSpPr>
            <a:spLocks noGrp="1"/>
          </p:cNvSpPr>
          <p:nvPr>
            <p:ph type="dt" sz="half" idx="10"/>
          </p:nvPr>
        </p:nvSpPr>
        <p:spPr/>
        <p:txBody>
          <a:bodyPr/>
          <a:lstStyle/>
          <a:p>
            <a:fld id="{1B4350B2-F8F1-452E-93C5-852C9ACFBF13}" type="datetimeFigureOut">
              <a:rPr lang="en-US" smtClean="0"/>
              <a:t>10/31/2019</a:t>
            </a:fld>
            <a:endParaRPr lang="en-US"/>
          </a:p>
        </p:txBody>
      </p:sp>
      <p:sp>
        <p:nvSpPr>
          <p:cNvPr id="6" name="Footer Placeholder 5">
            <a:extLst>
              <a:ext uri="{FF2B5EF4-FFF2-40B4-BE49-F238E27FC236}">
                <a16:creationId xmlns:a16="http://schemas.microsoft.com/office/drawing/2014/main" id="{62FA23D1-AFCB-42FA-84FA-C672FF4D9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C0BFE-9AC5-4D8E-AF18-4B903AF843BA}"/>
              </a:ext>
            </a:extLst>
          </p:cNvPr>
          <p:cNvSpPr>
            <a:spLocks noGrp="1"/>
          </p:cNvSpPr>
          <p:nvPr>
            <p:ph type="sldNum" sz="quarter" idx="12"/>
          </p:nvPr>
        </p:nvSpPr>
        <p:spPr/>
        <p:txBody>
          <a:bodyPr/>
          <a:lstStyle/>
          <a:p>
            <a:fld id="{71E9DC13-15A7-43E4-B716-88891CED46D5}" type="slidenum">
              <a:rPr lang="en-US" smtClean="0"/>
              <a:t>‹#›</a:t>
            </a:fld>
            <a:endParaRPr lang="en-US"/>
          </a:p>
        </p:txBody>
      </p:sp>
    </p:spTree>
    <p:extLst>
      <p:ext uri="{BB962C8B-B14F-4D97-AF65-F5344CB8AC3E}">
        <p14:creationId xmlns:p14="http://schemas.microsoft.com/office/powerpoint/2010/main" val="327318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A7753-EEBA-4C24-ADBA-34E192E3B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BE8624-FD27-4C1E-9AFD-23B0CE052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99575-621F-4EA5-9EDF-1BF44D586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350B2-F8F1-452E-93C5-852C9ACFBF13}" type="datetimeFigureOut">
              <a:rPr lang="en-US" smtClean="0"/>
              <a:t>10/31/2019</a:t>
            </a:fld>
            <a:endParaRPr lang="en-US"/>
          </a:p>
        </p:txBody>
      </p:sp>
      <p:sp>
        <p:nvSpPr>
          <p:cNvPr id="5" name="Footer Placeholder 4">
            <a:extLst>
              <a:ext uri="{FF2B5EF4-FFF2-40B4-BE49-F238E27FC236}">
                <a16:creationId xmlns:a16="http://schemas.microsoft.com/office/drawing/2014/main" id="{E05AF219-0757-4475-BF5D-21C1DF3CC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36E5B-BAB7-4EFC-A13E-985BD83A4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9DC13-15A7-43E4-B716-88891CED46D5}" type="slidenum">
              <a:rPr lang="en-US" smtClean="0"/>
              <a:t>‹#›</a:t>
            </a:fld>
            <a:endParaRPr lang="en-US"/>
          </a:p>
        </p:txBody>
      </p:sp>
    </p:spTree>
    <p:extLst>
      <p:ext uri="{BB962C8B-B14F-4D97-AF65-F5344CB8AC3E}">
        <p14:creationId xmlns:p14="http://schemas.microsoft.com/office/powerpoint/2010/main" val="84561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inyurl.com/y6zy4wd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tats.idre.ucla.edu/r/dae/zinb/"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tats.idre.ucla.edu/other/mult-pkg/whatst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77-B54A-4E1E-B9FC-0E27D5652F9C}"/>
              </a:ext>
            </a:extLst>
          </p:cNvPr>
          <p:cNvSpPr>
            <a:spLocks noGrp="1"/>
          </p:cNvSpPr>
          <p:nvPr>
            <p:ph type="ctrTitle"/>
          </p:nvPr>
        </p:nvSpPr>
        <p:spPr/>
        <p:txBody>
          <a:bodyPr/>
          <a:lstStyle/>
          <a:p>
            <a:r>
              <a:rPr lang="en-US" dirty="0"/>
              <a:t>General and Generalized </a:t>
            </a:r>
            <a:br>
              <a:rPr lang="en-US" dirty="0"/>
            </a:br>
            <a:r>
              <a:rPr lang="en-US" dirty="0"/>
              <a:t>Linear Models in R</a:t>
            </a:r>
          </a:p>
        </p:txBody>
      </p:sp>
      <p:sp>
        <p:nvSpPr>
          <p:cNvPr id="3" name="Subtitle 2">
            <a:extLst>
              <a:ext uri="{FF2B5EF4-FFF2-40B4-BE49-F238E27FC236}">
                <a16:creationId xmlns:a16="http://schemas.microsoft.com/office/drawing/2014/main" id="{09386674-5308-4A89-AE4F-A702EAA7535B}"/>
              </a:ext>
            </a:extLst>
          </p:cNvPr>
          <p:cNvSpPr>
            <a:spLocks noGrp="1"/>
          </p:cNvSpPr>
          <p:nvPr>
            <p:ph type="subTitle" idx="1"/>
          </p:nvPr>
        </p:nvSpPr>
        <p:spPr/>
        <p:txBody>
          <a:bodyPr/>
          <a:lstStyle/>
          <a:p>
            <a:r>
              <a:rPr lang="en-US" dirty="0"/>
              <a:t>MARS 5470 Intro to Scientific Computing</a:t>
            </a:r>
            <a:br>
              <a:rPr lang="en-US" dirty="0"/>
            </a:br>
            <a:r>
              <a:rPr lang="en-US" dirty="0"/>
              <a:t>Guest Lecture – 31 Oct 2019</a:t>
            </a:r>
          </a:p>
          <a:p>
            <a:r>
              <a:rPr lang="en-US" dirty="0"/>
              <a:t>Dr. Chris Gabler</a:t>
            </a:r>
            <a:br>
              <a:rPr lang="en-US" dirty="0"/>
            </a:br>
            <a:r>
              <a:rPr lang="en-US" dirty="0"/>
              <a:t>Assistant Professor, SEEMS &amp; Biology, UTRGV</a:t>
            </a:r>
          </a:p>
          <a:p>
            <a:endParaRPr lang="en-US" dirty="0"/>
          </a:p>
        </p:txBody>
      </p:sp>
    </p:spTree>
    <p:extLst>
      <p:ext uri="{BB962C8B-B14F-4D97-AF65-F5344CB8AC3E}">
        <p14:creationId xmlns:p14="http://schemas.microsoft.com/office/powerpoint/2010/main" val="390055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A75-BE0B-4DBC-88C3-816388585B10}"/>
              </a:ext>
            </a:extLst>
          </p:cNvPr>
          <p:cNvSpPr>
            <a:spLocks noGrp="1"/>
          </p:cNvSpPr>
          <p:nvPr>
            <p:ph type="title"/>
          </p:nvPr>
        </p:nvSpPr>
        <p:spPr/>
        <p:txBody>
          <a:bodyPr/>
          <a:lstStyle/>
          <a:p>
            <a:r>
              <a:rPr lang="en-US" dirty="0"/>
              <a:t>Start by finding best-fit lines</a:t>
            </a:r>
          </a:p>
        </p:txBody>
      </p:sp>
      <p:sp>
        <p:nvSpPr>
          <p:cNvPr id="3" name="Content Placeholder 2">
            <a:extLst>
              <a:ext uri="{FF2B5EF4-FFF2-40B4-BE49-F238E27FC236}">
                <a16:creationId xmlns:a16="http://schemas.microsoft.com/office/drawing/2014/main" id="{BEF9FDED-DA35-45A8-8BED-9CCA2E633BBC}"/>
              </a:ext>
            </a:extLst>
          </p:cNvPr>
          <p:cNvSpPr>
            <a:spLocks noGrp="1"/>
          </p:cNvSpPr>
          <p:nvPr>
            <p:ph idx="1"/>
          </p:nvPr>
        </p:nvSpPr>
        <p:spPr/>
        <p:txBody>
          <a:bodyPr>
            <a:normAutofit/>
          </a:bodyPr>
          <a:lstStyle/>
          <a:p>
            <a:r>
              <a:rPr lang="en-US" dirty="0"/>
              <a:t>Equation for a line:</a:t>
            </a:r>
          </a:p>
          <a:p>
            <a:pPr lvl="1"/>
            <a:r>
              <a:rPr lang="en-US" dirty="0"/>
              <a:t>y = mx + b</a:t>
            </a:r>
          </a:p>
          <a:p>
            <a:pPr lvl="1"/>
            <a:r>
              <a:rPr lang="en-US" dirty="0"/>
              <a:t>y = (slope) * x + (intercept)</a:t>
            </a:r>
          </a:p>
          <a:p>
            <a:r>
              <a:rPr lang="en-US" dirty="0"/>
              <a:t>Equation for slope:</a:t>
            </a:r>
          </a:p>
          <a:p>
            <a:pPr lvl="1"/>
            <a:r>
              <a:rPr lang="en-US" dirty="0"/>
              <a:t>m = rise / run</a:t>
            </a:r>
          </a:p>
          <a:p>
            <a:pPr lvl="1"/>
            <a:r>
              <a:rPr lang="en-US" dirty="0"/>
              <a:t>m = r * (</a:t>
            </a:r>
            <a:r>
              <a:rPr lang="en-US" dirty="0" err="1"/>
              <a:t>sy</a:t>
            </a:r>
            <a:r>
              <a:rPr lang="en-US" dirty="0"/>
              <a:t> / </a:t>
            </a:r>
            <a:r>
              <a:rPr lang="en-US" dirty="0" err="1"/>
              <a:t>sx</a:t>
            </a:r>
            <a:r>
              <a:rPr lang="en-US" dirty="0"/>
              <a:t>)</a:t>
            </a:r>
          </a:p>
          <a:p>
            <a:pPr lvl="1"/>
            <a:r>
              <a:rPr lang="en-US" dirty="0"/>
              <a:t>slope = (Pearson’s correlation coefficient) * [(</a:t>
            </a:r>
            <a:r>
              <a:rPr lang="en-US" dirty="0" err="1"/>
              <a:t>std</a:t>
            </a:r>
            <a:r>
              <a:rPr lang="en-US" dirty="0"/>
              <a:t> dev of y) / (</a:t>
            </a:r>
            <a:r>
              <a:rPr lang="en-US" dirty="0" err="1"/>
              <a:t>std</a:t>
            </a:r>
            <a:r>
              <a:rPr lang="en-US" dirty="0"/>
              <a:t> dev of x)]</a:t>
            </a:r>
          </a:p>
          <a:p>
            <a:r>
              <a:rPr lang="en-US" dirty="0"/>
              <a:t>Equation for y-intercept:</a:t>
            </a:r>
          </a:p>
          <a:p>
            <a:pPr lvl="1"/>
            <a:r>
              <a:rPr lang="en-US" dirty="0"/>
              <a:t>b = y – </a:t>
            </a:r>
            <a:r>
              <a:rPr lang="en-US" dirty="0" err="1"/>
              <a:t>bx</a:t>
            </a:r>
            <a:r>
              <a:rPr lang="en-US" dirty="0"/>
              <a:t> </a:t>
            </a:r>
          </a:p>
          <a:p>
            <a:pPr lvl="1"/>
            <a:r>
              <a:rPr lang="en-US" dirty="0"/>
              <a:t>Intercept = (mean of y sample) – (slope) * (mean of x sample)</a:t>
            </a:r>
          </a:p>
        </p:txBody>
      </p:sp>
      <p:cxnSp>
        <p:nvCxnSpPr>
          <p:cNvPr id="5" name="Straight Connector 4">
            <a:extLst>
              <a:ext uri="{FF2B5EF4-FFF2-40B4-BE49-F238E27FC236}">
                <a16:creationId xmlns:a16="http://schemas.microsoft.com/office/drawing/2014/main" id="{E883E0B9-8695-465D-907C-51689C35495A}"/>
              </a:ext>
            </a:extLst>
          </p:cNvPr>
          <p:cNvCxnSpPr/>
          <p:nvPr/>
        </p:nvCxnSpPr>
        <p:spPr>
          <a:xfrm>
            <a:off x="2297400" y="5362802"/>
            <a:ext cx="178857" cy="0"/>
          </a:xfrm>
          <a:prstGeom prst="line">
            <a:avLst/>
          </a:prstGeom>
          <a:ln w="19050"/>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0F9508C3-6D78-4D9D-B4BF-5C27DAA069E0}"/>
              </a:ext>
            </a:extLst>
          </p:cNvPr>
          <p:cNvCxnSpPr/>
          <p:nvPr/>
        </p:nvCxnSpPr>
        <p:spPr>
          <a:xfrm>
            <a:off x="2869250" y="5364200"/>
            <a:ext cx="178857" cy="0"/>
          </a:xfrm>
          <a:prstGeom prst="line">
            <a:avLst/>
          </a:prstGeom>
          <a:ln w="190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6326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1961-8819-4A55-83BB-469F81DD5A77}"/>
              </a:ext>
            </a:extLst>
          </p:cNvPr>
          <p:cNvSpPr>
            <a:spLocks noGrp="1"/>
          </p:cNvSpPr>
          <p:nvPr>
            <p:ph type="title"/>
          </p:nvPr>
        </p:nvSpPr>
        <p:spPr/>
        <p:txBody>
          <a:bodyPr/>
          <a:lstStyle/>
          <a:p>
            <a:r>
              <a:rPr lang="en-US" dirty="0"/>
              <a:t>Alternatively</a:t>
            </a:r>
          </a:p>
        </p:txBody>
      </p:sp>
      <p:sp>
        <p:nvSpPr>
          <p:cNvPr id="3" name="Content Placeholder 2">
            <a:extLst>
              <a:ext uri="{FF2B5EF4-FFF2-40B4-BE49-F238E27FC236}">
                <a16:creationId xmlns:a16="http://schemas.microsoft.com/office/drawing/2014/main" id="{8DFD92E4-2FDC-4618-87CE-01B71B7216FE}"/>
              </a:ext>
            </a:extLst>
          </p:cNvPr>
          <p:cNvSpPr>
            <a:spLocks noGrp="1"/>
          </p:cNvSpPr>
          <p:nvPr>
            <p:ph idx="1"/>
          </p:nvPr>
        </p:nvSpPr>
        <p:spPr>
          <a:xfrm>
            <a:off x="2152650" y="1825625"/>
            <a:ext cx="7886700" cy="4351338"/>
          </a:xfrm>
        </p:spPr>
        <p:txBody>
          <a:bodyPr/>
          <a:lstStyle/>
          <a:p>
            <a:r>
              <a:rPr lang="en-US" dirty="0"/>
              <a:t>y’ = a + </a:t>
            </a:r>
            <a:r>
              <a:rPr lang="en-US" dirty="0" err="1"/>
              <a:t>bx</a:t>
            </a:r>
            <a:endParaRPr lang="en-US" dirty="0"/>
          </a:p>
          <a:p>
            <a:r>
              <a:rPr lang="en-US" dirty="0"/>
              <a:t>a = 	(</a:t>
            </a:r>
            <a:r>
              <a:rPr lang="el-GR" dirty="0"/>
              <a:t>Σ</a:t>
            </a:r>
            <a:r>
              <a:rPr lang="en-US" dirty="0"/>
              <a:t>y)(</a:t>
            </a:r>
            <a:r>
              <a:rPr lang="el-GR" dirty="0"/>
              <a:t>Σ</a:t>
            </a:r>
            <a:r>
              <a:rPr lang="en-US" dirty="0"/>
              <a:t>x</a:t>
            </a:r>
            <a:r>
              <a:rPr lang="en-US" baseline="30000" dirty="0"/>
              <a:t>2</a:t>
            </a:r>
            <a:r>
              <a:rPr lang="en-US" dirty="0"/>
              <a:t>) – (</a:t>
            </a:r>
            <a:r>
              <a:rPr lang="el-GR" dirty="0"/>
              <a:t>Σ</a:t>
            </a:r>
            <a:r>
              <a:rPr lang="en-US" dirty="0"/>
              <a:t>x)(</a:t>
            </a:r>
            <a:r>
              <a:rPr lang="el-GR" dirty="0"/>
              <a:t>Σ</a:t>
            </a:r>
            <a:r>
              <a:rPr lang="en-US" dirty="0" err="1"/>
              <a:t>xy</a:t>
            </a:r>
            <a:r>
              <a:rPr lang="en-US" dirty="0"/>
              <a:t>)</a:t>
            </a:r>
          </a:p>
          <a:p>
            <a:pPr marL="0" indent="0">
              <a:buNone/>
            </a:pPr>
            <a:r>
              <a:rPr lang="en-US" dirty="0"/>
              <a:t>	n(</a:t>
            </a:r>
            <a:r>
              <a:rPr lang="el-GR" dirty="0"/>
              <a:t>Σ</a:t>
            </a:r>
            <a:r>
              <a:rPr lang="en-US" dirty="0"/>
              <a:t>x</a:t>
            </a:r>
            <a:r>
              <a:rPr lang="en-US" baseline="30000" dirty="0"/>
              <a:t>2</a:t>
            </a:r>
            <a:r>
              <a:rPr lang="en-US" dirty="0"/>
              <a:t>) – (</a:t>
            </a:r>
            <a:r>
              <a:rPr lang="el-GR" dirty="0"/>
              <a:t>Σ</a:t>
            </a:r>
            <a:r>
              <a:rPr lang="en-US" dirty="0"/>
              <a:t>x)</a:t>
            </a:r>
            <a:r>
              <a:rPr lang="en-US" baseline="30000" dirty="0"/>
              <a:t>2</a:t>
            </a:r>
          </a:p>
          <a:p>
            <a:r>
              <a:rPr lang="en-US" dirty="0"/>
              <a:t>b = 	n(</a:t>
            </a:r>
            <a:r>
              <a:rPr lang="el-GR" dirty="0"/>
              <a:t>Σ</a:t>
            </a:r>
            <a:r>
              <a:rPr lang="en-US" dirty="0" err="1"/>
              <a:t>xy</a:t>
            </a:r>
            <a:r>
              <a:rPr lang="en-US" dirty="0"/>
              <a:t>) – (</a:t>
            </a:r>
            <a:r>
              <a:rPr lang="el-GR" dirty="0"/>
              <a:t>Σ</a:t>
            </a:r>
            <a:r>
              <a:rPr lang="en-US" dirty="0"/>
              <a:t>x)(</a:t>
            </a:r>
            <a:r>
              <a:rPr lang="el-GR" dirty="0"/>
              <a:t>Σ</a:t>
            </a:r>
            <a:r>
              <a:rPr lang="en-US" dirty="0"/>
              <a:t>y)</a:t>
            </a:r>
          </a:p>
          <a:p>
            <a:pPr marL="457200" lvl="1" indent="0">
              <a:buNone/>
            </a:pPr>
            <a:r>
              <a:rPr lang="en-US" dirty="0"/>
              <a:t>	</a:t>
            </a:r>
            <a:r>
              <a:rPr lang="en-US" sz="2800" dirty="0"/>
              <a:t>n(</a:t>
            </a:r>
            <a:r>
              <a:rPr lang="el-GR" sz="2800" dirty="0"/>
              <a:t>Σ</a:t>
            </a:r>
            <a:r>
              <a:rPr lang="en-US" sz="2800" dirty="0"/>
              <a:t>x</a:t>
            </a:r>
            <a:r>
              <a:rPr lang="en-US" sz="2800" baseline="30000" dirty="0"/>
              <a:t>2</a:t>
            </a:r>
            <a:r>
              <a:rPr lang="en-US" sz="2800" dirty="0"/>
              <a:t>) – (</a:t>
            </a:r>
            <a:r>
              <a:rPr lang="el-GR" sz="2800" dirty="0"/>
              <a:t>Σ</a:t>
            </a:r>
            <a:r>
              <a:rPr lang="en-US" sz="2800" dirty="0"/>
              <a:t>x)</a:t>
            </a:r>
            <a:r>
              <a:rPr lang="en-US" sz="2800" baseline="30000" dirty="0"/>
              <a:t>2</a:t>
            </a:r>
          </a:p>
        </p:txBody>
      </p:sp>
      <p:cxnSp>
        <p:nvCxnSpPr>
          <p:cNvPr id="5" name="Straight Connector 4">
            <a:extLst>
              <a:ext uri="{FF2B5EF4-FFF2-40B4-BE49-F238E27FC236}">
                <a16:creationId xmlns:a16="http://schemas.microsoft.com/office/drawing/2014/main" id="{3B658177-8075-438B-8DAA-63438CA0A0C7}"/>
              </a:ext>
            </a:extLst>
          </p:cNvPr>
          <p:cNvCxnSpPr/>
          <p:nvPr/>
        </p:nvCxnSpPr>
        <p:spPr>
          <a:xfrm>
            <a:off x="3168243" y="2835479"/>
            <a:ext cx="2734811"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B7044F8B-7106-4888-A748-CC0539434B66}"/>
              </a:ext>
            </a:extLst>
          </p:cNvPr>
          <p:cNvCxnSpPr>
            <a:cxnSpLocks/>
          </p:cNvCxnSpPr>
          <p:nvPr/>
        </p:nvCxnSpPr>
        <p:spPr>
          <a:xfrm>
            <a:off x="3168242" y="3826778"/>
            <a:ext cx="2298584"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90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320F-1362-4820-A7CB-955C042A61AF}"/>
              </a:ext>
            </a:extLst>
          </p:cNvPr>
          <p:cNvSpPr>
            <a:spLocks noGrp="1"/>
          </p:cNvSpPr>
          <p:nvPr>
            <p:ph type="title"/>
          </p:nvPr>
        </p:nvSpPr>
        <p:spPr/>
        <p:txBody>
          <a:bodyPr/>
          <a:lstStyle/>
          <a:p>
            <a:r>
              <a:rPr lang="en-US" dirty="0"/>
              <a:t>Crunch numbers</a:t>
            </a:r>
          </a:p>
        </p:txBody>
      </p:sp>
      <p:pic>
        <p:nvPicPr>
          <p:cNvPr id="4" name="Content Placeholder 3">
            <a:extLst>
              <a:ext uri="{FF2B5EF4-FFF2-40B4-BE49-F238E27FC236}">
                <a16:creationId xmlns:a16="http://schemas.microsoft.com/office/drawing/2014/main" id="{F81270F3-8E50-4D92-8D3C-2739FC207ADE}"/>
              </a:ext>
            </a:extLst>
          </p:cNvPr>
          <p:cNvPicPr>
            <a:picLocks noGrp="1" noChangeAspect="1"/>
          </p:cNvPicPr>
          <p:nvPr>
            <p:ph idx="1"/>
          </p:nvPr>
        </p:nvPicPr>
        <p:blipFill>
          <a:blip r:embed="rId2"/>
          <a:stretch>
            <a:fillRect/>
          </a:stretch>
        </p:blipFill>
        <p:spPr>
          <a:xfrm>
            <a:off x="2152650" y="2061679"/>
            <a:ext cx="7886700" cy="3879230"/>
          </a:xfrm>
          <a:prstGeom prst="rect">
            <a:avLst/>
          </a:prstGeom>
        </p:spPr>
      </p:pic>
    </p:spTree>
    <p:extLst>
      <p:ext uri="{BB962C8B-B14F-4D97-AF65-F5344CB8AC3E}">
        <p14:creationId xmlns:p14="http://schemas.microsoft.com/office/powerpoint/2010/main" val="143994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D92E4-2FDC-4618-87CE-01B71B7216FE}"/>
              </a:ext>
            </a:extLst>
          </p:cNvPr>
          <p:cNvSpPr>
            <a:spLocks noGrp="1"/>
          </p:cNvSpPr>
          <p:nvPr>
            <p:ph idx="1"/>
          </p:nvPr>
        </p:nvSpPr>
        <p:spPr>
          <a:xfrm>
            <a:off x="2152650" y="1825625"/>
            <a:ext cx="7886700" cy="4351338"/>
          </a:xfrm>
        </p:spPr>
        <p:txBody>
          <a:bodyPr/>
          <a:lstStyle/>
          <a:p>
            <a:pPr marL="0" indent="0">
              <a:buNone/>
            </a:pPr>
            <a:r>
              <a:rPr lang="en-US" sz="2400" dirty="0"/>
              <a:t>y’ = a + </a:t>
            </a:r>
            <a:r>
              <a:rPr lang="en-US" sz="2400" dirty="0" err="1"/>
              <a:t>bx</a:t>
            </a:r>
            <a:endParaRPr lang="en-US" sz="2400" dirty="0"/>
          </a:p>
          <a:p>
            <a:pPr marL="0" indent="0">
              <a:buNone/>
            </a:pPr>
            <a:r>
              <a:rPr lang="en-US" sz="2400" dirty="0"/>
              <a:t>a = (</a:t>
            </a:r>
            <a:r>
              <a:rPr lang="el-GR" sz="2400" dirty="0"/>
              <a:t>Σ</a:t>
            </a:r>
            <a:r>
              <a:rPr lang="en-US" sz="2400" dirty="0"/>
              <a:t>y)(</a:t>
            </a:r>
            <a:r>
              <a:rPr lang="el-GR" sz="2400" dirty="0"/>
              <a:t>Σ</a:t>
            </a:r>
            <a:r>
              <a:rPr lang="en-US" sz="2400" dirty="0"/>
              <a:t>x</a:t>
            </a:r>
            <a:r>
              <a:rPr lang="en-US" sz="2400" baseline="30000" dirty="0"/>
              <a:t>2</a:t>
            </a:r>
            <a:r>
              <a:rPr lang="en-US" sz="2400" dirty="0"/>
              <a:t>) – (</a:t>
            </a:r>
            <a:r>
              <a:rPr lang="el-GR" sz="2400" dirty="0"/>
              <a:t>Σ</a:t>
            </a:r>
            <a:r>
              <a:rPr lang="en-US" sz="2400" dirty="0"/>
              <a:t>x)(</a:t>
            </a:r>
            <a:r>
              <a:rPr lang="el-GR" sz="2400" dirty="0"/>
              <a:t>Σ</a:t>
            </a:r>
            <a:r>
              <a:rPr lang="en-US" sz="2400" dirty="0" err="1"/>
              <a:t>xy</a:t>
            </a:r>
            <a:r>
              <a:rPr lang="en-US" sz="2400" dirty="0"/>
              <a:t>)</a:t>
            </a:r>
          </a:p>
          <a:p>
            <a:pPr marL="0" indent="0">
              <a:buNone/>
            </a:pPr>
            <a:r>
              <a:rPr lang="en-US" sz="2400" dirty="0"/>
              <a:t>       n(</a:t>
            </a:r>
            <a:r>
              <a:rPr lang="el-GR" sz="2400" dirty="0"/>
              <a:t>Σ</a:t>
            </a:r>
            <a:r>
              <a:rPr lang="en-US" sz="2400" dirty="0"/>
              <a:t>x</a:t>
            </a:r>
            <a:r>
              <a:rPr lang="en-US" sz="2400" baseline="30000" dirty="0"/>
              <a:t>2</a:t>
            </a:r>
            <a:r>
              <a:rPr lang="en-US" sz="2400" dirty="0"/>
              <a:t>) – (</a:t>
            </a:r>
            <a:r>
              <a:rPr lang="el-GR" sz="2400" dirty="0"/>
              <a:t>Σ</a:t>
            </a:r>
            <a:r>
              <a:rPr lang="en-US" sz="2400" dirty="0"/>
              <a:t>x)</a:t>
            </a:r>
            <a:r>
              <a:rPr lang="en-US" sz="2400" baseline="30000" dirty="0"/>
              <a:t>2</a:t>
            </a:r>
          </a:p>
          <a:p>
            <a:pPr marL="0" indent="0">
              <a:buNone/>
            </a:pPr>
            <a:r>
              <a:rPr lang="en-US" sz="2400" dirty="0"/>
              <a:t>b = n(</a:t>
            </a:r>
            <a:r>
              <a:rPr lang="el-GR" sz="2400" dirty="0"/>
              <a:t>Σ</a:t>
            </a:r>
            <a:r>
              <a:rPr lang="en-US" sz="2400" dirty="0" err="1"/>
              <a:t>xy</a:t>
            </a:r>
            <a:r>
              <a:rPr lang="en-US" sz="2400" dirty="0"/>
              <a:t>) – (</a:t>
            </a:r>
            <a:r>
              <a:rPr lang="el-GR" sz="2400" dirty="0"/>
              <a:t>Σ</a:t>
            </a:r>
            <a:r>
              <a:rPr lang="en-US" sz="2400" dirty="0"/>
              <a:t>x)(</a:t>
            </a:r>
            <a:r>
              <a:rPr lang="el-GR" sz="2400" dirty="0"/>
              <a:t>Σ</a:t>
            </a:r>
            <a:r>
              <a:rPr lang="en-US" sz="2400" dirty="0"/>
              <a:t>y)</a:t>
            </a:r>
          </a:p>
          <a:p>
            <a:pPr marL="457200" lvl="1" indent="0">
              <a:buNone/>
            </a:pPr>
            <a:r>
              <a:rPr lang="en-US" dirty="0"/>
              <a:t>n(</a:t>
            </a:r>
            <a:r>
              <a:rPr lang="el-GR" dirty="0"/>
              <a:t>Σ</a:t>
            </a:r>
            <a:r>
              <a:rPr lang="en-US" dirty="0"/>
              <a:t>x</a:t>
            </a:r>
            <a:r>
              <a:rPr lang="en-US" baseline="30000" dirty="0"/>
              <a:t>2</a:t>
            </a:r>
            <a:r>
              <a:rPr lang="en-US" dirty="0"/>
              <a:t>) – (</a:t>
            </a:r>
            <a:r>
              <a:rPr lang="el-GR" dirty="0"/>
              <a:t>Σ</a:t>
            </a:r>
            <a:r>
              <a:rPr lang="en-US" dirty="0"/>
              <a:t>x)</a:t>
            </a:r>
            <a:r>
              <a:rPr lang="en-US" baseline="30000" dirty="0"/>
              <a:t>2</a:t>
            </a:r>
          </a:p>
          <a:p>
            <a:pPr marL="457200" lvl="1" indent="0">
              <a:buNone/>
            </a:pPr>
            <a:endParaRPr lang="en-US" sz="2800" baseline="30000" dirty="0"/>
          </a:p>
          <a:p>
            <a:pPr marL="457200" lvl="1" indent="0">
              <a:buNone/>
            </a:pPr>
            <a:endParaRPr lang="en-US" sz="2800" baseline="30000" dirty="0"/>
          </a:p>
          <a:p>
            <a:pPr marL="457200" lvl="1" indent="0">
              <a:buNone/>
            </a:pPr>
            <a:endParaRPr lang="en-US" sz="2800" baseline="30000" dirty="0"/>
          </a:p>
          <a:p>
            <a:pPr marL="457200" lvl="1" indent="0">
              <a:buNone/>
            </a:pPr>
            <a:endParaRPr lang="en-US" sz="2800" baseline="30000" dirty="0"/>
          </a:p>
          <a:p>
            <a:pPr marL="457200" lvl="1" indent="0" algn="ctr">
              <a:buNone/>
            </a:pPr>
            <a:r>
              <a:rPr lang="en-US" sz="2800" b="1" dirty="0"/>
              <a:t>y’ = 65.14 + 0.385225x</a:t>
            </a:r>
          </a:p>
        </p:txBody>
      </p:sp>
      <p:cxnSp>
        <p:nvCxnSpPr>
          <p:cNvPr id="5" name="Straight Connector 4">
            <a:extLst>
              <a:ext uri="{FF2B5EF4-FFF2-40B4-BE49-F238E27FC236}">
                <a16:creationId xmlns:a16="http://schemas.microsoft.com/office/drawing/2014/main" id="{3B658177-8075-438B-8DAA-63438CA0A0C7}"/>
              </a:ext>
            </a:extLst>
          </p:cNvPr>
          <p:cNvCxnSpPr>
            <a:cxnSpLocks/>
          </p:cNvCxnSpPr>
          <p:nvPr/>
        </p:nvCxnSpPr>
        <p:spPr>
          <a:xfrm>
            <a:off x="2706847" y="2743200"/>
            <a:ext cx="2298584"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B7044F8B-7106-4888-A748-CC0539434B66}"/>
              </a:ext>
            </a:extLst>
          </p:cNvPr>
          <p:cNvCxnSpPr>
            <a:cxnSpLocks/>
          </p:cNvCxnSpPr>
          <p:nvPr/>
        </p:nvCxnSpPr>
        <p:spPr>
          <a:xfrm>
            <a:off x="2698458" y="3608664"/>
            <a:ext cx="1963024" cy="0"/>
          </a:xfrm>
          <a:prstGeom prst="line">
            <a:avLst/>
          </a:prstGeom>
        </p:spPr>
        <p:style>
          <a:lnRef idx="2">
            <a:schemeClr val="dk1"/>
          </a:lnRef>
          <a:fillRef idx="0">
            <a:schemeClr val="dk1"/>
          </a:fillRef>
          <a:effectRef idx="1">
            <a:schemeClr val="dk1"/>
          </a:effectRef>
          <a:fontRef idx="minor">
            <a:schemeClr val="tx1"/>
          </a:fontRef>
        </p:style>
      </p:cxnSp>
      <p:sp>
        <p:nvSpPr>
          <p:cNvPr id="6" name="Title 5">
            <a:extLst>
              <a:ext uri="{FF2B5EF4-FFF2-40B4-BE49-F238E27FC236}">
                <a16:creationId xmlns:a16="http://schemas.microsoft.com/office/drawing/2014/main" id="{9038A3DE-CC79-4107-B194-5AFCCCE7AD19}"/>
              </a:ext>
            </a:extLst>
          </p:cNvPr>
          <p:cNvSpPr>
            <a:spLocks noGrp="1"/>
          </p:cNvSpPr>
          <p:nvPr>
            <p:ph type="title"/>
          </p:nvPr>
        </p:nvSpPr>
        <p:spPr/>
        <p:txBody>
          <a:bodyPr/>
          <a:lstStyle/>
          <a:p>
            <a:r>
              <a:rPr lang="en-US" dirty="0"/>
              <a:t>Crunch numbers</a:t>
            </a:r>
          </a:p>
        </p:txBody>
      </p:sp>
      <p:pic>
        <p:nvPicPr>
          <p:cNvPr id="8" name="Picture 7">
            <a:extLst>
              <a:ext uri="{FF2B5EF4-FFF2-40B4-BE49-F238E27FC236}">
                <a16:creationId xmlns:a16="http://schemas.microsoft.com/office/drawing/2014/main" id="{5965D59E-E445-4EF8-BA11-892FAFD5E013}"/>
              </a:ext>
            </a:extLst>
          </p:cNvPr>
          <p:cNvPicPr>
            <a:picLocks noChangeAspect="1"/>
          </p:cNvPicPr>
          <p:nvPr/>
        </p:nvPicPr>
        <p:blipFill>
          <a:blip r:embed="rId2"/>
          <a:stretch>
            <a:fillRect/>
          </a:stretch>
        </p:blipFill>
        <p:spPr>
          <a:xfrm>
            <a:off x="5354012" y="1690690"/>
            <a:ext cx="5095875" cy="3419475"/>
          </a:xfrm>
          <a:prstGeom prst="rect">
            <a:avLst/>
          </a:prstGeom>
        </p:spPr>
      </p:pic>
    </p:spTree>
    <p:extLst>
      <p:ext uri="{BB962C8B-B14F-4D97-AF65-F5344CB8AC3E}">
        <p14:creationId xmlns:p14="http://schemas.microsoft.com/office/powerpoint/2010/main" val="96951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18B7-0DFF-49E8-9913-37D6D09CE5A4}"/>
              </a:ext>
            </a:extLst>
          </p:cNvPr>
          <p:cNvSpPr>
            <a:spLocks noGrp="1"/>
          </p:cNvSpPr>
          <p:nvPr>
            <p:ph type="title"/>
          </p:nvPr>
        </p:nvSpPr>
        <p:spPr/>
        <p:txBody>
          <a:bodyPr/>
          <a:lstStyle/>
          <a:p>
            <a:r>
              <a:rPr lang="en-US" dirty="0"/>
              <a:t>Once you have the line equation you can test hypotheses.</a:t>
            </a:r>
          </a:p>
        </p:txBody>
      </p:sp>
      <p:pic>
        <p:nvPicPr>
          <p:cNvPr id="4" name="Content Placeholder 3">
            <a:extLst>
              <a:ext uri="{FF2B5EF4-FFF2-40B4-BE49-F238E27FC236}">
                <a16:creationId xmlns:a16="http://schemas.microsoft.com/office/drawing/2014/main" id="{4FA6FCC2-E471-46CD-BE6F-F639466A62EE}"/>
              </a:ext>
            </a:extLst>
          </p:cNvPr>
          <p:cNvPicPr>
            <a:picLocks noGrp="1" noChangeAspect="1"/>
          </p:cNvPicPr>
          <p:nvPr>
            <p:ph idx="1"/>
          </p:nvPr>
        </p:nvPicPr>
        <p:blipFill>
          <a:blip r:embed="rId2"/>
          <a:stretch>
            <a:fillRect/>
          </a:stretch>
        </p:blipFill>
        <p:spPr>
          <a:xfrm>
            <a:off x="2332814" y="1775838"/>
            <a:ext cx="7526372" cy="4786472"/>
          </a:xfrm>
          <a:prstGeom prst="rect">
            <a:avLst/>
          </a:prstGeom>
        </p:spPr>
      </p:pic>
    </p:spTree>
    <p:extLst>
      <p:ext uri="{BB962C8B-B14F-4D97-AF65-F5344CB8AC3E}">
        <p14:creationId xmlns:p14="http://schemas.microsoft.com/office/powerpoint/2010/main" val="414757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F4B16-A244-48C1-9263-861B9A1D2FF7}"/>
              </a:ext>
            </a:extLst>
          </p:cNvPr>
          <p:cNvPicPr>
            <a:picLocks noChangeAspect="1"/>
          </p:cNvPicPr>
          <p:nvPr/>
        </p:nvPicPr>
        <p:blipFill>
          <a:blip r:embed="rId2"/>
          <a:stretch>
            <a:fillRect/>
          </a:stretch>
        </p:blipFill>
        <p:spPr>
          <a:xfrm>
            <a:off x="1804988" y="433388"/>
            <a:ext cx="8582025" cy="5991225"/>
          </a:xfrm>
          <a:prstGeom prst="rect">
            <a:avLst/>
          </a:prstGeom>
        </p:spPr>
      </p:pic>
    </p:spTree>
    <p:extLst>
      <p:ext uri="{BB962C8B-B14F-4D97-AF65-F5344CB8AC3E}">
        <p14:creationId xmlns:p14="http://schemas.microsoft.com/office/powerpoint/2010/main" val="162696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DE93473-4C10-4AB1-AC33-A7CC09680E80}"/>
              </a:ext>
            </a:extLst>
          </p:cNvPr>
          <p:cNvGrpSpPr/>
          <p:nvPr/>
        </p:nvGrpSpPr>
        <p:grpSpPr>
          <a:xfrm>
            <a:off x="1942882" y="981293"/>
            <a:ext cx="8239125" cy="4968162"/>
            <a:chOff x="368547" y="511509"/>
            <a:chExt cx="8239125" cy="4968162"/>
          </a:xfrm>
        </p:grpSpPr>
        <p:pic>
          <p:nvPicPr>
            <p:cNvPr id="2" name="Picture 1">
              <a:extLst>
                <a:ext uri="{FF2B5EF4-FFF2-40B4-BE49-F238E27FC236}">
                  <a16:creationId xmlns:a16="http://schemas.microsoft.com/office/drawing/2014/main" id="{7571F20E-FF54-45DB-8CC3-B217DF94A2F0}"/>
                </a:ext>
              </a:extLst>
            </p:cNvPr>
            <p:cNvPicPr>
              <a:picLocks noChangeAspect="1"/>
            </p:cNvPicPr>
            <p:nvPr/>
          </p:nvPicPr>
          <p:blipFill>
            <a:blip r:embed="rId2"/>
            <a:stretch>
              <a:fillRect/>
            </a:stretch>
          </p:blipFill>
          <p:spPr>
            <a:xfrm>
              <a:off x="368547" y="511509"/>
              <a:ext cx="8239125" cy="3133725"/>
            </a:xfrm>
            <a:prstGeom prst="rect">
              <a:avLst/>
            </a:prstGeom>
          </p:spPr>
        </p:pic>
        <p:pic>
          <p:nvPicPr>
            <p:cNvPr id="4" name="Picture 3">
              <a:extLst>
                <a:ext uri="{FF2B5EF4-FFF2-40B4-BE49-F238E27FC236}">
                  <a16:creationId xmlns:a16="http://schemas.microsoft.com/office/drawing/2014/main" id="{AE2E3455-E2F9-42D2-9CE9-4E4B11DABA94}"/>
                </a:ext>
              </a:extLst>
            </p:cNvPr>
            <p:cNvPicPr>
              <a:picLocks noChangeAspect="1"/>
            </p:cNvPicPr>
            <p:nvPr/>
          </p:nvPicPr>
          <p:blipFill>
            <a:blip r:embed="rId3"/>
            <a:stretch>
              <a:fillRect/>
            </a:stretch>
          </p:blipFill>
          <p:spPr>
            <a:xfrm>
              <a:off x="2318857" y="3714838"/>
              <a:ext cx="4724400" cy="552450"/>
            </a:xfrm>
            <a:prstGeom prst="rect">
              <a:avLst/>
            </a:prstGeom>
          </p:spPr>
        </p:pic>
        <p:pic>
          <p:nvPicPr>
            <p:cNvPr id="5" name="Picture 4">
              <a:extLst>
                <a:ext uri="{FF2B5EF4-FFF2-40B4-BE49-F238E27FC236}">
                  <a16:creationId xmlns:a16="http://schemas.microsoft.com/office/drawing/2014/main" id="{AC310D9C-E6B0-4B7A-9D64-E9F566903991}"/>
                </a:ext>
              </a:extLst>
            </p:cNvPr>
            <p:cNvPicPr>
              <a:picLocks noChangeAspect="1"/>
            </p:cNvPicPr>
            <p:nvPr/>
          </p:nvPicPr>
          <p:blipFill>
            <a:blip r:embed="rId4"/>
            <a:stretch>
              <a:fillRect/>
            </a:stretch>
          </p:blipFill>
          <p:spPr>
            <a:xfrm>
              <a:off x="368547" y="4431921"/>
              <a:ext cx="8096250" cy="1047750"/>
            </a:xfrm>
            <a:prstGeom prst="rect">
              <a:avLst/>
            </a:prstGeom>
          </p:spPr>
        </p:pic>
      </p:grpSp>
    </p:spTree>
    <p:extLst>
      <p:ext uri="{BB962C8B-B14F-4D97-AF65-F5344CB8AC3E}">
        <p14:creationId xmlns:p14="http://schemas.microsoft.com/office/powerpoint/2010/main" val="385046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4F1369-D0A6-4F7B-9717-660FD2D5D77A}"/>
              </a:ext>
            </a:extLst>
          </p:cNvPr>
          <p:cNvPicPr>
            <a:picLocks noChangeAspect="1"/>
          </p:cNvPicPr>
          <p:nvPr/>
        </p:nvPicPr>
        <p:blipFill>
          <a:blip r:embed="rId2"/>
          <a:stretch>
            <a:fillRect/>
          </a:stretch>
        </p:blipFill>
        <p:spPr>
          <a:xfrm>
            <a:off x="1814513" y="423863"/>
            <a:ext cx="8562975" cy="6010275"/>
          </a:xfrm>
          <a:prstGeom prst="rect">
            <a:avLst/>
          </a:prstGeom>
        </p:spPr>
      </p:pic>
    </p:spTree>
    <p:extLst>
      <p:ext uri="{BB962C8B-B14F-4D97-AF65-F5344CB8AC3E}">
        <p14:creationId xmlns:p14="http://schemas.microsoft.com/office/powerpoint/2010/main" val="373464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nter image description here">
            <a:extLst>
              <a:ext uri="{FF2B5EF4-FFF2-40B4-BE49-F238E27FC236}">
                <a16:creationId xmlns:a16="http://schemas.microsoft.com/office/drawing/2014/main" id="{3BE68104-6F75-401F-9A37-2866C7976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352425"/>
            <a:ext cx="7753350"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8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9153-7757-44D0-B5B9-2DB14F53E601}"/>
              </a:ext>
            </a:extLst>
          </p:cNvPr>
          <p:cNvSpPr>
            <a:spLocks noGrp="1"/>
          </p:cNvSpPr>
          <p:nvPr>
            <p:ph type="title"/>
          </p:nvPr>
        </p:nvSpPr>
        <p:spPr/>
        <p:txBody>
          <a:bodyPr/>
          <a:lstStyle/>
          <a:p>
            <a:r>
              <a:rPr lang="en-US" dirty="0"/>
              <a:t>Why do regressions often have an F statistic instead of a t statistic?</a:t>
            </a:r>
          </a:p>
        </p:txBody>
      </p:sp>
      <p:sp>
        <p:nvSpPr>
          <p:cNvPr id="3" name="Content Placeholder 2">
            <a:extLst>
              <a:ext uri="{FF2B5EF4-FFF2-40B4-BE49-F238E27FC236}">
                <a16:creationId xmlns:a16="http://schemas.microsoft.com/office/drawing/2014/main" id="{364B4A48-EC99-4BA3-BB7A-C8C3DE336E36}"/>
              </a:ext>
            </a:extLst>
          </p:cNvPr>
          <p:cNvSpPr>
            <a:spLocks noGrp="1"/>
          </p:cNvSpPr>
          <p:nvPr>
            <p:ph idx="1"/>
          </p:nvPr>
        </p:nvSpPr>
        <p:spPr/>
        <p:txBody>
          <a:bodyPr/>
          <a:lstStyle/>
          <a:p>
            <a:r>
              <a:rPr lang="en-US" dirty="0"/>
              <a:t>Significance of regressions and ANOVAs can be examined in the same way using Model vs. Error Sums of Squares and an F-test</a:t>
            </a:r>
          </a:p>
          <a:p>
            <a:r>
              <a:rPr lang="en-US" dirty="0"/>
              <a:t>This is particularly useful with more complex regressions &amp; ANOVAs, as well as ANCOVA, which combines regression and ANOVA in the same analyses</a:t>
            </a:r>
          </a:p>
          <a:p>
            <a:endParaRPr lang="en-US" dirty="0"/>
          </a:p>
        </p:txBody>
      </p:sp>
      <p:pic>
        <p:nvPicPr>
          <p:cNvPr id="12290" name="Picture 2" descr="LeastSquaresOffsets">
            <a:extLst>
              <a:ext uri="{FF2B5EF4-FFF2-40B4-BE49-F238E27FC236}">
                <a16:creationId xmlns:a16="http://schemas.microsoft.com/office/drawing/2014/main" id="{15179186-40F2-4662-A337-DF7CFE2CA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997" y="4100720"/>
            <a:ext cx="4674466" cy="2392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80B3-120F-44CA-B16B-DFE5FBE727A8}"/>
              </a:ext>
            </a:extLst>
          </p:cNvPr>
          <p:cNvSpPr>
            <a:spLocks noGrp="1"/>
          </p:cNvSpPr>
          <p:nvPr>
            <p:ph type="title"/>
          </p:nvPr>
        </p:nvSpPr>
        <p:spPr/>
        <p:txBody>
          <a:bodyPr/>
          <a:lstStyle/>
          <a:p>
            <a:r>
              <a:rPr lang="en-US" dirty="0"/>
              <a:t>What am I talking about?</a:t>
            </a:r>
          </a:p>
        </p:txBody>
      </p:sp>
      <p:sp>
        <p:nvSpPr>
          <p:cNvPr id="3" name="Content Placeholder 2">
            <a:extLst>
              <a:ext uri="{FF2B5EF4-FFF2-40B4-BE49-F238E27FC236}">
                <a16:creationId xmlns:a16="http://schemas.microsoft.com/office/drawing/2014/main" id="{F59BFC39-6CB7-44BE-9EEE-406538F1B938}"/>
              </a:ext>
            </a:extLst>
          </p:cNvPr>
          <p:cNvSpPr>
            <a:spLocks noGrp="1"/>
          </p:cNvSpPr>
          <p:nvPr>
            <p:ph idx="1"/>
          </p:nvPr>
        </p:nvSpPr>
        <p:spPr/>
        <p:txBody>
          <a:bodyPr>
            <a:normAutofit lnSpcReduction="10000"/>
          </a:bodyPr>
          <a:lstStyle/>
          <a:p>
            <a:r>
              <a:rPr lang="en-US" b="1" dirty="0">
                <a:hlinkClick r:id="rId2"/>
              </a:rPr>
              <a:t>https://tinyurl.com/y6zy4wdb</a:t>
            </a:r>
            <a:endParaRPr lang="en-US" b="1" dirty="0"/>
          </a:p>
          <a:p>
            <a:r>
              <a:rPr lang="en-US" dirty="0"/>
              <a:t>Linear modeling </a:t>
            </a:r>
            <a:r>
              <a:rPr lang="en-US" dirty="0">
                <a:sym typeface="Wingdings" panose="05000000000000000000" pitchFamily="2" charset="2"/>
              </a:rPr>
              <a:t></a:t>
            </a:r>
            <a:r>
              <a:rPr lang="en-US" dirty="0"/>
              <a:t> You are hear</a:t>
            </a:r>
          </a:p>
          <a:p>
            <a:r>
              <a:rPr lang="en-US" dirty="0"/>
              <a:t>General linear models (LM)</a:t>
            </a:r>
          </a:p>
          <a:p>
            <a:pPr lvl="1"/>
            <a:r>
              <a:rPr lang="en-US" dirty="0"/>
              <a:t>Beyond simple regression, multiple regression</a:t>
            </a:r>
          </a:p>
          <a:p>
            <a:pPr lvl="1"/>
            <a:r>
              <a:rPr lang="en-US" dirty="0"/>
              <a:t>Basic ANOVA</a:t>
            </a:r>
          </a:p>
          <a:p>
            <a:pPr lvl="1"/>
            <a:r>
              <a:rPr lang="en-US" dirty="0"/>
              <a:t>Logistic regression</a:t>
            </a:r>
          </a:p>
          <a:p>
            <a:pPr lvl="1"/>
            <a:r>
              <a:rPr lang="en-US" dirty="0"/>
              <a:t>Non-linear functions using OLS (ordinary least squares)</a:t>
            </a:r>
          </a:p>
          <a:p>
            <a:r>
              <a:rPr lang="en-US" dirty="0"/>
              <a:t>Generalized linear models</a:t>
            </a:r>
          </a:p>
          <a:p>
            <a:pPr lvl="1"/>
            <a:r>
              <a:rPr lang="en-US" dirty="0"/>
              <a:t>Non-normal distribution families (GLM)</a:t>
            </a:r>
          </a:p>
          <a:p>
            <a:pPr lvl="1"/>
            <a:r>
              <a:rPr lang="en-US" dirty="0"/>
              <a:t>Zero-inflation and over-dispersion</a:t>
            </a:r>
          </a:p>
          <a:p>
            <a:pPr lvl="1"/>
            <a:r>
              <a:rPr lang="en-US" dirty="0"/>
              <a:t>Random effects and mixed models (LME and GLME)</a:t>
            </a:r>
          </a:p>
        </p:txBody>
      </p:sp>
    </p:spTree>
    <p:extLst>
      <p:ext uri="{BB962C8B-B14F-4D97-AF65-F5344CB8AC3E}">
        <p14:creationId xmlns:p14="http://schemas.microsoft.com/office/powerpoint/2010/main" val="1664664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E51E-2E85-4AFA-B6F5-E833F4E94C3C}"/>
              </a:ext>
            </a:extLst>
          </p:cNvPr>
          <p:cNvSpPr>
            <a:spLocks noGrp="1"/>
          </p:cNvSpPr>
          <p:nvPr>
            <p:ph type="title"/>
          </p:nvPr>
        </p:nvSpPr>
        <p:spPr/>
        <p:txBody>
          <a:bodyPr/>
          <a:lstStyle/>
          <a:p>
            <a:r>
              <a:rPr lang="en-US" dirty="0"/>
              <a:t>SS in Regression and ANOVA</a:t>
            </a:r>
          </a:p>
        </p:txBody>
      </p:sp>
      <p:sp>
        <p:nvSpPr>
          <p:cNvPr id="3" name="Content Placeholder 2">
            <a:extLst>
              <a:ext uri="{FF2B5EF4-FFF2-40B4-BE49-F238E27FC236}">
                <a16:creationId xmlns:a16="http://schemas.microsoft.com/office/drawing/2014/main" id="{7B7DEFE0-6731-406C-8DD5-04C97C3CF8C1}"/>
              </a:ext>
            </a:extLst>
          </p:cNvPr>
          <p:cNvSpPr>
            <a:spLocks noGrp="1"/>
          </p:cNvSpPr>
          <p:nvPr>
            <p:ph sz="half" idx="2"/>
          </p:nvPr>
        </p:nvSpPr>
        <p:spPr>
          <a:xfrm>
            <a:off x="6095999" y="1690688"/>
            <a:ext cx="4667787" cy="4351338"/>
          </a:xfrm>
        </p:spPr>
        <p:txBody>
          <a:bodyPr/>
          <a:lstStyle/>
          <a:p>
            <a:pPr marL="0" indent="0">
              <a:buNone/>
            </a:pPr>
            <a:r>
              <a:rPr lang="en-US" u="sng" dirty="0"/>
              <a:t>ANOVA</a:t>
            </a:r>
          </a:p>
          <a:p>
            <a:pPr marL="0" indent="0">
              <a:buNone/>
            </a:pPr>
            <a:r>
              <a:rPr lang="en-US" dirty="0"/>
              <a:t>F = </a:t>
            </a:r>
            <a:r>
              <a:rPr lang="en-US" dirty="0" err="1">
                <a:solidFill>
                  <a:srgbClr val="FF0000"/>
                </a:solidFill>
              </a:rPr>
              <a:t>MS</a:t>
            </a:r>
            <a:r>
              <a:rPr lang="en-US" baseline="-25000" dirty="0" err="1">
                <a:solidFill>
                  <a:srgbClr val="FF0000"/>
                </a:solidFill>
              </a:rPr>
              <a:t>Between</a:t>
            </a:r>
            <a:r>
              <a:rPr lang="en-US" dirty="0"/>
              <a:t>/</a:t>
            </a:r>
            <a:r>
              <a:rPr lang="en-US" dirty="0" err="1">
                <a:solidFill>
                  <a:srgbClr val="00B050"/>
                </a:solidFill>
              </a:rPr>
              <a:t>MS</a:t>
            </a:r>
            <a:r>
              <a:rPr lang="en-US" baseline="-25000" dirty="0" err="1">
                <a:solidFill>
                  <a:srgbClr val="00B050"/>
                </a:solidFill>
              </a:rPr>
              <a:t>Within</a:t>
            </a:r>
            <a:endParaRPr lang="en-US" baseline="-25000" dirty="0">
              <a:solidFill>
                <a:srgbClr val="00B050"/>
              </a:solidFill>
            </a:endParaRPr>
          </a:p>
          <a:p>
            <a:pPr marL="0" indent="0">
              <a:buNone/>
            </a:pPr>
            <a:r>
              <a:rPr lang="en-US" dirty="0" err="1"/>
              <a:t>d.f.</a:t>
            </a:r>
            <a:r>
              <a:rPr lang="en-US" dirty="0"/>
              <a:t> = K-1, </a:t>
            </a:r>
            <a:r>
              <a:rPr lang="el-GR" dirty="0"/>
              <a:t>Σ</a:t>
            </a:r>
            <a:r>
              <a:rPr lang="en-US" dirty="0"/>
              <a:t>K/N-1</a:t>
            </a:r>
            <a:r>
              <a:rPr lang="en-US" baseline="-25000" dirty="0"/>
              <a:t>	</a:t>
            </a:r>
          </a:p>
        </p:txBody>
      </p:sp>
      <p:grpSp>
        <p:nvGrpSpPr>
          <p:cNvPr id="4" name="Group 3">
            <a:extLst>
              <a:ext uri="{FF2B5EF4-FFF2-40B4-BE49-F238E27FC236}">
                <a16:creationId xmlns:a16="http://schemas.microsoft.com/office/drawing/2014/main" id="{BCF6AFA8-329F-47DB-A5D9-88D84A5D7465}"/>
              </a:ext>
            </a:extLst>
          </p:cNvPr>
          <p:cNvGrpSpPr/>
          <p:nvPr/>
        </p:nvGrpSpPr>
        <p:grpSpPr>
          <a:xfrm>
            <a:off x="1983510" y="3715903"/>
            <a:ext cx="2697902" cy="2776972"/>
            <a:chOff x="5907805" y="3769323"/>
            <a:chExt cx="2697902" cy="2776972"/>
          </a:xfrm>
        </p:grpSpPr>
        <p:grpSp>
          <p:nvGrpSpPr>
            <p:cNvPr id="13" name="Group 12">
              <a:extLst>
                <a:ext uri="{FF2B5EF4-FFF2-40B4-BE49-F238E27FC236}">
                  <a16:creationId xmlns:a16="http://schemas.microsoft.com/office/drawing/2014/main" id="{670FA6EE-998E-407A-A9EC-3324CFFECCEA}"/>
                </a:ext>
              </a:extLst>
            </p:cNvPr>
            <p:cNvGrpSpPr/>
            <p:nvPr/>
          </p:nvGrpSpPr>
          <p:grpSpPr>
            <a:xfrm>
              <a:off x="6198067" y="3769323"/>
              <a:ext cx="2407640" cy="2407640"/>
              <a:chOff x="796954" y="3607266"/>
              <a:chExt cx="2407640" cy="2407640"/>
            </a:xfrm>
          </p:grpSpPr>
          <p:cxnSp>
            <p:nvCxnSpPr>
              <p:cNvPr id="14" name="Straight Connector 13">
                <a:extLst>
                  <a:ext uri="{FF2B5EF4-FFF2-40B4-BE49-F238E27FC236}">
                    <a16:creationId xmlns:a16="http://schemas.microsoft.com/office/drawing/2014/main" id="{0400F78C-D6DA-4C54-A9D4-BE9FEE739FEB}"/>
                  </a:ext>
                </a:extLst>
              </p:cNvPr>
              <p:cNvCxnSpPr/>
              <p:nvPr/>
            </p:nvCxnSpPr>
            <p:spPr>
              <a:xfrm>
                <a:off x="796954" y="3607266"/>
                <a:ext cx="0" cy="24076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F4643DE-6C57-4193-AAD2-5934B09AB5BA}"/>
                  </a:ext>
                </a:extLst>
              </p:cNvPr>
              <p:cNvCxnSpPr>
                <a:cxnSpLocks/>
              </p:cNvCxnSpPr>
              <p:nvPr/>
            </p:nvCxnSpPr>
            <p:spPr>
              <a:xfrm rot="5400000">
                <a:off x="2000774" y="4811086"/>
                <a:ext cx="0" cy="2407640"/>
              </a:xfrm>
              <a:prstGeom prst="line">
                <a:avLst/>
              </a:prstGeom>
            </p:spPr>
            <p:style>
              <a:lnRef idx="1">
                <a:schemeClr val="dk1"/>
              </a:lnRef>
              <a:fillRef idx="0">
                <a:schemeClr val="dk1"/>
              </a:fillRef>
              <a:effectRef idx="0">
                <a:schemeClr val="dk1"/>
              </a:effectRef>
              <a:fontRef idx="minor">
                <a:schemeClr val="tx1"/>
              </a:fontRef>
            </p:style>
          </p:cxnSp>
        </p:grpSp>
        <p:sp>
          <p:nvSpPr>
            <p:cNvPr id="30" name="TextBox 29">
              <a:extLst>
                <a:ext uri="{FF2B5EF4-FFF2-40B4-BE49-F238E27FC236}">
                  <a16:creationId xmlns:a16="http://schemas.microsoft.com/office/drawing/2014/main" id="{5A957446-A465-40A2-8FD4-2A613BA83523}"/>
                </a:ext>
              </a:extLst>
            </p:cNvPr>
            <p:cNvSpPr txBox="1"/>
            <p:nvPr/>
          </p:nvSpPr>
          <p:spPr>
            <a:xfrm>
              <a:off x="7259860" y="6176963"/>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56D67437-E0BD-4359-B945-5241D3B32E9D}"/>
                </a:ext>
              </a:extLst>
            </p:cNvPr>
            <p:cNvSpPr txBox="1"/>
            <p:nvPr/>
          </p:nvSpPr>
          <p:spPr>
            <a:xfrm>
              <a:off x="5907805" y="4712376"/>
              <a:ext cx="288862" cy="369332"/>
            </a:xfrm>
            <a:prstGeom prst="rect">
              <a:avLst/>
            </a:prstGeom>
            <a:noFill/>
          </p:spPr>
          <p:txBody>
            <a:bodyPr wrap="none" rtlCol="0">
              <a:spAutoFit/>
            </a:bodyPr>
            <a:lstStyle/>
            <a:p>
              <a:r>
                <a:rPr lang="en-US" dirty="0"/>
                <a:t>y</a:t>
              </a:r>
            </a:p>
          </p:txBody>
        </p:sp>
        <p:sp>
          <p:nvSpPr>
            <p:cNvPr id="34" name="Oval 33">
              <a:extLst>
                <a:ext uri="{FF2B5EF4-FFF2-40B4-BE49-F238E27FC236}">
                  <a16:creationId xmlns:a16="http://schemas.microsoft.com/office/drawing/2014/main" id="{4BAFCDBD-5A9A-4815-B393-72B320C74683}"/>
                </a:ext>
              </a:extLst>
            </p:cNvPr>
            <p:cNvSpPr/>
            <p:nvPr/>
          </p:nvSpPr>
          <p:spPr>
            <a:xfrm>
              <a:off x="8193247" y="5620893"/>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E0231D-ACFC-4FAF-95B4-D1AE89D4E969}"/>
                </a:ext>
              </a:extLst>
            </p:cNvPr>
            <p:cNvSpPr/>
            <p:nvPr/>
          </p:nvSpPr>
          <p:spPr>
            <a:xfrm>
              <a:off x="6769216" y="4105253"/>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58AEAC2-32A8-4894-96C8-D8E42F50D5D9}"/>
                </a:ext>
              </a:extLst>
            </p:cNvPr>
            <p:cNvSpPr/>
            <p:nvPr/>
          </p:nvSpPr>
          <p:spPr>
            <a:xfrm>
              <a:off x="6673035" y="4730102"/>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BECB65B-A698-4F32-8639-7ABA9A3374BA}"/>
                </a:ext>
              </a:extLst>
            </p:cNvPr>
            <p:cNvSpPr/>
            <p:nvPr/>
          </p:nvSpPr>
          <p:spPr>
            <a:xfrm>
              <a:off x="7184327" y="453806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F7F888E-3B2A-423C-BA2E-852CA736C465}"/>
                </a:ext>
              </a:extLst>
            </p:cNvPr>
            <p:cNvSpPr/>
            <p:nvPr/>
          </p:nvSpPr>
          <p:spPr>
            <a:xfrm>
              <a:off x="7303802" y="50319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56FB9FF-C699-4CE6-8C7F-76117D5F402B}"/>
                </a:ext>
              </a:extLst>
            </p:cNvPr>
            <p:cNvSpPr/>
            <p:nvPr/>
          </p:nvSpPr>
          <p:spPr>
            <a:xfrm>
              <a:off x="7953723" y="4712377"/>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763EEB3-1252-4C68-96F6-6A35268F0B42}"/>
                </a:ext>
              </a:extLst>
            </p:cNvPr>
            <p:cNvSpPr/>
            <p:nvPr/>
          </p:nvSpPr>
          <p:spPr>
            <a:xfrm>
              <a:off x="7824138" y="5399004"/>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211F403-D66D-4EE1-AE02-482E81A19386}"/>
                </a:ext>
              </a:extLst>
            </p:cNvPr>
            <p:cNvSpPr/>
            <p:nvPr/>
          </p:nvSpPr>
          <p:spPr>
            <a:xfrm>
              <a:off x="8437924" y="546065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4388FA54-61C9-4B16-B66E-40E447F2ACCC}"/>
                </a:ext>
              </a:extLst>
            </p:cNvPr>
            <p:cNvCxnSpPr>
              <a:cxnSpLocks/>
            </p:cNvCxnSpPr>
            <p:nvPr/>
          </p:nvCxnSpPr>
          <p:spPr>
            <a:xfrm>
              <a:off x="6332290" y="4973143"/>
              <a:ext cx="2231471" cy="0"/>
            </a:xfrm>
            <a:prstGeom prst="line">
              <a:avLst/>
            </a:prstGeom>
            <a:ln w="254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52EA4D85-3CC7-49F2-9484-566726C23FD0}"/>
                </a:ext>
              </a:extLst>
            </p:cNvPr>
            <p:cNvCxnSpPr>
              <a:cxnSpLocks/>
            </p:cNvCxnSpPr>
            <p:nvPr/>
          </p:nvCxnSpPr>
          <p:spPr>
            <a:xfrm>
              <a:off x="6452744" y="4231981"/>
              <a:ext cx="2141504" cy="1431991"/>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2103869F-F4D1-4716-8219-A7089542CD78}"/>
                </a:ext>
              </a:extLst>
            </p:cNvPr>
            <p:cNvCxnSpPr>
              <a:cxnSpLocks/>
            </p:cNvCxnSpPr>
            <p:nvPr/>
          </p:nvCxnSpPr>
          <p:spPr>
            <a:xfrm>
              <a:off x="6820093" y="4155521"/>
              <a:ext cx="0" cy="28964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ABB805BC-CD18-49C5-80AA-F3C58C17D127}"/>
                </a:ext>
              </a:extLst>
            </p:cNvPr>
            <p:cNvCxnSpPr>
              <a:cxnSpLocks/>
            </p:cNvCxnSpPr>
            <p:nvPr/>
          </p:nvCxnSpPr>
          <p:spPr>
            <a:xfrm>
              <a:off x="6896607" y="4146204"/>
              <a:ext cx="0" cy="82114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B65F909B-CAEF-455D-975F-B71530823EDC}"/>
                </a:ext>
              </a:extLst>
            </p:cNvPr>
            <p:cNvCxnSpPr>
              <a:cxnSpLocks/>
            </p:cNvCxnSpPr>
            <p:nvPr/>
          </p:nvCxnSpPr>
          <p:spPr>
            <a:xfrm>
              <a:off x="6727562" y="4440906"/>
              <a:ext cx="0" cy="355468"/>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9C893D13-BF62-4695-8E40-9D54E79B6EAF}"/>
                </a:ext>
              </a:extLst>
            </p:cNvPr>
            <p:cNvCxnSpPr>
              <a:cxnSpLocks/>
            </p:cNvCxnSpPr>
            <p:nvPr/>
          </p:nvCxnSpPr>
          <p:spPr>
            <a:xfrm>
              <a:off x="7238854" y="4591158"/>
              <a:ext cx="0" cy="152496"/>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E9160F29-A90F-4842-B97C-3A88BB05E332}"/>
                </a:ext>
              </a:extLst>
            </p:cNvPr>
            <p:cNvCxnSpPr>
              <a:cxnSpLocks/>
            </p:cNvCxnSpPr>
            <p:nvPr/>
          </p:nvCxnSpPr>
          <p:spPr>
            <a:xfrm>
              <a:off x="7357698" y="4831233"/>
              <a:ext cx="0" cy="24559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95F98CEE-F3C4-473D-AF3C-8D4553BA905C}"/>
                </a:ext>
              </a:extLst>
            </p:cNvPr>
            <p:cNvCxnSpPr>
              <a:cxnSpLocks/>
            </p:cNvCxnSpPr>
            <p:nvPr/>
          </p:nvCxnSpPr>
          <p:spPr>
            <a:xfrm>
              <a:off x="7870825" y="5181078"/>
              <a:ext cx="0" cy="27015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E7DE1DF2-2050-434B-A80A-A75FE6067D3B}"/>
                </a:ext>
              </a:extLst>
            </p:cNvPr>
            <p:cNvCxnSpPr>
              <a:cxnSpLocks/>
            </p:cNvCxnSpPr>
            <p:nvPr/>
          </p:nvCxnSpPr>
          <p:spPr>
            <a:xfrm>
              <a:off x="7998058" y="4767860"/>
              <a:ext cx="0" cy="478600"/>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14DF8802-F3C6-4BCB-8E3F-8C2F06976CFC}"/>
                </a:ext>
              </a:extLst>
            </p:cNvPr>
            <p:cNvCxnSpPr>
              <a:cxnSpLocks/>
            </p:cNvCxnSpPr>
            <p:nvPr/>
          </p:nvCxnSpPr>
          <p:spPr>
            <a:xfrm>
              <a:off x="8242737" y="5425320"/>
              <a:ext cx="0" cy="257046"/>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3F455991-70F4-4736-AFF9-969BB302DDAB}"/>
                </a:ext>
              </a:extLst>
            </p:cNvPr>
            <p:cNvCxnSpPr>
              <a:cxnSpLocks/>
            </p:cNvCxnSpPr>
            <p:nvPr/>
          </p:nvCxnSpPr>
          <p:spPr>
            <a:xfrm>
              <a:off x="8487416" y="5505900"/>
              <a:ext cx="0" cy="8190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E36D52BE-8868-41D8-B28A-FF8C414E5BD6}"/>
                </a:ext>
              </a:extLst>
            </p:cNvPr>
            <p:cNvCxnSpPr>
              <a:cxnSpLocks/>
            </p:cNvCxnSpPr>
            <p:nvPr/>
          </p:nvCxnSpPr>
          <p:spPr>
            <a:xfrm>
              <a:off x="6788948" y="4778669"/>
              <a:ext cx="0" cy="19657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A6F0EE38-A3EC-4AE3-B1B9-638556A28BA2}"/>
                </a:ext>
              </a:extLst>
            </p:cNvPr>
            <p:cNvCxnSpPr>
              <a:cxnSpLocks/>
            </p:cNvCxnSpPr>
            <p:nvPr/>
          </p:nvCxnSpPr>
          <p:spPr>
            <a:xfrm>
              <a:off x="7285297" y="4586151"/>
              <a:ext cx="0" cy="383071"/>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8A63D662-AF10-4228-AB90-365C77B61F8D}"/>
                </a:ext>
              </a:extLst>
            </p:cNvPr>
            <p:cNvCxnSpPr>
              <a:cxnSpLocks/>
            </p:cNvCxnSpPr>
            <p:nvPr/>
          </p:nvCxnSpPr>
          <p:spPr>
            <a:xfrm>
              <a:off x="7412530" y="4983661"/>
              <a:ext cx="0" cy="11096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DC8158CA-E635-47D3-A94F-47243D021135}"/>
                </a:ext>
              </a:extLst>
            </p:cNvPr>
            <p:cNvCxnSpPr>
              <a:cxnSpLocks/>
            </p:cNvCxnSpPr>
            <p:nvPr/>
          </p:nvCxnSpPr>
          <p:spPr>
            <a:xfrm>
              <a:off x="8059881" y="4766083"/>
              <a:ext cx="0" cy="196576"/>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4285FDFC-2CC7-4D96-9BE1-0C77C8714EA7}"/>
                </a:ext>
              </a:extLst>
            </p:cNvPr>
            <p:cNvCxnSpPr>
              <a:cxnSpLocks/>
            </p:cNvCxnSpPr>
            <p:nvPr/>
          </p:nvCxnSpPr>
          <p:spPr>
            <a:xfrm>
              <a:off x="7927055" y="4986350"/>
              <a:ext cx="0" cy="463517"/>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8" name="Straight Connector 77">
              <a:extLst>
                <a:ext uri="{FF2B5EF4-FFF2-40B4-BE49-F238E27FC236}">
                  <a16:creationId xmlns:a16="http://schemas.microsoft.com/office/drawing/2014/main" id="{C357C797-9DC0-4E43-99F4-E85EE5C6176E}"/>
                </a:ext>
              </a:extLst>
            </p:cNvPr>
            <p:cNvCxnSpPr>
              <a:cxnSpLocks/>
            </p:cNvCxnSpPr>
            <p:nvPr/>
          </p:nvCxnSpPr>
          <p:spPr>
            <a:xfrm>
              <a:off x="8297569" y="4972036"/>
              <a:ext cx="0" cy="69627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id="{0EBD72DE-05E7-48D2-9F11-0192E61C7B8D}"/>
                </a:ext>
              </a:extLst>
            </p:cNvPr>
            <p:cNvCxnSpPr>
              <a:cxnSpLocks/>
            </p:cNvCxnSpPr>
            <p:nvPr/>
          </p:nvCxnSpPr>
          <p:spPr>
            <a:xfrm>
              <a:off x="8533859" y="4984509"/>
              <a:ext cx="0" cy="52312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grpSp>
      <p:grpSp>
        <p:nvGrpSpPr>
          <p:cNvPr id="5" name="Group 4">
            <a:extLst>
              <a:ext uri="{FF2B5EF4-FFF2-40B4-BE49-F238E27FC236}">
                <a16:creationId xmlns:a16="http://schemas.microsoft.com/office/drawing/2014/main" id="{E2BFCF8F-F079-4B38-9F5E-AD05DA675839}"/>
              </a:ext>
            </a:extLst>
          </p:cNvPr>
          <p:cNvGrpSpPr/>
          <p:nvPr/>
        </p:nvGrpSpPr>
        <p:grpSpPr>
          <a:xfrm>
            <a:off x="6096000" y="3715903"/>
            <a:ext cx="2696503" cy="2776972"/>
            <a:chOff x="2225039" y="3769323"/>
            <a:chExt cx="2696503" cy="2776972"/>
          </a:xfrm>
        </p:grpSpPr>
        <p:grpSp>
          <p:nvGrpSpPr>
            <p:cNvPr id="12" name="Group 11">
              <a:extLst>
                <a:ext uri="{FF2B5EF4-FFF2-40B4-BE49-F238E27FC236}">
                  <a16:creationId xmlns:a16="http://schemas.microsoft.com/office/drawing/2014/main" id="{DF19D61D-F8AE-4A1C-B6D1-A1D888FFAFA1}"/>
                </a:ext>
              </a:extLst>
            </p:cNvPr>
            <p:cNvGrpSpPr/>
            <p:nvPr/>
          </p:nvGrpSpPr>
          <p:grpSpPr>
            <a:xfrm>
              <a:off x="2513901" y="3769323"/>
              <a:ext cx="2407640" cy="2407640"/>
              <a:chOff x="796954" y="3607266"/>
              <a:chExt cx="2407640" cy="2407640"/>
            </a:xfrm>
          </p:grpSpPr>
          <p:cxnSp>
            <p:nvCxnSpPr>
              <p:cNvPr id="10" name="Straight Connector 9">
                <a:extLst>
                  <a:ext uri="{FF2B5EF4-FFF2-40B4-BE49-F238E27FC236}">
                    <a16:creationId xmlns:a16="http://schemas.microsoft.com/office/drawing/2014/main" id="{5531D1B8-9645-4F0B-AD00-9DBAE57DEC86}"/>
                  </a:ext>
                </a:extLst>
              </p:cNvPr>
              <p:cNvCxnSpPr/>
              <p:nvPr/>
            </p:nvCxnSpPr>
            <p:spPr>
              <a:xfrm>
                <a:off x="796954" y="3607266"/>
                <a:ext cx="0" cy="24076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FAEE386-8273-4FFD-A1C4-292E5430F959}"/>
                  </a:ext>
                </a:extLst>
              </p:cNvPr>
              <p:cNvCxnSpPr>
                <a:cxnSpLocks/>
              </p:cNvCxnSpPr>
              <p:nvPr/>
            </p:nvCxnSpPr>
            <p:spPr>
              <a:xfrm rot="5400000">
                <a:off x="2000774" y="4811086"/>
                <a:ext cx="0" cy="2407640"/>
              </a:xfrm>
              <a:prstGeom prst="line">
                <a:avLst/>
              </a:prstGeom>
            </p:spPr>
            <p:style>
              <a:lnRef idx="1">
                <a:schemeClr val="dk1"/>
              </a:lnRef>
              <a:fillRef idx="0">
                <a:schemeClr val="dk1"/>
              </a:fillRef>
              <a:effectRef idx="0">
                <a:schemeClr val="dk1"/>
              </a:effectRef>
              <a:fontRef idx="minor">
                <a:schemeClr val="tx1"/>
              </a:fontRef>
            </p:style>
          </p:cxnSp>
        </p:grpSp>
        <p:sp>
          <p:nvSpPr>
            <p:cNvPr id="16" name="Oval 15">
              <a:extLst>
                <a:ext uri="{FF2B5EF4-FFF2-40B4-BE49-F238E27FC236}">
                  <a16:creationId xmlns:a16="http://schemas.microsoft.com/office/drawing/2014/main" id="{F029F6B5-8EBB-4B57-82FD-176A2F169B78}"/>
                </a:ext>
              </a:extLst>
            </p:cNvPr>
            <p:cNvSpPr/>
            <p:nvPr/>
          </p:nvSpPr>
          <p:spPr>
            <a:xfrm>
              <a:off x="3024230" y="3960748"/>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3502BE-AA26-4F4F-82FA-9036E013B12C}"/>
                </a:ext>
              </a:extLst>
            </p:cNvPr>
            <p:cNvSpPr/>
            <p:nvPr/>
          </p:nvSpPr>
          <p:spPr>
            <a:xfrm>
              <a:off x="3022830" y="464019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16075A-A8CD-4DC3-BAC2-74AD306F8057}"/>
                </a:ext>
              </a:extLst>
            </p:cNvPr>
            <p:cNvSpPr/>
            <p:nvPr/>
          </p:nvSpPr>
          <p:spPr>
            <a:xfrm>
              <a:off x="3024230" y="4297959"/>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E457A4-6F95-415B-B455-28D510E41381}"/>
                </a:ext>
              </a:extLst>
            </p:cNvPr>
            <p:cNvSpPr/>
            <p:nvPr/>
          </p:nvSpPr>
          <p:spPr>
            <a:xfrm>
              <a:off x="3024230" y="50319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FFBE2A-F6A9-414F-AC4C-C326E51BDFB3}"/>
                </a:ext>
              </a:extLst>
            </p:cNvPr>
            <p:cNvSpPr/>
            <p:nvPr/>
          </p:nvSpPr>
          <p:spPr>
            <a:xfrm>
              <a:off x="4408413" y="4687318"/>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35D5871-E85A-496B-AA62-ECD071AC81A4}"/>
                </a:ext>
              </a:extLst>
            </p:cNvPr>
            <p:cNvSpPr/>
            <p:nvPr/>
          </p:nvSpPr>
          <p:spPr>
            <a:xfrm>
              <a:off x="4408413" y="5119351"/>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F639D2E-5022-4DCA-979A-5B0D041996E6}"/>
                </a:ext>
              </a:extLst>
            </p:cNvPr>
            <p:cNvSpPr/>
            <p:nvPr/>
          </p:nvSpPr>
          <p:spPr>
            <a:xfrm>
              <a:off x="4408413" y="54646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F3207BC-68FD-48E5-B218-C84A879D6D42}"/>
                </a:ext>
              </a:extLst>
            </p:cNvPr>
            <p:cNvSpPr/>
            <p:nvPr/>
          </p:nvSpPr>
          <p:spPr>
            <a:xfrm>
              <a:off x="4408413" y="5787606"/>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17D038E-20B4-4F32-A0FA-43488FFB0E54}"/>
                </a:ext>
              </a:extLst>
            </p:cNvPr>
            <p:cNvCxnSpPr>
              <a:cxnSpLocks/>
            </p:cNvCxnSpPr>
            <p:nvPr/>
          </p:nvCxnSpPr>
          <p:spPr>
            <a:xfrm>
              <a:off x="2690071" y="4897042"/>
              <a:ext cx="2231471" cy="0"/>
            </a:xfrm>
            <a:prstGeom prst="line">
              <a:avLst/>
            </a:prstGeom>
            <a:ln w="254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19891507-DE61-4DDA-BB12-49E04BB64A9D}"/>
                </a:ext>
              </a:extLst>
            </p:cNvPr>
            <p:cNvCxnSpPr>
              <a:cxnSpLocks/>
            </p:cNvCxnSpPr>
            <p:nvPr/>
          </p:nvCxnSpPr>
          <p:spPr>
            <a:xfrm>
              <a:off x="2741587" y="4529325"/>
              <a:ext cx="646377" cy="0"/>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E3C14624-DF08-46B9-9824-074BF50715B2}"/>
                </a:ext>
              </a:extLst>
            </p:cNvPr>
            <p:cNvCxnSpPr>
              <a:cxnSpLocks/>
            </p:cNvCxnSpPr>
            <p:nvPr/>
          </p:nvCxnSpPr>
          <p:spPr>
            <a:xfrm>
              <a:off x="4169114" y="5336066"/>
              <a:ext cx="646377" cy="0"/>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F3DE462D-8424-4B3F-9B15-FD713E1802AB}"/>
                </a:ext>
              </a:extLst>
            </p:cNvPr>
            <p:cNvSpPr txBox="1"/>
            <p:nvPr/>
          </p:nvSpPr>
          <p:spPr>
            <a:xfrm>
              <a:off x="2929720" y="6176963"/>
              <a:ext cx="295274" cy="369332"/>
            </a:xfrm>
            <a:prstGeom prst="rect">
              <a:avLst/>
            </a:prstGeom>
            <a:noFill/>
          </p:spPr>
          <p:txBody>
            <a:bodyPr wrap="none" rtlCol="0">
              <a:spAutoFit/>
            </a:bodyPr>
            <a:lstStyle/>
            <a:p>
              <a:r>
                <a:rPr lang="en-US" dirty="0"/>
                <a:t>a</a:t>
              </a:r>
            </a:p>
          </p:txBody>
        </p:sp>
        <p:sp>
          <p:nvSpPr>
            <p:cNvPr id="31" name="TextBox 30">
              <a:extLst>
                <a:ext uri="{FF2B5EF4-FFF2-40B4-BE49-F238E27FC236}">
                  <a16:creationId xmlns:a16="http://schemas.microsoft.com/office/drawing/2014/main" id="{EB6D3D33-C5F6-4E0D-9B5B-984EDCCABD2A}"/>
                </a:ext>
              </a:extLst>
            </p:cNvPr>
            <p:cNvSpPr txBox="1"/>
            <p:nvPr/>
          </p:nvSpPr>
          <p:spPr>
            <a:xfrm>
              <a:off x="2225039" y="4717125"/>
              <a:ext cx="288862" cy="369332"/>
            </a:xfrm>
            <a:prstGeom prst="rect">
              <a:avLst/>
            </a:prstGeom>
            <a:noFill/>
          </p:spPr>
          <p:txBody>
            <a:bodyPr wrap="none" rtlCol="0">
              <a:spAutoFit/>
            </a:bodyPr>
            <a:lstStyle/>
            <a:p>
              <a:r>
                <a:rPr lang="en-US" dirty="0"/>
                <a:t>y</a:t>
              </a:r>
            </a:p>
          </p:txBody>
        </p:sp>
        <p:sp>
          <p:nvSpPr>
            <p:cNvPr id="33" name="TextBox 32">
              <a:extLst>
                <a:ext uri="{FF2B5EF4-FFF2-40B4-BE49-F238E27FC236}">
                  <a16:creationId xmlns:a16="http://schemas.microsoft.com/office/drawing/2014/main" id="{005B6D82-0767-4839-AA94-847648DC2A5B}"/>
                </a:ext>
              </a:extLst>
            </p:cNvPr>
            <p:cNvSpPr txBox="1"/>
            <p:nvPr/>
          </p:nvSpPr>
          <p:spPr>
            <a:xfrm>
              <a:off x="4309693" y="6174807"/>
              <a:ext cx="306494" cy="369332"/>
            </a:xfrm>
            <a:prstGeom prst="rect">
              <a:avLst/>
            </a:prstGeom>
            <a:noFill/>
          </p:spPr>
          <p:txBody>
            <a:bodyPr wrap="none" rtlCol="0">
              <a:spAutoFit/>
            </a:bodyPr>
            <a:lstStyle/>
            <a:p>
              <a:r>
                <a:rPr lang="en-US" dirty="0"/>
                <a:t>b</a:t>
              </a:r>
            </a:p>
          </p:txBody>
        </p:sp>
        <p:cxnSp>
          <p:nvCxnSpPr>
            <p:cNvPr id="45" name="Straight Connector 44">
              <a:extLst>
                <a:ext uri="{FF2B5EF4-FFF2-40B4-BE49-F238E27FC236}">
                  <a16:creationId xmlns:a16="http://schemas.microsoft.com/office/drawing/2014/main" id="{02832C74-526E-4480-8EF5-80863102DBB9}"/>
                </a:ext>
              </a:extLst>
            </p:cNvPr>
            <p:cNvCxnSpPr>
              <a:cxnSpLocks/>
            </p:cNvCxnSpPr>
            <p:nvPr/>
          </p:nvCxnSpPr>
          <p:spPr>
            <a:xfrm>
              <a:off x="3236451" y="4352489"/>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5E92C9C6-0749-4745-8479-347B6BEFEB1E}"/>
                </a:ext>
              </a:extLst>
            </p:cNvPr>
            <p:cNvCxnSpPr>
              <a:cxnSpLocks/>
            </p:cNvCxnSpPr>
            <p:nvPr/>
          </p:nvCxnSpPr>
          <p:spPr>
            <a:xfrm>
              <a:off x="2929720" y="4538060"/>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49210D9E-6339-4B86-A02F-05A32460B34D}"/>
                </a:ext>
              </a:extLst>
            </p:cNvPr>
            <p:cNvCxnSpPr>
              <a:cxnSpLocks/>
            </p:cNvCxnSpPr>
            <p:nvPr/>
          </p:nvCxnSpPr>
          <p:spPr>
            <a:xfrm>
              <a:off x="3325841" y="4015275"/>
              <a:ext cx="0" cy="52278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0" name="Straight Connector 49">
              <a:extLst>
                <a:ext uri="{FF2B5EF4-FFF2-40B4-BE49-F238E27FC236}">
                  <a16:creationId xmlns:a16="http://schemas.microsoft.com/office/drawing/2014/main" id="{A80B3540-51DE-46AD-A859-E890E7F237E5}"/>
                </a:ext>
              </a:extLst>
            </p:cNvPr>
            <p:cNvCxnSpPr>
              <a:cxnSpLocks/>
            </p:cNvCxnSpPr>
            <p:nvPr/>
          </p:nvCxnSpPr>
          <p:spPr>
            <a:xfrm>
              <a:off x="2813673" y="4547462"/>
              <a:ext cx="0" cy="53424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2EBCC6F9-F503-4731-8C3D-DE60861BB067}"/>
                </a:ext>
              </a:extLst>
            </p:cNvPr>
            <p:cNvCxnSpPr>
              <a:cxnSpLocks/>
            </p:cNvCxnSpPr>
            <p:nvPr/>
          </p:nvCxnSpPr>
          <p:spPr>
            <a:xfrm>
              <a:off x="4332628" y="5336067"/>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36CD9A0B-56A0-4641-8371-8EA27DCAFE33}"/>
                </a:ext>
              </a:extLst>
            </p:cNvPr>
            <p:cNvCxnSpPr>
              <a:cxnSpLocks/>
            </p:cNvCxnSpPr>
            <p:nvPr/>
          </p:nvCxnSpPr>
          <p:spPr>
            <a:xfrm>
              <a:off x="4216581" y="5345469"/>
              <a:ext cx="0" cy="496665"/>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B2776A19-70EB-4BDB-AAE2-3750CE3489E7}"/>
                </a:ext>
              </a:extLst>
            </p:cNvPr>
            <p:cNvCxnSpPr>
              <a:cxnSpLocks/>
            </p:cNvCxnSpPr>
            <p:nvPr/>
          </p:nvCxnSpPr>
          <p:spPr>
            <a:xfrm>
              <a:off x="4756568" y="4749247"/>
              <a:ext cx="0" cy="568683"/>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C5F000D0-50FB-4F22-9199-39F41CDC9406}"/>
                </a:ext>
              </a:extLst>
            </p:cNvPr>
            <p:cNvCxnSpPr>
              <a:cxnSpLocks/>
            </p:cNvCxnSpPr>
            <p:nvPr/>
          </p:nvCxnSpPr>
          <p:spPr>
            <a:xfrm>
              <a:off x="4640521" y="5173879"/>
              <a:ext cx="0" cy="144051"/>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id="{E376F2D0-069A-4669-B5E9-B80270F63399}"/>
                </a:ext>
              </a:extLst>
            </p:cNvPr>
            <p:cNvCxnSpPr>
              <a:cxnSpLocks/>
            </p:cNvCxnSpPr>
            <p:nvPr/>
          </p:nvCxnSpPr>
          <p:spPr>
            <a:xfrm>
              <a:off x="3267118" y="4333452"/>
              <a:ext cx="0" cy="56409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BE9CF894-100C-4D0C-B41E-035CBF57538B}"/>
                </a:ext>
              </a:extLst>
            </p:cNvPr>
            <p:cNvCxnSpPr>
              <a:cxnSpLocks/>
            </p:cNvCxnSpPr>
            <p:nvPr/>
          </p:nvCxnSpPr>
          <p:spPr>
            <a:xfrm>
              <a:off x="3369184" y="4001294"/>
              <a:ext cx="0" cy="897650"/>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21D819A1-DD2C-49AC-9BD8-0907F5AB3F51}"/>
                </a:ext>
              </a:extLst>
            </p:cNvPr>
            <p:cNvCxnSpPr>
              <a:cxnSpLocks/>
            </p:cNvCxnSpPr>
            <p:nvPr/>
          </p:nvCxnSpPr>
          <p:spPr>
            <a:xfrm>
              <a:off x="2972669" y="4691890"/>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6" name="Straight Connector 85">
              <a:extLst>
                <a:ext uri="{FF2B5EF4-FFF2-40B4-BE49-F238E27FC236}">
                  <a16:creationId xmlns:a16="http://schemas.microsoft.com/office/drawing/2014/main" id="{29969842-3D77-458B-B200-589B6493F04E}"/>
                </a:ext>
              </a:extLst>
            </p:cNvPr>
            <p:cNvCxnSpPr>
              <a:cxnSpLocks/>
            </p:cNvCxnSpPr>
            <p:nvPr/>
          </p:nvCxnSpPr>
          <p:spPr>
            <a:xfrm>
              <a:off x="2865010" y="4903013"/>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EFC6CE04-9E9F-4D25-82BF-68EE95965DAB}"/>
                </a:ext>
              </a:extLst>
            </p:cNvPr>
            <p:cNvCxnSpPr>
              <a:cxnSpLocks/>
            </p:cNvCxnSpPr>
            <p:nvPr/>
          </p:nvCxnSpPr>
          <p:spPr>
            <a:xfrm>
              <a:off x="4805674" y="4700527"/>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8" name="Straight Connector 87">
              <a:extLst>
                <a:ext uri="{FF2B5EF4-FFF2-40B4-BE49-F238E27FC236}">
                  <a16:creationId xmlns:a16="http://schemas.microsoft.com/office/drawing/2014/main" id="{806AEDA6-C40B-43BC-895C-E03436F2FD7E}"/>
                </a:ext>
              </a:extLst>
            </p:cNvPr>
            <p:cNvCxnSpPr>
              <a:cxnSpLocks/>
            </p:cNvCxnSpPr>
            <p:nvPr/>
          </p:nvCxnSpPr>
          <p:spPr>
            <a:xfrm>
              <a:off x="4685443" y="4897887"/>
              <a:ext cx="0" cy="26788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13D9650B-0246-47D9-A623-371CA4190648}"/>
                </a:ext>
              </a:extLst>
            </p:cNvPr>
            <p:cNvCxnSpPr>
              <a:cxnSpLocks/>
            </p:cNvCxnSpPr>
            <p:nvPr/>
          </p:nvCxnSpPr>
          <p:spPr>
            <a:xfrm>
              <a:off x="4376448" y="4907636"/>
              <a:ext cx="0" cy="603523"/>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6ED31134-7959-481C-BBA3-8F1B34156056}"/>
                </a:ext>
              </a:extLst>
            </p:cNvPr>
            <p:cNvCxnSpPr>
              <a:cxnSpLocks/>
            </p:cNvCxnSpPr>
            <p:nvPr/>
          </p:nvCxnSpPr>
          <p:spPr>
            <a:xfrm>
              <a:off x="4260400" y="4898488"/>
              <a:ext cx="0" cy="94339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grpSp>
      <p:sp>
        <p:nvSpPr>
          <p:cNvPr id="72" name="Content Placeholder 2">
            <a:extLst>
              <a:ext uri="{FF2B5EF4-FFF2-40B4-BE49-F238E27FC236}">
                <a16:creationId xmlns:a16="http://schemas.microsoft.com/office/drawing/2014/main" id="{78AF8B42-898A-4BC2-97F6-A7C91C11CFDC}"/>
              </a:ext>
            </a:extLst>
          </p:cNvPr>
          <p:cNvSpPr txBox="1">
            <a:spLocks/>
          </p:cNvSpPr>
          <p:nvPr/>
        </p:nvSpPr>
        <p:spPr>
          <a:xfrm>
            <a:off x="1983510" y="1662846"/>
            <a:ext cx="37877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Regression</a:t>
            </a:r>
          </a:p>
          <a:p>
            <a:pPr marL="0" indent="0">
              <a:buFont typeface="Arial" panose="020B0604020202020204" pitchFamily="34" charset="0"/>
              <a:buNone/>
            </a:pPr>
            <a:r>
              <a:rPr lang="en-US" dirty="0"/>
              <a:t>F ≈ </a:t>
            </a:r>
            <a:r>
              <a:rPr lang="en-US" dirty="0" err="1">
                <a:solidFill>
                  <a:srgbClr val="FF0000"/>
                </a:solidFill>
              </a:rPr>
              <a:t>SS</a:t>
            </a:r>
            <a:r>
              <a:rPr lang="en-US" baseline="-25000" dirty="0" err="1">
                <a:solidFill>
                  <a:srgbClr val="FF0000"/>
                </a:solidFill>
              </a:rPr>
              <a:t>Error</a:t>
            </a:r>
            <a:r>
              <a:rPr lang="en-US" dirty="0"/>
              <a:t>/</a:t>
            </a:r>
            <a:r>
              <a:rPr lang="en-US" dirty="0" err="1">
                <a:solidFill>
                  <a:srgbClr val="00B050"/>
                </a:solidFill>
              </a:rPr>
              <a:t>SS</a:t>
            </a:r>
            <a:r>
              <a:rPr lang="en-US" baseline="-25000" dirty="0" err="1">
                <a:solidFill>
                  <a:srgbClr val="00B050"/>
                </a:solidFill>
              </a:rPr>
              <a:t>Regression</a:t>
            </a:r>
            <a:endParaRPr lang="en-US" baseline="-25000" dirty="0">
              <a:solidFill>
                <a:srgbClr val="00B050"/>
              </a:solidFill>
            </a:endParaRPr>
          </a:p>
          <a:p>
            <a:pPr marL="0" indent="0">
              <a:buFont typeface="Arial" panose="020B0604020202020204" pitchFamily="34" charset="0"/>
              <a:buNone/>
            </a:pPr>
            <a:r>
              <a:rPr lang="en-US" dirty="0" err="1"/>
              <a:t>d.f.</a:t>
            </a:r>
            <a:r>
              <a:rPr lang="en-US" dirty="0"/>
              <a:t> = 1, N-1</a:t>
            </a:r>
            <a:r>
              <a:rPr lang="en-US" baseline="-25000" dirty="0"/>
              <a:t>		</a:t>
            </a:r>
          </a:p>
        </p:txBody>
      </p:sp>
    </p:spTree>
    <p:extLst>
      <p:ext uri="{BB962C8B-B14F-4D97-AF65-F5344CB8AC3E}">
        <p14:creationId xmlns:p14="http://schemas.microsoft.com/office/powerpoint/2010/main" val="416818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9AC3-F549-43A9-88A7-9478772DC3EF}"/>
              </a:ext>
            </a:extLst>
          </p:cNvPr>
          <p:cNvSpPr>
            <a:spLocks noGrp="1"/>
          </p:cNvSpPr>
          <p:nvPr>
            <p:ph type="title"/>
          </p:nvPr>
        </p:nvSpPr>
        <p:spPr/>
        <p:txBody>
          <a:bodyPr>
            <a:normAutofit/>
          </a:bodyPr>
          <a:lstStyle/>
          <a:p>
            <a:r>
              <a:rPr lang="en-US" dirty="0"/>
              <a:t>Assumptions of Regression &amp; ANOVA </a:t>
            </a:r>
            <a:br>
              <a:rPr lang="en-US" dirty="0"/>
            </a:br>
            <a:r>
              <a:rPr lang="en-US" dirty="0"/>
              <a:t>(and linear models in general)</a:t>
            </a:r>
          </a:p>
        </p:txBody>
      </p:sp>
      <p:sp>
        <p:nvSpPr>
          <p:cNvPr id="3" name="Content Placeholder 2">
            <a:extLst>
              <a:ext uri="{FF2B5EF4-FFF2-40B4-BE49-F238E27FC236}">
                <a16:creationId xmlns:a16="http://schemas.microsoft.com/office/drawing/2014/main" id="{5424184D-BBFE-4728-A13D-406A65963E93}"/>
              </a:ext>
            </a:extLst>
          </p:cNvPr>
          <p:cNvSpPr>
            <a:spLocks noGrp="1"/>
          </p:cNvSpPr>
          <p:nvPr>
            <p:ph idx="1"/>
          </p:nvPr>
        </p:nvSpPr>
        <p:spPr/>
        <p:txBody>
          <a:bodyPr>
            <a:normAutofit/>
          </a:bodyPr>
          <a:lstStyle/>
          <a:p>
            <a:pPr marL="514350" indent="-514350">
              <a:buFont typeface="+mj-lt"/>
              <a:buAutoNum type="arabicPeriod"/>
            </a:pPr>
            <a:r>
              <a:rPr lang="en-US" dirty="0"/>
              <a:t>Independence of observations</a:t>
            </a:r>
          </a:p>
          <a:p>
            <a:pPr lvl="1"/>
            <a:r>
              <a:rPr lang="en-US" dirty="0"/>
              <a:t>The occurrence of one event does not affect the probability of occurrence of other events.</a:t>
            </a:r>
          </a:p>
          <a:p>
            <a:pPr marL="514350" indent="-514350">
              <a:buFont typeface="+mj-lt"/>
              <a:buAutoNum type="arabicPeriod"/>
            </a:pPr>
            <a:r>
              <a:rPr lang="en-US" u="sng" dirty="0"/>
              <a:t>Residuals</a:t>
            </a:r>
            <a:r>
              <a:rPr lang="en-US" dirty="0"/>
              <a:t> are normally distributed</a:t>
            </a:r>
          </a:p>
          <a:p>
            <a:pPr marL="971550" lvl="1" indent="-514350">
              <a:buFont typeface="+mj-lt"/>
              <a:buAutoNum type="arabicPeriod"/>
            </a:pPr>
            <a:r>
              <a:rPr lang="en-US" dirty="0"/>
              <a:t>Residuals are the differences between observed values in a sample and the values predicted by a model.</a:t>
            </a:r>
          </a:p>
          <a:p>
            <a:pPr marL="971550" lvl="1" indent="-514350">
              <a:buFont typeface="+mj-lt"/>
              <a:buAutoNum type="arabicPeriod"/>
            </a:pPr>
            <a:r>
              <a:rPr lang="en-US" dirty="0"/>
              <a:t>Shapiro-Wilk test </a:t>
            </a:r>
            <a:r>
              <a:rPr lang="en-US" dirty="0">
                <a:sym typeface="Wingdings" panose="05000000000000000000" pitchFamily="2" charset="2"/>
              </a:rPr>
              <a:t> </a:t>
            </a:r>
            <a:r>
              <a:rPr lang="en-US" dirty="0" err="1">
                <a:sym typeface="Wingdings" panose="05000000000000000000" pitchFamily="2" charset="2"/>
              </a:rPr>
              <a:t>shapiro.test</a:t>
            </a:r>
            <a:r>
              <a:rPr lang="en-US" dirty="0">
                <a:sym typeface="Wingdings" panose="05000000000000000000" pitchFamily="2" charset="2"/>
              </a:rPr>
              <a:t>() in R</a:t>
            </a:r>
            <a:endParaRPr lang="en-US" dirty="0"/>
          </a:p>
          <a:p>
            <a:pPr marL="514350" indent="-514350">
              <a:buFont typeface="+mj-lt"/>
              <a:buAutoNum type="arabicPeriod"/>
            </a:pPr>
            <a:r>
              <a:rPr lang="en-US" dirty="0"/>
              <a:t>Homoscedasticity, or homogeneity of variances</a:t>
            </a:r>
          </a:p>
          <a:p>
            <a:pPr marL="971550" lvl="1" indent="-514350">
              <a:buFont typeface="+mj-lt"/>
              <a:buAutoNum type="arabicPeriod"/>
            </a:pPr>
            <a:r>
              <a:rPr lang="en-US" dirty="0"/>
              <a:t>Basically, variance of y is consistent across all values of x.</a:t>
            </a:r>
          </a:p>
          <a:p>
            <a:pPr marL="971550" lvl="1" indent="-514350">
              <a:buFont typeface="+mj-lt"/>
              <a:buAutoNum type="arabicPeriod"/>
            </a:pPr>
            <a:r>
              <a:rPr lang="en-US" dirty="0" err="1"/>
              <a:t>Breusch</a:t>
            </a:r>
            <a:r>
              <a:rPr lang="en-US" dirty="0"/>
              <a:t>-Pagan test </a:t>
            </a:r>
            <a:r>
              <a:rPr lang="en-US" dirty="0">
                <a:sym typeface="Wingdings" panose="05000000000000000000" pitchFamily="2" charset="2"/>
              </a:rPr>
              <a:t> </a:t>
            </a:r>
            <a:r>
              <a:rPr lang="en-US" dirty="0" err="1">
                <a:sym typeface="Wingdings" panose="05000000000000000000" pitchFamily="2" charset="2"/>
              </a:rPr>
              <a:t>bptest</a:t>
            </a:r>
            <a:r>
              <a:rPr lang="en-US" dirty="0">
                <a:sym typeface="Wingdings" panose="05000000000000000000" pitchFamily="2" charset="2"/>
              </a:rPr>
              <a:t>() in R</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58497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upload.wikimedia.org/wikipedia/commons/a/a9/Empirical_Rule.PNG">
            <a:extLst>
              <a:ext uri="{FF2B5EF4-FFF2-40B4-BE49-F238E27FC236}">
                <a16:creationId xmlns:a16="http://schemas.microsoft.com/office/drawing/2014/main" id="{A7392994-37B1-4E27-B16C-58C90E610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9" y="771525"/>
            <a:ext cx="732472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73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D76B-669E-4176-8B5B-644A4E79158F}"/>
              </a:ext>
            </a:extLst>
          </p:cNvPr>
          <p:cNvSpPr>
            <a:spLocks noGrp="1"/>
          </p:cNvSpPr>
          <p:nvPr>
            <p:ph type="title"/>
          </p:nvPr>
        </p:nvSpPr>
        <p:spPr/>
        <p:txBody>
          <a:bodyPr/>
          <a:lstStyle/>
          <a:p>
            <a:r>
              <a:rPr lang="en-US" dirty="0"/>
              <a:t>Normal distribution</a:t>
            </a:r>
          </a:p>
        </p:txBody>
      </p:sp>
      <p:pic>
        <p:nvPicPr>
          <p:cNvPr id="5122" name="Picture 2" descr="File:Normal Distribution PDF.svg">
            <a:extLst>
              <a:ext uri="{FF2B5EF4-FFF2-40B4-BE49-F238E27FC236}">
                <a16:creationId xmlns:a16="http://schemas.microsoft.com/office/drawing/2014/main" id="{8A5E73CA-3600-421D-8B1C-A0CCD6041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42258"/>
            <a:ext cx="6858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7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normality test in r">
            <a:extLst>
              <a:ext uri="{FF2B5EF4-FFF2-40B4-BE49-F238E27FC236}">
                <a16:creationId xmlns:a16="http://schemas.microsoft.com/office/drawing/2014/main" id="{4A0298C5-76D8-4C5D-BF41-ECA6021C8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45" y="3844877"/>
            <a:ext cx="2825885" cy="28258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0070F2-C25F-4569-BAF6-0D6F50ED30BB}"/>
              </a:ext>
            </a:extLst>
          </p:cNvPr>
          <p:cNvSpPr>
            <a:spLocks noGrp="1"/>
          </p:cNvSpPr>
          <p:nvPr>
            <p:ph type="title"/>
          </p:nvPr>
        </p:nvSpPr>
        <p:spPr>
          <a:xfrm>
            <a:off x="838200" y="365126"/>
            <a:ext cx="10515600" cy="740910"/>
          </a:xfrm>
        </p:spPr>
        <p:txBody>
          <a:bodyPr/>
          <a:lstStyle/>
          <a:p>
            <a:r>
              <a:rPr lang="en-US" dirty="0"/>
              <a:t>Quantile-quantile (Q-Q) plots</a:t>
            </a:r>
          </a:p>
        </p:txBody>
      </p:sp>
      <p:pic>
        <p:nvPicPr>
          <p:cNvPr id="2050" name="Picture 2" descr="https://data.library.virginia.edu/files/skew_right.jpeg">
            <a:extLst>
              <a:ext uri="{FF2B5EF4-FFF2-40B4-BE49-F238E27FC236}">
                <a16:creationId xmlns:a16="http://schemas.microsoft.com/office/drawing/2014/main" id="{4C7A1F71-91A9-40F3-A508-E16B77FB14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61"/>
          <a:stretch/>
        </p:blipFill>
        <p:spPr bwMode="auto">
          <a:xfrm>
            <a:off x="8100023" y="1803389"/>
            <a:ext cx="34279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ata.library.virginia.edu/files/heavy_tails.jpeg">
            <a:extLst>
              <a:ext uri="{FF2B5EF4-FFF2-40B4-BE49-F238E27FC236}">
                <a16:creationId xmlns:a16="http://schemas.microsoft.com/office/drawing/2014/main" id="{2D19EEFB-2186-46A2-BCCE-9B559D92C1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371"/>
          <a:stretch/>
        </p:blipFill>
        <p:spPr bwMode="auto">
          <a:xfrm>
            <a:off x="4041955" y="1675614"/>
            <a:ext cx="342792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ata.library.virginia.edu/files/trees.jpeg">
            <a:extLst>
              <a:ext uri="{FF2B5EF4-FFF2-40B4-BE49-F238E27FC236}">
                <a16:creationId xmlns:a16="http://schemas.microsoft.com/office/drawing/2014/main" id="{65AF6B2E-D195-4F00-9F49-F9AB35AA7B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201"/>
          <a:stretch/>
        </p:blipFill>
        <p:spPr bwMode="auto">
          <a:xfrm>
            <a:off x="681468" y="1367245"/>
            <a:ext cx="3165648" cy="25690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D9BDF8-802C-41C3-986B-EA229BAAB1BB}"/>
              </a:ext>
            </a:extLst>
          </p:cNvPr>
          <p:cNvSpPr txBox="1"/>
          <p:nvPr/>
        </p:nvSpPr>
        <p:spPr>
          <a:xfrm>
            <a:off x="1968137" y="997913"/>
            <a:ext cx="883575" cy="369332"/>
          </a:xfrm>
          <a:prstGeom prst="rect">
            <a:avLst/>
          </a:prstGeom>
          <a:noFill/>
        </p:spPr>
        <p:txBody>
          <a:bodyPr wrap="none" rtlCol="0">
            <a:spAutoFit/>
          </a:bodyPr>
          <a:lstStyle/>
          <a:p>
            <a:r>
              <a:rPr lang="en-US" dirty="0"/>
              <a:t>Normal</a:t>
            </a:r>
          </a:p>
        </p:txBody>
      </p:sp>
      <p:sp>
        <p:nvSpPr>
          <p:cNvPr id="9" name="TextBox 8">
            <a:extLst>
              <a:ext uri="{FF2B5EF4-FFF2-40B4-BE49-F238E27FC236}">
                <a16:creationId xmlns:a16="http://schemas.microsoft.com/office/drawing/2014/main" id="{D06D3E50-717A-4C46-8D85-C3C7F7F3A36A}"/>
              </a:ext>
            </a:extLst>
          </p:cNvPr>
          <p:cNvSpPr txBox="1"/>
          <p:nvPr/>
        </p:nvSpPr>
        <p:spPr>
          <a:xfrm>
            <a:off x="7328935" y="1049145"/>
            <a:ext cx="1257075" cy="369332"/>
          </a:xfrm>
          <a:prstGeom prst="rect">
            <a:avLst/>
          </a:prstGeom>
          <a:noFill/>
        </p:spPr>
        <p:txBody>
          <a:bodyPr wrap="none" rtlCol="0">
            <a:spAutoFit/>
          </a:bodyPr>
          <a:lstStyle/>
          <a:p>
            <a:r>
              <a:rPr lang="en-US" dirty="0"/>
              <a:t>Not normal</a:t>
            </a:r>
          </a:p>
        </p:txBody>
      </p:sp>
      <p:sp>
        <p:nvSpPr>
          <p:cNvPr id="10" name="TextBox 9">
            <a:extLst>
              <a:ext uri="{FF2B5EF4-FFF2-40B4-BE49-F238E27FC236}">
                <a16:creationId xmlns:a16="http://schemas.microsoft.com/office/drawing/2014/main" id="{B78B4B25-3EF5-4C32-97B9-0D2353742965}"/>
              </a:ext>
            </a:extLst>
          </p:cNvPr>
          <p:cNvSpPr txBox="1"/>
          <p:nvPr/>
        </p:nvSpPr>
        <p:spPr>
          <a:xfrm>
            <a:off x="5324821" y="1367245"/>
            <a:ext cx="1194045" cy="369332"/>
          </a:xfrm>
          <a:prstGeom prst="rect">
            <a:avLst/>
          </a:prstGeom>
          <a:noFill/>
        </p:spPr>
        <p:txBody>
          <a:bodyPr wrap="none" rtlCol="0">
            <a:spAutoFit/>
          </a:bodyPr>
          <a:lstStyle/>
          <a:p>
            <a:r>
              <a:rPr lang="en-US" dirty="0"/>
              <a:t>Heavy tails</a:t>
            </a:r>
          </a:p>
        </p:txBody>
      </p:sp>
      <p:sp>
        <p:nvSpPr>
          <p:cNvPr id="11" name="TextBox 10">
            <a:extLst>
              <a:ext uri="{FF2B5EF4-FFF2-40B4-BE49-F238E27FC236}">
                <a16:creationId xmlns:a16="http://schemas.microsoft.com/office/drawing/2014/main" id="{B002CBBD-A98B-4466-9B92-D32E0A7ADEDC}"/>
              </a:ext>
            </a:extLst>
          </p:cNvPr>
          <p:cNvSpPr txBox="1"/>
          <p:nvPr/>
        </p:nvSpPr>
        <p:spPr>
          <a:xfrm>
            <a:off x="9396080" y="1367245"/>
            <a:ext cx="901785" cy="369332"/>
          </a:xfrm>
          <a:prstGeom prst="rect">
            <a:avLst/>
          </a:prstGeom>
          <a:noFill/>
        </p:spPr>
        <p:txBody>
          <a:bodyPr wrap="none" rtlCol="0">
            <a:spAutoFit/>
          </a:bodyPr>
          <a:lstStyle/>
          <a:p>
            <a:r>
              <a:rPr lang="en-US" dirty="0"/>
              <a:t>Skewed</a:t>
            </a:r>
          </a:p>
        </p:txBody>
      </p:sp>
      <p:pic>
        <p:nvPicPr>
          <p:cNvPr id="2056" name="Picture 8" descr="Image result for heavy tailed normal distribution">
            <a:extLst>
              <a:ext uri="{FF2B5EF4-FFF2-40B4-BE49-F238E27FC236}">
                <a16:creationId xmlns:a16="http://schemas.microsoft.com/office/drawing/2014/main" id="{9CDB1F9A-C080-46AC-B13E-7B3EF4BECD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0052" y="4543663"/>
            <a:ext cx="3165648" cy="21322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12DB3A52-39A7-4A53-8711-FEDB1553608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031" t="6853" r="10533" b="13679"/>
          <a:stretch/>
        </p:blipFill>
        <p:spPr bwMode="auto">
          <a:xfrm>
            <a:off x="7827108" y="4607551"/>
            <a:ext cx="4010882" cy="200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0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9/93/Homoscedasticity.png">
            <a:extLst>
              <a:ext uri="{FF2B5EF4-FFF2-40B4-BE49-F238E27FC236}">
                <a16:creationId xmlns:a16="http://schemas.microsoft.com/office/drawing/2014/main" id="{8951CF78-389D-4BAE-85AF-EA3DB65CFE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2036" y="511629"/>
            <a:ext cx="418821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omoscedasticity">
            <a:extLst>
              <a:ext uri="{FF2B5EF4-FFF2-40B4-BE49-F238E27FC236}">
                <a16:creationId xmlns:a16="http://schemas.microsoft.com/office/drawing/2014/main" id="{CBAA6A76-BB6F-48B1-A873-4CF2CACE4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271" y="511629"/>
            <a:ext cx="4272322"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moscedasticity">
            <a:extLst>
              <a:ext uri="{FF2B5EF4-FFF2-40B4-BE49-F238E27FC236}">
                <a16:creationId xmlns:a16="http://schemas.microsoft.com/office/drawing/2014/main" id="{C69FD0CC-2D4D-4726-8499-3DC2E26E86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026"/>
          <a:stretch/>
        </p:blipFill>
        <p:spPr bwMode="auto">
          <a:xfrm>
            <a:off x="3279974" y="3877490"/>
            <a:ext cx="223233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homoscedasticity">
            <a:extLst>
              <a:ext uri="{FF2B5EF4-FFF2-40B4-BE49-F238E27FC236}">
                <a16:creationId xmlns:a16="http://schemas.microsoft.com/office/drawing/2014/main" id="{6AA52979-0C23-4B96-85EC-E1FE56ABF3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2687"/>
          <a:stretch/>
        </p:blipFill>
        <p:spPr bwMode="auto">
          <a:xfrm>
            <a:off x="7219403" y="3877490"/>
            <a:ext cx="4699657" cy="274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6916D22-9930-4FC5-A28E-B23C178EE6CC}"/>
              </a:ext>
            </a:extLst>
          </p:cNvPr>
          <p:cNvSpPr txBox="1"/>
          <p:nvPr/>
        </p:nvSpPr>
        <p:spPr>
          <a:xfrm>
            <a:off x="684994" y="1619794"/>
            <a:ext cx="793807" cy="369332"/>
          </a:xfrm>
          <a:prstGeom prst="rect">
            <a:avLst/>
          </a:prstGeom>
          <a:noFill/>
        </p:spPr>
        <p:txBody>
          <a:bodyPr wrap="none" rtlCol="0">
            <a:spAutoFit/>
          </a:bodyPr>
          <a:lstStyle/>
          <a:p>
            <a:pPr algn="ctr"/>
            <a:r>
              <a:rPr lang="en-US" dirty="0"/>
              <a:t>Values</a:t>
            </a:r>
          </a:p>
        </p:txBody>
      </p:sp>
      <p:sp>
        <p:nvSpPr>
          <p:cNvPr id="7" name="TextBox 6">
            <a:extLst>
              <a:ext uri="{FF2B5EF4-FFF2-40B4-BE49-F238E27FC236}">
                <a16:creationId xmlns:a16="http://schemas.microsoft.com/office/drawing/2014/main" id="{660EC0F3-C1AF-48D3-BC81-8308E33DE137}"/>
              </a:ext>
            </a:extLst>
          </p:cNvPr>
          <p:cNvSpPr txBox="1"/>
          <p:nvPr/>
        </p:nvSpPr>
        <p:spPr>
          <a:xfrm>
            <a:off x="551560" y="4684209"/>
            <a:ext cx="1060675" cy="369332"/>
          </a:xfrm>
          <a:prstGeom prst="rect">
            <a:avLst/>
          </a:prstGeom>
          <a:noFill/>
        </p:spPr>
        <p:txBody>
          <a:bodyPr wrap="none" rtlCol="0">
            <a:spAutoFit/>
          </a:bodyPr>
          <a:lstStyle/>
          <a:p>
            <a:pPr algn="ctr"/>
            <a:r>
              <a:rPr lang="en-US" dirty="0"/>
              <a:t>Residuals</a:t>
            </a:r>
          </a:p>
        </p:txBody>
      </p:sp>
    </p:spTree>
    <p:extLst>
      <p:ext uri="{BB962C8B-B14F-4D97-AF65-F5344CB8AC3E}">
        <p14:creationId xmlns:p14="http://schemas.microsoft.com/office/powerpoint/2010/main" val="154659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36D7-75D8-4B0C-8B18-56245E1536A1}"/>
              </a:ext>
            </a:extLst>
          </p:cNvPr>
          <p:cNvSpPr>
            <a:spLocks noGrp="1"/>
          </p:cNvSpPr>
          <p:nvPr>
            <p:ph type="title"/>
          </p:nvPr>
        </p:nvSpPr>
        <p:spPr/>
        <p:txBody>
          <a:bodyPr/>
          <a:lstStyle/>
          <a:p>
            <a:r>
              <a:rPr lang="en-US" dirty="0"/>
              <a:t>ANOVA</a:t>
            </a:r>
            <a:br>
              <a:rPr lang="en-US" dirty="0"/>
            </a:br>
            <a:r>
              <a:rPr lang="en-US" dirty="0"/>
              <a:t>(Analysis Of Variance)</a:t>
            </a:r>
          </a:p>
        </p:txBody>
      </p:sp>
      <p:sp>
        <p:nvSpPr>
          <p:cNvPr id="3" name="Text Placeholder 2">
            <a:extLst>
              <a:ext uri="{FF2B5EF4-FFF2-40B4-BE49-F238E27FC236}">
                <a16:creationId xmlns:a16="http://schemas.microsoft.com/office/drawing/2014/main" id="{9F57DED6-FB89-4006-9F39-68A3ED6E9B4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074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BDC9-17A7-4C4D-9EC2-4A7E63D32F15}"/>
              </a:ext>
            </a:extLst>
          </p:cNvPr>
          <p:cNvSpPr>
            <a:spLocks noGrp="1"/>
          </p:cNvSpPr>
          <p:nvPr>
            <p:ph type="title"/>
          </p:nvPr>
        </p:nvSpPr>
        <p:spPr/>
        <p:txBody>
          <a:bodyPr/>
          <a:lstStyle/>
          <a:p>
            <a:r>
              <a:rPr lang="en-US" dirty="0"/>
              <a:t>ANOVA</a:t>
            </a:r>
          </a:p>
        </p:txBody>
      </p:sp>
      <p:sp>
        <p:nvSpPr>
          <p:cNvPr id="3" name="Content Placeholder 2">
            <a:extLst>
              <a:ext uri="{FF2B5EF4-FFF2-40B4-BE49-F238E27FC236}">
                <a16:creationId xmlns:a16="http://schemas.microsoft.com/office/drawing/2014/main" id="{B72F0797-C23D-4EB2-B377-AC8BFBAC6F5C}"/>
              </a:ext>
            </a:extLst>
          </p:cNvPr>
          <p:cNvSpPr>
            <a:spLocks noGrp="1"/>
          </p:cNvSpPr>
          <p:nvPr>
            <p:ph idx="1"/>
          </p:nvPr>
        </p:nvSpPr>
        <p:spPr/>
        <p:txBody>
          <a:bodyPr>
            <a:normAutofit lnSpcReduction="10000"/>
          </a:bodyPr>
          <a:lstStyle/>
          <a:p>
            <a:r>
              <a:rPr lang="en-US" dirty="0"/>
              <a:t>Also a linear model approach, but using categorical predictors</a:t>
            </a:r>
          </a:p>
          <a:p>
            <a:r>
              <a:rPr lang="en-US" dirty="0"/>
              <a:t>Premise </a:t>
            </a:r>
          </a:p>
          <a:p>
            <a:pPr lvl="1"/>
            <a:r>
              <a:rPr lang="en-US" dirty="0"/>
              <a:t>Students were asked to recall from memory as many words as they could from a list given to them previously. </a:t>
            </a:r>
          </a:p>
          <a:p>
            <a:pPr lvl="1"/>
            <a:r>
              <a:rPr lang="en-US" dirty="0"/>
              <a:t>The investigator wanted to know if the type/nature of the words on the list influenced how many words were recalled.</a:t>
            </a:r>
          </a:p>
          <a:p>
            <a:r>
              <a:rPr lang="en-US" dirty="0"/>
              <a:t>Null hypothesis</a:t>
            </a:r>
          </a:p>
          <a:p>
            <a:pPr lvl="1"/>
            <a:r>
              <a:rPr lang="en-US" dirty="0"/>
              <a:t>Means within categories are all equal.</a:t>
            </a:r>
          </a:p>
          <a:p>
            <a:r>
              <a:rPr lang="en-US" dirty="0"/>
              <a:t>Test statistic = </a:t>
            </a:r>
            <a:r>
              <a:rPr lang="en-US" i="1" dirty="0"/>
              <a:t>F </a:t>
            </a:r>
            <a:r>
              <a:rPr lang="en-US" dirty="0"/>
              <a:t>ratio</a:t>
            </a:r>
          </a:p>
          <a:p>
            <a:pPr lvl="1"/>
            <a:r>
              <a:rPr lang="en-US" dirty="0"/>
              <a:t>MS</a:t>
            </a:r>
            <a:r>
              <a:rPr lang="en-US" baseline="-25000" dirty="0"/>
              <a:t>B</a:t>
            </a:r>
            <a:r>
              <a:rPr lang="en-US" dirty="0"/>
              <a:t> / MS</a:t>
            </a:r>
            <a:r>
              <a:rPr lang="en-US" baseline="-25000" dirty="0"/>
              <a:t>W</a:t>
            </a:r>
            <a:r>
              <a:rPr lang="en-US" dirty="0"/>
              <a:t> </a:t>
            </a:r>
            <a:endParaRPr lang="en-US" dirty="0">
              <a:sym typeface="Wingdings" panose="05000000000000000000" pitchFamily="2" charset="2"/>
            </a:endParaRPr>
          </a:p>
          <a:p>
            <a:pPr lvl="1"/>
            <a:r>
              <a:rPr lang="en-US" dirty="0">
                <a:sym typeface="Wingdings" panose="05000000000000000000" pitchFamily="2" charset="2"/>
              </a:rPr>
              <a:t>(E</a:t>
            </a:r>
            <a:r>
              <a:rPr lang="en-US" dirty="0"/>
              <a:t>rror between or among groups) / (Error within groups)</a:t>
            </a:r>
          </a:p>
        </p:txBody>
      </p:sp>
    </p:spTree>
    <p:extLst>
      <p:ext uri="{BB962C8B-B14F-4D97-AF65-F5344CB8AC3E}">
        <p14:creationId xmlns:p14="http://schemas.microsoft.com/office/powerpoint/2010/main" val="3270759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5652-F2AD-4D01-8707-D89A14A568FD}"/>
              </a:ext>
            </a:extLst>
          </p:cNvPr>
          <p:cNvSpPr>
            <a:spLocks noGrp="1"/>
          </p:cNvSpPr>
          <p:nvPr>
            <p:ph type="title"/>
          </p:nvPr>
        </p:nvSpPr>
        <p:spPr/>
        <p:txBody>
          <a:bodyPr/>
          <a:lstStyle/>
          <a:p>
            <a:r>
              <a:rPr lang="en-US" dirty="0"/>
              <a:t>Summary values for ANOVA</a:t>
            </a:r>
          </a:p>
        </p:txBody>
      </p:sp>
      <p:pic>
        <p:nvPicPr>
          <p:cNvPr id="4" name="Content Placeholder 3">
            <a:extLst>
              <a:ext uri="{FF2B5EF4-FFF2-40B4-BE49-F238E27FC236}">
                <a16:creationId xmlns:a16="http://schemas.microsoft.com/office/drawing/2014/main" id="{CCEDC26C-5CD2-49EE-B879-B4134ACA26BE}"/>
              </a:ext>
            </a:extLst>
          </p:cNvPr>
          <p:cNvPicPr>
            <a:picLocks noGrp="1" noChangeAspect="1"/>
          </p:cNvPicPr>
          <p:nvPr>
            <p:ph idx="1"/>
          </p:nvPr>
        </p:nvPicPr>
        <p:blipFill>
          <a:blip r:embed="rId2"/>
          <a:stretch>
            <a:fillRect/>
          </a:stretch>
        </p:blipFill>
        <p:spPr>
          <a:xfrm>
            <a:off x="2152650" y="2562233"/>
            <a:ext cx="7886700" cy="2878122"/>
          </a:xfrm>
          <a:prstGeom prst="rect">
            <a:avLst/>
          </a:prstGeom>
        </p:spPr>
      </p:pic>
    </p:spTree>
    <p:extLst>
      <p:ext uri="{BB962C8B-B14F-4D97-AF65-F5344CB8AC3E}">
        <p14:creationId xmlns:p14="http://schemas.microsoft.com/office/powerpoint/2010/main" val="4152353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3FF-AB92-48C6-9808-28131F83235C}"/>
              </a:ext>
            </a:extLst>
          </p:cNvPr>
          <p:cNvSpPr>
            <a:spLocks noGrp="1"/>
          </p:cNvSpPr>
          <p:nvPr>
            <p:ph type="title"/>
          </p:nvPr>
        </p:nvSpPr>
        <p:spPr/>
        <p:txBody>
          <a:bodyPr/>
          <a:lstStyle/>
          <a:p>
            <a:r>
              <a:rPr lang="en-US" dirty="0"/>
              <a:t>Data</a:t>
            </a:r>
          </a:p>
        </p:txBody>
      </p:sp>
      <p:pic>
        <p:nvPicPr>
          <p:cNvPr id="4" name="Content Placeholder 3">
            <a:extLst>
              <a:ext uri="{FF2B5EF4-FFF2-40B4-BE49-F238E27FC236}">
                <a16:creationId xmlns:a16="http://schemas.microsoft.com/office/drawing/2014/main" id="{02E65C73-56B4-4401-A27E-C0F90A564E2A}"/>
              </a:ext>
            </a:extLst>
          </p:cNvPr>
          <p:cNvPicPr>
            <a:picLocks noGrp="1" noChangeAspect="1"/>
          </p:cNvPicPr>
          <p:nvPr>
            <p:ph idx="1"/>
          </p:nvPr>
        </p:nvPicPr>
        <p:blipFill>
          <a:blip r:embed="rId2"/>
          <a:stretch>
            <a:fillRect/>
          </a:stretch>
        </p:blipFill>
        <p:spPr>
          <a:xfrm>
            <a:off x="2152650" y="2164970"/>
            <a:ext cx="7886700" cy="3672649"/>
          </a:xfrm>
          <a:prstGeom prst="rect">
            <a:avLst/>
          </a:prstGeom>
        </p:spPr>
      </p:pic>
    </p:spTree>
    <p:extLst>
      <p:ext uri="{BB962C8B-B14F-4D97-AF65-F5344CB8AC3E}">
        <p14:creationId xmlns:p14="http://schemas.microsoft.com/office/powerpoint/2010/main" val="177903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1822-161D-4D37-9348-61A762238967}"/>
              </a:ext>
            </a:extLst>
          </p:cNvPr>
          <p:cNvSpPr>
            <a:spLocks noGrp="1"/>
          </p:cNvSpPr>
          <p:nvPr>
            <p:ph type="title"/>
          </p:nvPr>
        </p:nvSpPr>
        <p:spPr/>
        <p:txBody>
          <a:bodyPr/>
          <a:lstStyle/>
          <a:p>
            <a:r>
              <a:rPr lang="en-US" dirty="0"/>
              <a:t>Model Selection</a:t>
            </a:r>
          </a:p>
        </p:txBody>
      </p:sp>
      <p:sp>
        <p:nvSpPr>
          <p:cNvPr id="3" name="Text Placeholder 2">
            <a:extLst>
              <a:ext uri="{FF2B5EF4-FFF2-40B4-BE49-F238E27FC236}">
                <a16:creationId xmlns:a16="http://schemas.microsoft.com/office/drawing/2014/main" id="{2599C5B1-45D5-47C0-9554-C5C789257A2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5906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ED20-B272-4508-9C1A-83D44238E897}"/>
              </a:ext>
            </a:extLst>
          </p:cNvPr>
          <p:cNvSpPr>
            <a:spLocks noGrp="1"/>
          </p:cNvSpPr>
          <p:nvPr>
            <p:ph type="title"/>
          </p:nvPr>
        </p:nvSpPr>
        <p:spPr>
          <a:xfrm>
            <a:off x="2152650" y="365127"/>
            <a:ext cx="7886700" cy="1011998"/>
          </a:xfrm>
        </p:spPr>
        <p:txBody>
          <a:bodyPr/>
          <a:lstStyle/>
          <a:p>
            <a:r>
              <a:rPr lang="en-US" dirty="0"/>
              <a:t>Computations</a:t>
            </a:r>
          </a:p>
        </p:txBody>
      </p:sp>
      <p:pic>
        <p:nvPicPr>
          <p:cNvPr id="4" name="Content Placeholder 3">
            <a:extLst>
              <a:ext uri="{FF2B5EF4-FFF2-40B4-BE49-F238E27FC236}">
                <a16:creationId xmlns:a16="http://schemas.microsoft.com/office/drawing/2014/main" id="{CD0D7769-DDBB-401B-B53E-8F59085C6970}"/>
              </a:ext>
            </a:extLst>
          </p:cNvPr>
          <p:cNvPicPr>
            <a:picLocks noGrp="1" noChangeAspect="1"/>
          </p:cNvPicPr>
          <p:nvPr>
            <p:ph idx="1"/>
          </p:nvPr>
        </p:nvPicPr>
        <p:blipFill>
          <a:blip r:embed="rId2"/>
          <a:stretch>
            <a:fillRect/>
          </a:stretch>
        </p:blipFill>
        <p:spPr>
          <a:xfrm>
            <a:off x="2017821" y="1377125"/>
            <a:ext cx="8156359" cy="5265119"/>
          </a:xfrm>
          <a:prstGeom prst="rect">
            <a:avLst/>
          </a:prstGeom>
        </p:spPr>
      </p:pic>
    </p:spTree>
    <p:extLst>
      <p:ext uri="{BB962C8B-B14F-4D97-AF65-F5344CB8AC3E}">
        <p14:creationId xmlns:p14="http://schemas.microsoft.com/office/powerpoint/2010/main" val="301902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A00C-DD7A-4D63-8AD4-E30E21AA529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77B7C54-0786-48D4-A408-58BF45D74727}"/>
              </a:ext>
            </a:extLst>
          </p:cNvPr>
          <p:cNvPicPr>
            <a:picLocks noGrp="1" noChangeAspect="1"/>
          </p:cNvPicPr>
          <p:nvPr>
            <p:ph idx="1"/>
          </p:nvPr>
        </p:nvPicPr>
        <p:blipFill>
          <a:blip r:embed="rId2"/>
          <a:stretch>
            <a:fillRect/>
          </a:stretch>
        </p:blipFill>
        <p:spPr>
          <a:xfrm>
            <a:off x="2152650" y="3262915"/>
            <a:ext cx="7886700" cy="1476759"/>
          </a:xfrm>
          <a:prstGeom prst="rect">
            <a:avLst/>
          </a:prstGeom>
        </p:spPr>
      </p:pic>
    </p:spTree>
    <p:extLst>
      <p:ext uri="{BB962C8B-B14F-4D97-AF65-F5344CB8AC3E}">
        <p14:creationId xmlns:p14="http://schemas.microsoft.com/office/powerpoint/2010/main" val="2618591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7EF42D-3832-4CE7-9BE1-9DC296CE6DAF}"/>
              </a:ext>
            </a:extLst>
          </p:cNvPr>
          <p:cNvPicPr>
            <a:picLocks noGrp="1" noChangeAspect="1"/>
          </p:cNvPicPr>
          <p:nvPr>
            <p:ph idx="1"/>
          </p:nvPr>
        </p:nvPicPr>
        <p:blipFill>
          <a:blip r:embed="rId2"/>
          <a:stretch>
            <a:fillRect/>
          </a:stretch>
        </p:blipFill>
        <p:spPr>
          <a:xfrm>
            <a:off x="2152649" y="388003"/>
            <a:ext cx="7886700" cy="817394"/>
          </a:xfrm>
          <a:prstGeom prst="rect">
            <a:avLst/>
          </a:prstGeom>
        </p:spPr>
      </p:pic>
      <p:pic>
        <p:nvPicPr>
          <p:cNvPr id="5" name="Picture 4">
            <a:extLst>
              <a:ext uri="{FF2B5EF4-FFF2-40B4-BE49-F238E27FC236}">
                <a16:creationId xmlns:a16="http://schemas.microsoft.com/office/drawing/2014/main" id="{A6061473-FEB7-451B-ACCA-4D447BE9FAD9}"/>
              </a:ext>
            </a:extLst>
          </p:cNvPr>
          <p:cNvPicPr>
            <a:picLocks noChangeAspect="1"/>
          </p:cNvPicPr>
          <p:nvPr/>
        </p:nvPicPr>
        <p:blipFill>
          <a:blip r:embed="rId3"/>
          <a:stretch>
            <a:fillRect/>
          </a:stretch>
        </p:blipFill>
        <p:spPr>
          <a:xfrm>
            <a:off x="2317488" y="1529598"/>
            <a:ext cx="7557025" cy="5124262"/>
          </a:xfrm>
          <a:prstGeom prst="rect">
            <a:avLst/>
          </a:prstGeom>
        </p:spPr>
      </p:pic>
    </p:spTree>
    <p:extLst>
      <p:ext uri="{BB962C8B-B14F-4D97-AF65-F5344CB8AC3E}">
        <p14:creationId xmlns:p14="http://schemas.microsoft.com/office/powerpoint/2010/main" val="1363373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6C10-5437-49E2-9E4C-E4A34ECE710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3A315EF-E2AC-4B9C-A05F-31A90690B6FE}"/>
              </a:ext>
            </a:extLst>
          </p:cNvPr>
          <p:cNvPicPr>
            <a:picLocks noGrp="1" noChangeAspect="1"/>
          </p:cNvPicPr>
          <p:nvPr>
            <p:ph idx="1"/>
          </p:nvPr>
        </p:nvPicPr>
        <p:blipFill>
          <a:blip r:embed="rId2"/>
          <a:stretch>
            <a:fillRect/>
          </a:stretch>
        </p:blipFill>
        <p:spPr>
          <a:xfrm>
            <a:off x="2152650" y="3454734"/>
            <a:ext cx="7886700" cy="1093121"/>
          </a:xfrm>
          <a:prstGeom prst="rect">
            <a:avLst/>
          </a:prstGeom>
        </p:spPr>
      </p:pic>
    </p:spTree>
    <p:extLst>
      <p:ext uri="{BB962C8B-B14F-4D97-AF65-F5344CB8AC3E}">
        <p14:creationId xmlns:p14="http://schemas.microsoft.com/office/powerpoint/2010/main" val="149122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E51E-2E85-4AFA-B6F5-E833F4E94C3C}"/>
              </a:ext>
            </a:extLst>
          </p:cNvPr>
          <p:cNvSpPr>
            <a:spLocks noGrp="1"/>
          </p:cNvSpPr>
          <p:nvPr>
            <p:ph type="title"/>
          </p:nvPr>
        </p:nvSpPr>
        <p:spPr/>
        <p:txBody>
          <a:bodyPr/>
          <a:lstStyle/>
          <a:p>
            <a:r>
              <a:rPr lang="en-US" dirty="0"/>
              <a:t>Summary table</a:t>
            </a:r>
          </a:p>
        </p:txBody>
      </p:sp>
      <p:pic>
        <p:nvPicPr>
          <p:cNvPr id="4" name="Content Placeholder 3">
            <a:extLst>
              <a:ext uri="{FF2B5EF4-FFF2-40B4-BE49-F238E27FC236}">
                <a16:creationId xmlns:a16="http://schemas.microsoft.com/office/drawing/2014/main" id="{5689DB1C-B36D-45C0-B881-ADEC8380B152}"/>
              </a:ext>
            </a:extLst>
          </p:cNvPr>
          <p:cNvPicPr>
            <a:picLocks noGrp="1" noChangeAspect="1"/>
          </p:cNvPicPr>
          <p:nvPr>
            <p:ph idx="1"/>
          </p:nvPr>
        </p:nvPicPr>
        <p:blipFill>
          <a:blip r:embed="rId2"/>
          <a:stretch>
            <a:fillRect/>
          </a:stretch>
        </p:blipFill>
        <p:spPr>
          <a:xfrm>
            <a:off x="2152650" y="2376609"/>
            <a:ext cx="7886700" cy="3249371"/>
          </a:xfrm>
          <a:prstGeom prst="rect">
            <a:avLst/>
          </a:prstGeom>
        </p:spPr>
      </p:pic>
    </p:spTree>
    <p:extLst>
      <p:ext uri="{BB962C8B-B14F-4D97-AF65-F5344CB8AC3E}">
        <p14:creationId xmlns:p14="http://schemas.microsoft.com/office/powerpoint/2010/main" val="848602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0EB51F-2515-4CD1-9D6E-098C1F3D7718}"/>
              </a:ext>
            </a:extLst>
          </p:cNvPr>
          <p:cNvPicPr>
            <a:picLocks noGrp="1" noChangeAspect="1"/>
          </p:cNvPicPr>
          <p:nvPr>
            <p:ph idx="4294967295"/>
          </p:nvPr>
        </p:nvPicPr>
        <p:blipFill>
          <a:blip r:embed="rId2"/>
          <a:stretch>
            <a:fillRect/>
          </a:stretch>
        </p:blipFill>
        <p:spPr>
          <a:xfrm>
            <a:off x="2127483" y="510359"/>
            <a:ext cx="7886700" cy="2586038"/>
          </a:xfrm>
          <a:prstGeom prst="rect">
            <a:avLst/>
          </a:prstGeom>
        </p:spPr>
      </p:pic>
      <p:pic>
        <p:nvPicPr>
          <p:cNvPr id="5" name="Picture 4">
            <a:extLst>
              <a:ext uri="{FF2B5EF4-FFF2-40B4-BE49-F238E27FC236}">
                <a16:creationId xmlns:a16="http://schemas.microsoft.com/office/drawing/2014/main" id="{2CA328E4-35F2-4C7E-A37E-FBC6B733A43D}"/>
              </a:ext>
            </a:extLst>
          </p:cNvPr>
          <p:cNvPicPr>
            <a:picLocks noChangeAspect="1"/>
          </p:cNvPicPr>
          <p:nvPr/>
        </p:nvPicPr>
        <p:blipFill>
          <a:blip r:embed="rId3"/>
          <a:stretch>
            <a:fillRect/>
          </a:stretch>
        </p:blipFill>
        <p:spPr>
          <a:xfrm>
            <a:off x="1914469" y="3402931"/>
            <a:ext cx="8312728" cy="3239954"/>
          </a:xfrm>
          <a:prstGeom prst="rect">
            <a:avLst/>
          </a:prstGeom>
        </p:spPr>
      </p:pic>
    </p:spTree>
    <p:extLst>
      <p:ext uri="{BB962C8B-B14F-4D97-AF65-F5344CB8AC3E}">
        <p14:creationId xmlns:p14="http://schemas.microsoft.com/office/powerpoint/2010/main" val="428729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web.stanford.edu/dept/radiology/cgi-bin/classes/stats_data_analysis/lesson_5/ftable_025_1.gif">
            <a:extLst>
              <a:ext uri="{FF2B5EF4-FFF2-40B4-BE49-F238E27FC236}">
                <a16:creationId xmlns:a16="http://schemas.microsoft.com/office/drawing/2014/main" id="{26225F2C-26E5-4B62-BC93-F25E02094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371" y="27871"/>
            <a:ext cx="7585258" cy="680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065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E51E-2E85-4AFA-B6F5-E833F4E94C3C}"/>
              </a:ext>
            </a:extLst>
          </p:cNvPr>
          <p:cNvSpPr>
            <a:spLocks noGrp="1"/>
          </p:cNvSpPr>
          <p:nvPr>
            <p:ph type="title"/>
          </p:nvPr>
        </p:nvSpPr>
        <p:spPr/>
        <p:txBody>
          <a:bodyPr/>
          <a:lstStyle/>
          <a:p>
            <a:r>
              <a:rPr lang="en-US" dirty="0"/>
              <a:t>SS in Regression and ANOVA</a:t>
            </a:r>
          </a:p>
        </p:txBody>
      </p:sp>
      <p:sp>
        <p:nvSpPr>
          <p:cNvPr id="3" name="Content Placeholder 2">
            <a:extLst>
              <a:ext uri="{FF2B5EF4-FFF2-40B4-BE49-F238E27FC236}">
                <a16:creationId xmlns:a16="http://schemas.microsoft.com/office/drawing/2014/main" id="{7B7DEFE0-6731-406C-8DD5-04C97C3CF8C1}"/>
              </a:ext>
            </a:extLst>
          </p:cNvPr>
          <p:cNvSpPr>
            <a:spLocks noGrp="1"/>
          </p:cNvSpPr>
          <p:nvPr>
            <p:ph sz="half" idx="2"/>
          </p:nvPr>
        </p:nvSpPr>
        <p:spPr>
          <a:xfrm>
            <a:off x="6095999" y="1690688"/>
            <a:ext cx="4667787" cy="4351338"/>
          </a:xfrm>
        </p:spPr>
        <p:txBody>
          <a:bodyPr/>
          <a:lstStyle/>
          <a:p>
            <a:pPr marL="0" indent="0">
              <a:buNone/>
            </a:pPr>
            <a:r>
              <a:rPr lang="en-US" u="sng" dirty="0"/>
              <a:t>ANOVA</a:t>
            </a:r>
          </a:p>
          <a:p>
            <a:pPr marL="0" indent="0">
              <a:buNone/>
            </a:pPr>
            <a:r>
              <a:rPr lang="en-US" dirty="0"/>
              <a:t>F = </a:t>
            </a:r>
            <a:r>
              <a:rPr lang="en-US" dirty="0" err="1">
                <a:solidFill>
                  <a:srgbClr val="FF0000"/>
                </a:solidFill>
              </a:rPr>
              <a:t>MS</a:t>
            </a:r>
            <a:r>
              <a:rPr lang="en-US" baseline="-25000" dirty="0" err="1">
                <a:solidFill>
                  <a:srgbClr val="FF0000"/>
                </a:solidFill>
              </a:rPr>
              <a:t>Between</a:t>
            </a:r>
            <a:r>
              <a:rPr lang="en-US" dirty="0"/>
              <a:t>/</a:t>
            </a:r>
            <a:r>
              <a:rPr lang="en-US" dirty="0" err="1">
                <a:solidFill>
                  <a:srgbClr val="00B050"/>
                </a:solidFill>
              </a:rPr>
              <a:t>MS</a:t>
            </a:r>
            <a:r>
              <a:rPr lang="en-US" baseline="-25000" dirty="0" err="1">
                <a:solidFill>
                  <a:srgbClr val="00B050"/>
                </a:solidFill>
              </a:rPr>
              <a:t>Within</a:t>
            </a:r>
            <a:endParaRPr lang="en-US" baseline="-25000" dirty="0">
              <a:solidFill>
                <a:srgbClr val="00B050"/>
              </a:solidFill>
            </a:endParaRPr>
          </a:p>
          <a:p>
            <a:pPr marL="0" indent="0">
              <a:buNone/>
            </a:pPr>
            <a:r>
              <a:rPr lang="en-US" dirty="0" err="1"/>
              <a:t>d.f.</a:t>
            </a:r>
            <a:r>
              <a:rPr lang="en-US" dirty="0"/>
              <a:t> = K-1, </a:t>
            </a:r>
            <a:r>
              <a:rPr lang="el-GR" dirty="0"/>
              <a:t>Σ</a:t>
            </a:r>
            <a:r>
              <a:rPr lang="en-US" dirty="0"/>
              <a:t>K/N-1</a:t>
            </a:r>
            <a:r>
              <a:rPr lang="en-US" baseline="-25000" dirty="0"/>
              <a:t>	</a:t>
            </a:r>
          </a:p>
        </p:txBody>
      </p:sp>
      <p:grpSp>
        <p:nvGrpSpPr>
          <p:cNvPr id="4" name="Group 3">
            <a:extLst>
              <a:ext uri="{FF2B5EF4-FFF2-40B4-BE49-F238E27FC236}">
                <a16:creationId xmlns:a16="http://schemas.microsoft.com/office/drawing/2014/main" id="{BCF6AFA8-329F-47DB-A5D9-88D84A5D7465}"/>
              </a:ext>
            </a:extLst>
          </p:cNvPr>
          <p:cNvGrpSpPr/>
          <p:nvPr/>
        </p:nvGrpSpPr>
        <p:grpSpPr>
          <a:xfrm>
            <a:off x="1983510" y="3715903"/>
            <a:ext cx="2697902" cy="2776972"/>
            <a:chOff x="5907805" y="3769323"/>
            <a:chExt cx="2697902" cy="2776972"/>
          </a:xfrm>
        </p:grpSpPr>
        <p:grpSp>
          <p:nvGrpSpPr>
            <p:cNvPr id="13" name="Group 12">
              <a:extLst>
                <a:ext uri="{FF2B5EF4-FFF2-40B4-BE49-F238E27FC236}">
                  <a16:creationId xmlns:a16="http://schemas.microsoft.com/office/drawing/2014/main" id="{670FA6EE-998E-407A-A9EC-3324CFFECCEA}"/>
                </a:ext>
              </a:extLst>
            </p:cNvPr>
            <p:cNvGrpSpPr/>
            <p:nvPr/>
          </p:nvGrpSpPr>
          <p:grpSpPr>
            <a:xfrm>
              <a:off x="6198067" y="3769323"/>
              <a:ext cx="2407640" cy="2407640"/>
              <a:chOff x="796954" y="3607266"/>
              <a:chExt cx="2407640" cy="2407640"/>
            </a:xfrm>
          </p:grpSpPr>
          <p:cxnSp>
            <p:nvCxnSpPr>
              <p:cNvPr id="14" name="Straight Connector 13">
                <a:extLst>
                  <a:ext uri="{FF2B5EF4-FFF2-40B4-BE49-F238E27FC236}">
                    <a16:creationId xmlns:a16="http://schemas.microsoft.com/office/drawing/2014/main" id="{0400F78C-D6DA-4C54-A9D4-BE9FEE739FEB}"/>
                  </a:ext>
                </a:extLst>
              </p:cNvPr>
              <p:cNvCxnSpPr/>
              <p:nvPr/>
            </p:nvCxnSpPr>
            <p:spPr>
              <a:xfrm>
                <a:off x="796954" y="3607266"/>
                <a:ext cx="0" cy="24076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F4643DE-6C57-4193-AAD2-5934B09AB5BA}"/>
                  </a:ext>
                </a:extLst>
              </p:cNvPr>
              <p:cNvCxnSpPr>
                <a:cxnSpLocks/>
              </p:cNvCxnSpPr>
              <p:nvPr/>
            </p:nvCxnSpPr>
            <p:spPr>
              <a:xfrm rot="5400000">
                <a:off x="2000774" y="4811086"/>
                <a:ext cx="0" cy="2407640"/>
              </a:xfrm>
              <a:prstGeom prst="line">
                <a:avLst/>
              </a:prstGeom>
            </p:spPr>
            <p:style>
              <a:lnRef idx="1">
                <a:schemeClr val="dk1"/>
              </a:lnRef>
              <a:fillRef idx="0">
                <a:schemeClr val="dk1"/>
              </a:fillRef>
              <a:effectRef idx="0">
                <a:schemeClr val="dk1"/>
              </a:effectRef>
              <a:fontRef idx="minor">
                <a:schemeClr val="tx1"/>
              </a:fontRef>
            </p:style>
          </p:cxnSp>
        </p:grpSp>
        <p:sp>
          <p:nvSpPr>
            <p:cNvPr id="30" name="TextBox 29">
              <a:extLst>
                <a:ext uri="{FF2B5EF4-FFF2-40B4-BE49-F238E27FC236}">
                  <a16:creationId xmlns:a16="http://schemas.microsoft.com/office/drawing/2014/main" id="{5A957446-A465-40A2-8FD4-2A613BA83523}"/>
                </a:ext>
              </a:extLst>
            </p:cNvPr>
            <p:cNvSpPr txBox="1"/>
            <p:nvPr/>
          </p:nvSpPr>
          <p:spPr>
            <a:xfrm>
              <a:off x="7259860" y="6176963"/>
              <a:ext cx="284052" cy="369332"/>
            </a:xfrm>
            <a:prstGeom prst="rect">
              <a:avLst/>
            </a:prstGeom>
            <a:noFill/>
          </p:spPr>
          <p:txBody>
            <a:bodyPr wrap="none" rtlCol="0">
              <a:spAutoFit/>
            </a:bodyPr>
            <a:lstStyle/>
            <a:p>
              <a:r>
                <a:rPr lang="en-US" dirty="0"/>
                <a:t>x</a:t>
              </a:r>
            </a:p>
          </p:txBody>
        </p:sp>
        <p:sp>
          <p:nvSpPr>
            <p:cNvPr id="32" name="TextBox 31">
              <a:extLst>
                <a:ext uri="{FF2B5EF4-FFF2-40B4-BE49-F238E27FC236}">
                  <a16:creationId xmlns:a16="http://schemas.microsoft.com/office/drawing/2014/main" id="{56D67437-E0BD-4359-B945-5241D3B32E9D}"/>
                </a:ext>
              </a:extLst>
            </p:cNvPr>
            <p:cNvSpPr txBox="1"/>
            <p:nvPr/>
          </p:nvSpPr>
          <p:spPr>
            <a:xfrm>
              <a:off x="5907805" y="4712376"/>
              <a:ext cx="288862" cy="369332"/>
            </a:xfrm>
            <a:prstGeom prst="rect">
              <a:avLst/>
            </a:prstGeom>
            <a:noFill/>
          </p:spPr>
          <p:txBody>
            <a:bodyPr wrap="none" rtlCol="0">
              <a:spAutoFit/>
            </a:bodyPr>
            <a:lstStyle/>
            <a:p>
              <a:r>
                <a:rPr lang="en-US" dirty="0"/>
                <a:t>y</a:t>
              </a:r>
            </a:p>
          </p:txBody>
        </p:sp>
        <p:sp>
          <p:nvSpPr>
            <p:cNvPr id="34" name="Oval 33">
              <a:extLst>
                <a:ext uri="{FF2B5EF4-FFF2-40B4-BE49-F238E27FC236}">
                  <a16:creationId xmlns:a16="http://schemas.microsoft.com/office/drawing/2014/main" id="{4BAFCDBD-5A9A-4815-B393-72B320C74683}"/>
                </a:ext>
              </a:extLst>
            </p:cNvPr>
            <p:cNvSpPr/>
            <p:nvPr/>
          </p:nvSpPr>
          <p:spPr>
            <a:xfrm>
              <a:off x="8193247" y="5620893"/>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E0231D-ACFC-4FAF-95B4-D1AE89D4E969}"/>
                </a:ext>
              </a:extLst>
            </p:cNvPr>
            <p:cNvSpPr/>
            <p:nvPr/>
          </p:nvSpPr>
          <p:spPr>
            <a:xfrm>
              <a:off x="6769216" y="4105253"/>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58AEAC2-32A8-4894-96C8-D8E42F50D5D9}"/>
                </a:ext>
              </a:extLst>
            </p:cNvPr>
            <p:cNvSpPr/>
            <p:nvPr/>
          </p:nvSpPr>
          <p:spPr>
            <a:xfrm>
              <a:off x="6673035" y="4730102"/>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BECB65B-A698-4F32-8639-7ABA9A3374BA}"/>
                </a:ext>
              </a:extLst>
            </p:cNvPr>
            <p:cNvSpPr/>
            <p:nvPr/>
          </p:nvSpPr>
          <p:spPr>
            <a:xfrm>
              <a:off x="7184327" y="453806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F7F888E-3B2A-423C-BA2E-852CA736C465}"/>
                </a:ext>
              </a:extLst>
            </p:cNvPr>
            <p:cNvSpPr/>
            <p:nvPr/>
          </p:nvSpPr>
          <p:spPr>
            <a:xfrm>
              <a:off x="7303802" y="50319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56FB9FF-C699-4CE6-8C7F-76117D5F402B}"/>
                </a:ext>
              </a:extLst>
            </p:cNvPr>
            <p:cNvSpPr/>
            <p:nvPr/>
          </p:nvSpPr>
          <p:spPr>
            <a:xfrm>
              <a:off x="7953723" y="4712377"/>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763EEB3-1252-4C68-96F6-6A35268F0B42}"/>
                </a:ext>
              </a:extLst>
            </p:cNvPr>
            <p:cNvSpPr/>
            <p:nvPr/>
          </p:nvSpPr>
          <p:spPr>
            <a:xfrm>
              <a:off x="7824138" y="5399004"/>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211F403-D66D-4EE1-AE02-482E81A19386}"/>
                </a:ext>
              </a:extLst>
            </p:cNvPr>
            <p:cNvSpPr/>
            <p:nvPr/>
          </p:nvSpPr>
          <p:spPr>
            <a:xfrm>
              <a:off x="8437924" y="546065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4388FA54-61C9-4B16-B66E-40E447F2ACCC}"/>
                </a:ext>
              </a:extLst>
            </p:cNvPr>
            <p:cNvCxnSpPr>
              <a:cxnSpLocks/>
            </p:cNvCxnSpPr>
            <p:nvPr/>
          </p:nvCxnSpPr>
          <p:spPr>
            <a:xfrm>
              <a:off x="6332290" y="4973143"/>
              <a:ext cx="2231471" cy="0"/>
            </a:xfrm>
            <a:prstGeom prst="line">
              <a:avLst/>
            </a:prstGeom>
            <a:ln w="254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52EA4D85-3CC7-49F2-9484-566726C23FD0}"/>
                </a:ext>
              </a:extLst>
            </p:cNvPr>
            <p:cNvCxnSpPr>
              <a:cxnSpLocks/>
            </p:cNvCxnSpPr>
            <p:nvPr/>
          </p:nvCxnSpPr>
          <p:spPr>
            <a:xfrm>
              <a:off x="6452744" y="4231981"/>
              <a:ext cx="2141504" cy="1431991"/>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2103869F-F4D1-4716-8219-A7089542CD78}"/>
                </a:ext>
              </a:extLst>
            </p:cNvPr>
            <p:cNvCxnSpPr>
              <a:cxnSpLocks/>
            </p:cNvCxnSpPr>
            <p:nvPr/>
          </p:nvCxnSpPr>
          <p:spPr>
            <a:xfrm>
              <a:off x="6820093" y="4155521"/>
              <a:ext cx="0" cy="28964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ABB805BC-CD18-49C5-80AA-F3C58C17D127}"/>
                </a:ext>
              </a:extLst>
            </p:cNvPr>
            <p:cNvCxnSpPr>
              <a:cxnSpLocks/>
            </p:cNvCxnSpPr>
            <p:nvPr/>
          </p:nvCxnSpPr>
          <p:spPr>
            <a:xfrm>
              <a:off x="6896607" y="4146204"/>
              <a:ext cx="0" cy="82114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B65F909B-CAEF-455D-975F-B71530823EDC}"/>
                </a:ext>
              </a:extLst>
            </p:cNvPr>
            <p:cNvCxnSpPr>
              <a:cxnSpLocks/>
            </p:cNvCxnSpPr>
            <p:nvPr/>
          </p:nvCxnSpPr>
          <p:spPr>
            <a:xfrm>
              <a:off x="6727562" y="4440906"/>
              <a:ext cx="0" cy="355468"/>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9C893D13-BF62-4695-8E40-9D54E79B6EAF}"/>
                </a:ext>
              </a:extLst>
            </p:cNvPr>
            <p:cNvCxnSpPr>
              <a:cxnSpLocks/>
            </p:cNvCxnSpPr>
            <p:nvPr/>
          </p:nvCxnSpPr>
          <p:spPr>
            <a:xfrm>
              <a:off x="7238854" y="4591158"/>
              <a:ext cx="0" cy="152496"/>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E9160F29-A90F-4842-B97C-3A88BB05E332}"/>
                </a:ext>
              </a:extLst>
            </p:cNvPr>
            <p:cNvCxnSpPr>
              <a:cxnSpLocks/>
            </p:cNvCxnSpPr>
            <p:nvPr/>
          </p:nvCxnSpPr>
          <p:spPr>
            <a:xfrm>
              <a:off x="7357698" y="4831233"/>
              <a:ext cx="0" cy="24559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95F98CEE-F3C4-473D-AF3C-8D4553BA905C}"/>
                </a:ext>
              </a:extLst>
            </p:cNvPr>
            <p:cNvCxnSpPr>
              <a:cxnSpLocks/>
            </p:cNvCxnSpPr>
            <p:nvPr/>
          </p:nvCxnSpPr>
          <p:spPr>
            <a:xfrm>
              <a:off x="7870825" y="5181078"/>
              <a:ext cx="0" cy="27015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E7DE1DF2-2050-434B-A80A-A75FE6067D3B}"/>
                </a:ext>
              </a:extLst>
            </p:cNvPr>
            <p:cNvCxnSpPr>
              <a:cxnSpLocks/>
            </p:cNvCxnSpPr>
            <p:nvPr/>
          </p:nvCxnSpPr>
          <p:spPr>
            <a:xfrm>
              <a:off x="7998058" y="4767860"/>
              <a:ext cx="0" cy="478600"/>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14DF8802-F3C6-4BCB-8E3F-8C2F06976CFC}"/>
                </a:ext>
              </a:extLst>
            </p:cNvPr>
            <p:cNvCxnSpPr>
              <a:cxnSpLocks/>
            </p:cNvCxnSpPr>
            <p:nvPr/>
          </p:nvCxnSpPr>
          <p:spPr>
            <a:xfrm>
              <a:off x="8242737" y="5425320"/>
              <a:ext cx="0" cy="257046"/>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3F455991-70F4-4736-AFF9-969BB302DDAB}"/>
                </a:ext>
              </a:extLst>
            </p:cNvPr>
            <p:cNvCxnSpPr>
              <a:cxnSpLocks/>
            </p:cNvCxnSpPr>
            <p:nvPr/>
          </p:nvCxnSpPr>
          <p:spPr>
            <a:xfrm>
              <a:off x="8487416" y="5505900"/>
              <a:ext cx="0" cy="8190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E36D52BE-8868-41D8-B28A-FF8C414E5BD6}"/>
                </a:ext>
              </a:extLst>
            </p:cNvPr>
            <p:cNvCxnSpPr>
              <a:cxnSpLocks/>
            </p:cNvCxnSpPr>
            <p:nvPr/>
          </p:nvCxnSpPr>
          <p:spPr>
            <a:xfrm>
              <a:off x="6788948" y="4778669"/>
              <a:ext cx="0" cy="19657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A6F0EE38-A3EC-4AE3-B1B9-638556A28BA2}"/>
                </a:ext>
              </a:extLst>
            </p:cNvPr>
            <p:cNvCxnSpPr>
              <a:cxnSpLocks/>
            </p:cNvCxnSpPr>
            <p:nvPr/>
          </p:nvCxnSpPr>
          <p:spPr>
            <a:xfrm>
              <a:off x="7285297" y="4586151"/>
              <a:ext cx="0" cy="383071"/>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8A63D662-AF10-4228-AB90-365C77B61F8D}"/>
                </a:ext>
              </a:extLst>
            </p:cNvPr>
            <p:cNvCxnSpPr>
              <a:cxnSpLocks/>
            </p:cNvCxnSpPr>
            <p:nvPr/>
          </p:nvCxnSpPr>
          <p:spPr>
            <a:xfrm>
              <a:off x="7412530" y="4983661"/>
              <a:ext cx="0" cy="11096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DC8158CA-E635-47D3-A94F-47243D021135}"/>
                </a:ext>
              </a:extLst>
            </p:cNvPr>
            <p:cNvCxnSpPr>
              <a:cxnSpLocks/>
            </p:cNvCxnSpPr>
            <p:nvPr/>
          </p:nvCxnSpPr>
          <p:spPr>
            <a:xfrm>
              <a:off x="8059881" y="4766083"/>
              <a:ext cx="0" cy="196576"/>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4285FDFC-2CC7-4D96-9BE1-0C77C8714EA7}"/>
                </a:ext>
              </a:extLst>
            </p:cNvPr>
            <p:cNvCxnSpPr>
              <a:cxnSpLocks/>
            </p:cNvCxnSpPr>
            <p:nvPr/>
          </p:nvCxnSpPr>
          <p:spPr>
            <a:xfrm>
              <a:off x="7927055" y="4986350"/>
              <a:ext cx="0" cy="463517"/>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8" name="Straight Connector 77">
              <a:extLst>
                <a:ext uri="{FF2B5EF4-FFF2-40B4-BE49-F238E27FC236}">
                  <a16:creationId xmlns:a16="http://schemas.microsoft.com/office/drawing/2014/main" id="{C357C797-9DC0-4E43-99F4-E85EE5C6176E}"/>
                </a:ext>
              </a:extLst>
            </p:cNvPr>
            <p:cNvCxnSpPr>
              <a:cxnSpLocks/>
            </p:cNvCxnSpPr>
            <p:nvPr/>
          </p:nvCxnSpPr>
          <p:spPr>
            <a:xfrm>
              <a:off x="8297569" y="4972036"/>
              <a:ext cx="0" cy="69627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id="{0EBD72DE-05E7-48D2-9F11-0192E61C7B8D}"/>
                </a:ext>
              </a:extLst>
            </p:cNvPr>
            <p:cNvCxnSpPr>
              <a:cxnSpLocks/>
            </p:cNvCxnSpPr>
            <p:nvPr/>
          </p:nvCxnSpPr>
          <p:spPr>
            <a:xfrm>
              <a:off x="8533859" y="4984509"/>
              <a:ext cx="0" cy="523122"/>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grpSp>
      <p:grpSp>
        <p:nvGrpSpPr>
          <p:cNvPr id="5" name="Group 4">
            <a:extLst>
              <a:ext uri="{FF2B5EF4-FFF2-40B4-BE49-F238E27FC236}">
                <a16:creationId xmlns:a16="http://schemas.microsoft.com/office/drawing/2014/main" id="{E2BFCF8F-F079-4B38-9F5E-AD05DA675839}"/>
              </a:ext>
            </a:extLst>
          </p:cNvPr>
          <p:cNvGrpSpPr/>
          <p:nvPr/>
        </p:nvGrpSpPr>
        <p:grpSpPr>
          <a:xfrm>
            <a:off x="6096000" y="3715903"/>
            <a:ext cx="2696503" cy="2776972"/>
            <a:chOff x="2225039" y="3769323"/>
            <a:chExt cx="2696503" cy="2776972"/>
          </a:xfrm>
        </p:grpSpPr>
        <p:grpSp>
          <p:nvGrpSpPr>
            <p:cNvPr id="12" name="Group 11">
              <a:extLst>
                <a:ext uri="{FF2B5EF4-FFF2-40B4-BE49-F238E27FC236}">
                  <a16:creationId xmlns:a16="http://schemas.microsoft.com/office/drawing/2014/main" id="{DF19D61D-F8AE-4A1C-B6D1-A1D888FFAFA1}"/>
                </a:ext>
              </a:extLst>
            </p:cNvPr>
            <p:cNvGrpSpPr/>
            <p:nvPr/>
          </p:nvGrpSpPr>
          <p:grpSpPr>
            <a:xfrm>
              <a:off x="2513901" y="3769323"/>
              <a:ext cx="2407640" cy="2407640"/>
              <a:chOff x="796954" y="3607266"/>
              <a:chExt cx="2407640" cy="2407640"/>
            </a:xfrm>
          </p:grpSpPr>
          <p:cxnSp>
            <p:nvCxnSpPr>
              <p:cNvPr id="10" name="Straight Connector 9">
                <a:extLst>
                  <a:ext uri="{FF2B5EF4-FFF2-40B4-BE49-F238E27FC236}">
                    <a16:creationId xmlns:a16="http://schemas.microsoft.com/office/drawing/2014/main" id="{5531D1B8-9645-4F0B-AD00-9DBAE57DEC86}"/>
                  </a:ext>
                </a:extLst>
              </p:cNvPr>
              <p:cNvCxnSpPr/>
              <p:nvPr/>
            </p:nvCxnSpPr>
            <p:spPr>
              <a:xfrm>
                <a:off x="796954" y="3607266"/>
                <a:ext cx="0" cy="24076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FAEE386-8273-4FFD-A1C4-292E5430F959}"/>
                  </a:ext>
                </a:extLst>
              </p:cNvPr>
              <p:cNvCxnSpPr>
                <a:cxnSpLocks/>
              </p:cNvCxnSpPr>
              <p:nvPr/>
            </p:nvCxnSpPr>
            <p:spPr>
              <a:xfrm rot="5400000">
                <a:off x="2000774" y="4811086"/>
                <a:ext cx="0" cy="2407640"/>
              </a:xfrm>
              <a:prstGeom prst="line">
                <a:avLst/>
              </a:prstGeom>
            </p:spPr>
            <p:style>
              <a:lnRef idx="1">
                <a:schemeClr val="dk1"/>
              </a:lnRef>
              <a:fillRef idx="0">
                <a:schemeClr val="dk1"/>
              </a:fillRef>
              <a:effectRef idx="0">
                <a:schemeClr val="dk1"/>
              </a:effectRef>
              <a:fontRef idx="minor">
                <a:schemeClr val="tx1"/>
              </a:fontRef>
            </p:style>
          </p:cxnSp>
        </p:grpSp>
        <p:sp>
          <p:nvSpPr>
            <p:cNvPr id="16" name="Oval 15">
              <a:extLst>
                <a:ext uri="{FF2B5EF4-FFF2-40B4-BE49-F238E27FC236}">
                  <a16:creationId xmlns:a16="http://schemas.microsoft.com/office/drawing/2014/main" id="{F029F6B5-8EBB-4B57-82FD-176A2F169B78}"/>
                </a:ext>
              </a:extLst>
            </p:cNvPr>
            <p:cNvSpPr/>
            <p:nvPr/>
          </p:nvSpPr>
          <p:spPr>
            <a:xfrm>
              <a:off x="3024230" y="3960748"/>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3502BE-AA26-4F4F-82FA-9036E013B12C}"/>
                </a:ext>
              </a:extLst>
            </p:cNvPr>
            <p:cNvSpPr/>
            <p:nvPr/>
          </p:nvSpPr>
          <p:spPr>
            <a:xfrm>
              <a:off x="3022830" y="464019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16075A-A8CD-4DC3-BAC2-74AD306F8057}"/>
                </a:ext>
              </a:extLst>
            </p:cNvPr>
            <p:cNvSpPr/>
            <p:nvPr/>
          </p:nvSpPr>
          <p:spPr>
            <a:xfrm>
              <a:off x="3024230" y="4297959"/>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E457A4-6F95-415B-B455-28D510E41381}"/>
                </a:ext>
              </a:extLst>
            </p:cNvPr>
            <p:cNvSpPr/>
            <p:nvPr/>
          </p:nvSpPr>
          <p:spPr>
            <a:xfrm>
              <a:off x="3024230" y="50319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FFBE2A-F6A9-414F-AC4C-C326E51BDFB3}"/>
                </a:ext>
              </a:extLst>
            </p:cNvPr>
            <p:cNvSpPr/>
            <p:nvPr/>
          </p:nvSpPr>
          <p:spPr>
            <a:xfrm>
              <a:off x="4408413" y="4687318"/>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35D5871-E85A-496B-AA62-ECD071AC81A4}"/>
                </a:ext>
              </a:extLst>
            </p:cNvPr>
            <p:cNvSpPr/>
            <p:nvPr/>
          </p:nvSpPr>
          <p:spPr>
            <a:xfrm>
              <a:off x="4408413" y="5119351"/>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F639D2E-5022-4DCA-979A-5B0D041996E6}"/>
                </a:ext>
              </a:extLst>
            </p:cNvPr>
            <p:cNvSpPr/>
            <p:nvPr/>
          </p:nvSpPr>
          <p:spPr>
            <a:xfrm>
              <a:off x="4408413" y="5464630"/>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F3207BC-68FD-48E5-B218-C84A879D6D42}"/>
                </a:ext>
              </a:extLst>
            </p:cNvPr>
            <p:cNvSpPr/>
            <p:nvPr/>
          </p:nvSpPr>
          <p:spPr>
            <a:xfrm>
              <a:off x="4408413" y="5787606"/>
              <a:ext cx="109057" cy="10905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17D038E-20B4-4F32-A0FA-43488FFB0E54}"/>
                </a:ext>
              </a:extLst>
            </p:cNvPr>
            <p:cNvCxnSpPr>
              <a:cxnSpLocks/>
            </p:cNvCxnSpPr>
            <p:nvPr/>
          </p:nvCxnSpPr>
          <p:spPr>
            <a:xfrm>
              <a:off x="2690071" y="4897042"/>
              <a:ext cx="2231471" cy="0"/>
            </a:xfrm>
            <a:prstGeom prst="line">
              <a:avLst/>
            </a:prstGeom>
            <a:ln w="254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19891507-DE61-4DDA-BB12-49E04BB64A9D}"/>
                </a:ext>
              </a:extLst>
            </p:cNvPr>
            <p:cNvCxnSpPr>
              <a:cxnSpLocks/>
            </p:cNvCxnSpPr>
            <p:nvPr/>
          </p:nvCxnSpPr>
          <p:spPr>
            <a:xfrm>
              <a:off x="2741587" y="4529325"/>
              <a:ext cx="646377" cy="0"/>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E3C14624-DF08-46B9-9824-074BF50715B2}"/>
                </a:ext>
              </a:extLst>
            </p:cNvPr>
            <p:cNvCxnSpPr>
              <a:cxnSpLocks/>
            </p:cNvCxnSpPr>
            <p:nvPr/>
          </p:nvCxnSpPr>
          <p:spPr>
            <a:xfrm>
              <a:off x="4169114" y="5336066"/>
              <a:ext cx="646377" cy="0"/>
            </a:xfrm>
            <a:prstGeom prst="line">
              <a:avLst/>
            </a:prstGeom>
            <a:ln w="25400">
              <a:solidFill>
                <a:srgbClr val="00B050"/>
              </a:solidFill>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F3DE462D-8424-4B3F-9B15-FD713E1802AB}"/>
                </a:ext>
              </a:extLst>
            </p:cNvPr>
            <p:cNvSpPr txBox="1"/>
            <p:nvPr/>
          </p:nvSpPr>
          <p:spPr>
            <a:xfrm>
              <a:off x="2929720" y="6176963"/>
              <a:ext cx="295274" cy="369332"/>
            </a:xfrm>
            <a:prstGeom prst="rect">
              <a:avLst/>
            </a:prstGeom>
            <a:noFill/>
          </p:spPr>
          <p:txBody>
            <a:bodyPr wrap="none" rtlCol="0">
              <a:spAutoFit/>
            </a:bodyPr>
            <a:lstStyle/>
            <a:p>
              <a:r>
                <a:rPr lang="en-US" dirty="0"/>
                <a:t>a</a:t>
              </a:r>
            </a:p>
          </p:txBody>
        </p:sp>
        <p:sp>
          <p:nvSpPr>
            <p:cNvPr id="31" name="TextBox 30">
              <a:extLst>
                <a:ext uri="{FF2B5EF4-FFF2-40B4-BE49-F238E27FC236}">
                  <a16:creationId xmlns:a16="http://schemas.microsoft.com/office/drawing/2014/main" id="{EB6D3D33-C5F6-4E0D-9B5B-984EDCCABD2A}"/>
                </a:ext>
              </a:extLst>
            </p:cNvPr>
            <p:cNvSpPr txBox="1"/>
            <p:nvPr/>
          </p:nvSpPr>
          <p:spPr>
            <a:xfrm>
              <a:off x="2225039" y="4717125"/>
              <a:ext cx="288862" cy="369332"/>
            </a:xfrm>
            <a:prstGeom prst="rect">
              <a:avLst/>
            </a:prstGeom>
            <a:noFill/>
          </p:spPr>
          <p:txBody>
            <a:bodyPr wrap="none" rtlCol="0">
              <a:spAutoFit/>
            </a:bodyPr>
            <a:lstStyle/>
            <a:p>
              <a:r>
                <a:rPr lang="en-US" dirty="0"/>
                <a:t>y</a:t>
              </a:r>
            </a:p>
          </p:txBody>
        </p:sp>
        <p:sp>
          <p:nvSpPr>
            <p:cNvPr id="33" name="TextBox 32">
              <a:extLst>
                <a:ext uri="{FF2B5EF4-FFF2-40B4-BE49-F238E27FC236}">
                  <a16:creationId xmlns:a16="http://schemas.microsoft.com/office/drawing/2014/main" id="{005B6D82-0767-4839-AA94-847648DC2A5B}"/>
                </a:ext>
              </a:extLst>
            </p:cNvPr>
            <p:cNvSpPr txBox="1"/>
            <p:nvPr/>
          </p:nvSpPr>
          <p:spPr>
            <a:xfrm>
              <a:off x="4309693" y="6174807"/>
              <a:ext cx="306494" cy="369332"/>
            </a:xfrm>
            <a:prstGeom prst="rect">
              <a:avLst/>
            </a:prstGeom>
            <a:noFill/>
          </p:spPr>
          <p:txBody>
            <a:bodyPr wrap="none" rtlCol="0">
              <a:spAutoFit/>
            </a:bodyPr>
            <a:lstStyle/>
            <a:p>
              <a:r>
                <a:rPr lang="en-US" dirty="0"/>
                <a:t>b</a:t>
              </a:r>
            </a:p>
          </p:txBody>
        </p:sp>
        <p:cxnSp>
          <p:nvCxnSpPr>
            <p:cNvPr id="45" name="Straight Connector 44">
              <a:extLst>
                <a:ext uri="{FF2B5EF4-FFF2-40B4-BE49-F238E27FC236}">
                  <a16:creationId xmlns:a16="http://schemas.microsoft.com/office/drawing/2014/main" id="{02832C74-526E-4480-8EF5-80863102DBB9}"/>
                </a:ext>
              </a:extLst>
            </p:cNvPr>
            <p:cNvCxnSpPr>
              <a:cxnSpLocks/>
            </p:cNvCxnSpPr>
            <p:nvPr/>
          </p:nvCxnSpPr>
          <p:spPr>
            <a:xfrm>
              <a:off x="3236451" y="4352489"/>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5E92C9C6-0749-4745-8479-347B6BEFEB1E}"/>
                </a:ext>
              </a:extLst>
            </p:cNvPr>
            <p:cNvCxnSpPr>
              <a:cxnSpLocks/>
            </p:cNvCxnSpPr>
            <p:nvPr/>
          </p:nvCxnSpPr>
          <p:spPr>
            <a:xfrm>
              <a:off x="2929720" y="4538060"/>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49210D9E-6339-4B86-A02F-05A32460B34D}"/>
                </a:ext>
              </a:extLst>
            </p:cNvPr>
            <p:cNvCxnSpPr>
              <a:cxnSpLocks/>
            </p:cNvCxnSpPr>
            <p:nvPr/>
          </p:nvCxnSpPr>
          <p:spPr>
            <a:xfrm>
              <a:off x="3325841" y="4015275"/>
              <a:ext cx="0" cy="522784"/>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0" name="Straight Connector 49">
              <a:extLst>
                <a:ext uri="{FF2B5EF4-FFF2-40B4-BE49-F238E27FC236}">
                  <a16:creationId xmlns:a16="http://schemas.microsoft.com/office/drawing/2014/main" id="{A80B3540-51DE-46AD-A859-E890E7F237E5}"/>
                </a:ext>
              </a:extLst>
            </p:cNvPr>
            <p:cNvCxnSpPr>
              <a:cxnSpLocks/>
            </p:cNvCxnSpPr>
            <p:nvPr/>
          </p:nvCxnSpPr>
          <p:spPr>
            <a:xfrm>
              <a:off x="2813673" y="4547462"/>
              <a:ext cx="0" cy="53424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2EBCC6F9-F503-4731-8C3D-DE60861BB067}"/>
                </a:ext>
              </a:extLst>
            </p:cNvPr>
            <p:cNvCxnSpPr>
              <a:cxnSpLocks/>
            </p:cNvCxnSpPr>
            <p:nvPr/>
          </p:nvCxnSpPr>
          <p:spPr>
            <a:xfrm>
              <a:off x="4332628" y="5336067"/>
              <a:ext cx="0" cy="176837"/>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36CD9A0B-56A0-4641-8371-8EA27DCAFE33}"/>
                </a:ext>
              </a:extLst>
            </p:cNvPr>
            <p:cNvCxnSpPr>
              <a:cxnSpLocks/>
            </p:cNvCxnSpPr>
            <p:nvPr/>
          </p:nvCxnSpPr>
          <p:spPr>
            <a:xfrm>
              <a:off x="4216581" y="5345469"/>
              <a:ext cx="0" cy="496665"/>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B2776A19-70EB-4BDB-AAE2-3750CE3489E7}"/>
                </a:ext>
              </a:extLst>
            </p:cNvPr>
            <p:cNvCxnSpPr>
              <a:cxnSpLocks/>
            </p:cNvCxnSpPr>
            <p:nvPr/>
          </p:nvCxnSpPr>
          <p:spPr>
            <a:xfrm>
              <a:off x="4756568" y="4749247"/>
              <a:ext cx="0" cy="568683"/>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C5F000D0-50FB-4F22-9199-39F41CDC9406}"/>
                </a:ext>
              </a:extLst>
            </p:cNvPr>
            <p:cNvCxnSpPr>
              <a:cxnSpLocks/>
            </p:cNvCxnSpPr>
            <p:nvPr/>
          </p:nvCxnSpPr>
          <p:spPr>
            <a:xfrm>
              <a:off x="4640521" y="5173879"/>
              <a:ext cx="0" cy="144051"/>
            </a:xfrm>
            <a:prstGeom prst="line">
              <a:avLst/>
            </a:prstGeom>
            <a:ln w="12700">
              <a:solidFill>
                <a:srgbClr val="00B050"/>
              </a:solidFill>
              <a:prstDash val="sysDash"/>
            </a:ln>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id="{E376F2D0-069A-4669-B5E9-B80270F63399}"/>
                </a:ext>
              </a:extLst>
            </p:cNvPr>
            <p:cNvCxnSpPr>
              <a:cxnSpLocks/>
            </p:cNvCxnSpPr>
            <p:nvPr/>
          </p:nvCxnSpPr>
          <p:spPr>
            <a:xfrm>
              <a:off x="3267118" y="4333452"/>
              <a:ext cx="0" cy="56409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BE9CF894-100C-4D0C-B41E-035CBF57538B}"/>
                </a:ext>
              </a:extLst>
            </p:cNvPr>
            <p:cNvCxnSpPr>
              <a:cxnSpLocks/>
            </p:cNvCxnSpPr>
            <p:nvPr/>
          </p:nvCxnSpPr>
          <p:spPr>
            <a:xfrm>
              <a:off x="3369184" y="4001294"/>
              <a:ext cx="0" cy="897650"/>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21D819A1-DD2C-49AC-9BD8-0907F5AB3F51}"/>
                </a:ext>
              </a:extLst>
            </p:cNvPr>
            <p:cNvCxnSpPr>
              <a:cxnSpLocks/>
            </p:cNvCxnSpPr>
            <p:nvPr/>
          </p:nvCxnSpPr>
          <p:spPr>
            <a:xfrm>
              <a:off x="2972669" y="4691890"/>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6" name="Straight Connector 85">
              <a:extLst>
                <a:ext uri="{FF2B5EF4-FFF2-40B4-BE49-F238E27FC236}">
                  <a16:creationId xmlns:a16="http://schemas.microsoft.com/office/drawing/2014/main" id="{29969842-3D77-458B-B200-589B6493F04E}"/>
                </a:ext>
              </a:extLst>
            </p:cNvPr>
            <p:cNvCxnSpPr>
              <a:cxnSpLocks/>
            </p:cNvCxnSpPr>
            <p:nvPr/>
          </p:nvCxnSpPr>
          <p:spPr>
            <a:xfrm>
              <a:off x="2865010" y="4903013"/>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EFC6CE04-9E9F-4D25-82BF-68EE95965DAB}"/>
                </a:ext>
              </a:extLst>
            </p:cNvPr>
            <p:cNvCxnSpPr>
              <a:cxnSpLocks/>
            </p:cNvCxnSpPr>
            <p:nvPr/>
          </p:nvCxnSpPr>
          <p:spPr>
            <a:xfrm>
              <a:off x="4805674" y="4700527"/>
              <a:ext cx="0" cy="201265"/>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8" name="Straight Connector 87">
              <a:extLst>
                <a:ext uri="{FF2B5EF4-FFF2-40B4-BE49-F238E27FC236}">
                  <a16:creationId xmlns:a16="http://schemas.microsoft.com/office/drawing/2014/main" id="{806AEDA6-C40B-43BC-895C-E03436F2FD7E}"/>
                </a:ext>
              </a:extLst>
            </p:cNvPr>
            <p:cNvCxnSpPr>
              <a:cxnSpLocks/>
            </p:cNvCxnSpPr>
            <p:nvPr/>
          </p:nvCxnSpPr>
          <p:spPr>
            <a:xfrm>
              <a:off x="4685443" y="4897887"/>
              <a:ext cx="0" cy="26788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13D9650B-0246-47D9-A623-371CA4190648}"/>
                </a:ext>
              </a:extLst>
            </p:cNvPr>
            <p:cNvCxnSpPr>
              <a:cxnSpLocks/>
            </p:cNvCxnSpPr>
            <p:nvPr/>
          </p:nvCxnSpPr>
          <p:spPr>
            <a:xfrm>
              <a:off x="4376448" y="4907636"/>
              <a:ext cx="0" cy="603523"/>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6ED31134-7959-481C-BBA3-8F1B34156056}"/>
                </a:ext>
              </a:extLst>
            </p:cNvPr>
            <p:cNvCxnSpPr>
              <a:cxnSpLocks/>
            </p:cNvCxnSpPr>
            <p:nvPr/>
          </p:nvCxnSpPr>
          <p:spPr>
            <a:xfrm>
              <a:off x="4260400" y="4898488"/>
              <a:ext cx="0" cy="943394"/>
            </a:xfrm>
            <a:prstGeom prst="line">
              <a:avLst/>
            </a:pr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cxnSp>
      </p:grpSp>
      <p:sp>
        <p:nvSpPr>
          <p:cNvPr id="72" name="Content Placeholder 2">
            <a:extLst>
              <a:ext uri="{FF2B5EF4-FFF2-40B4-BE49-F238E27FC236}">
                <a16:creationId xmlns:a16="http://schemas.microsoft.com/office/drawing/2014/main" id="{78AF8B42-898A-4BC2-97F6-A7C91C11CFDC}"/>
              </a:ext>
            </a:extLst>
          </p:cNvPr>
          <p:cNvSpPr txBox="1">
            <a:spLocks/>
          </p:cNvSpPr>
          <p:nvPr/>
        </p:nvSpPr>
        <p:spPr>
          <a:xfrm>
            <a:off x="1983510" y="1662846"/>
            <a:ext cx="37877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Regression</a:t>
            </a:r>
          </a:p>
          <a:p>
            <a:pPr marL="0" indent="0">
              <a:buFont typeface="Arial" panose="020B0604020202020204" pitchFamily="34" charset="0"/>
              <a:buNone/>
            </a:pPr>
            <a:r>
              <a:rPr lang="en-US" dirty="0"/>
              <a:t>F ≈ </a:t>
            </a:r>
            <a:r>
              <a:rPr lang="en-US" dirty="0" err="1">
                <a:solidFill>
                  <a:srgbClr val="FF0000"/>
                </a:solidFill>
              </a:rPr>
              <a:t>SS</a:t>
            </a:r>
            <a:r>
              <a:rPr lang="en-US" baseline="-25000" dirty="0" err="1">
                <a:solidFill>
                  <a:srgbClr val="FF0000"/>
                </a:solidFill>
              </a:rPr>
              <a:t>Error</a:t>
            </a:r>
            <a:r>
              <a:rPr lang="en-US" dirty="0"/>
              <a:t>/</a:t>
            </a:r>
            <a:r>
              <a:rPr lang="en-US" dirty="0" err="1">
                <a:solidFill>
                  <a:srgbClr val="00B050"/>
                </a:solidFill>
              </a:rPr>
              <a:t>SS</a:t>
            </a:r>
            <a:r>
              <a:rPr lang="en-US" baseline="-25000" dirty="0" err="1">
                <a:solidFill>
                  <a:srgbClr val="00B050"/>
                </a:solidFill>
              </a:rPr>
              <a:t>Regression</a:t>
            </a:r>
            <a:endParaRPr lang="en-US" baseline="-25000" dirty="0">
              <a:solidFill>
                <a:srgbClr val="00B050"/>
              </a:solidFill>
            </a:endParaRPr>
          </a:p>
          <a:p>
            <a:pPr marL="0" indent="0">
              <a:buFont typeface="Arial" panose="020B0604020202020204" pitchFamily="34" charset="0"/>
              <a:buNone/>
            </a:pPr>
            <a:r>
              <a:rPr lang="en-US" dirty="0" err="1"/>
              <a:t>d.f.</a:t>
            </a:r>
            <a:r>
              <a:rPr lang="en-US" dirty="0"/>
              <a:t> = 1, N-1</a:t>
            </a:r>
            <a:r>
              <a:rPr lang="en-US" baseline="-25000" dirty="0"/>
              <a:t>		</a:t>
            </a:r>
          </a:p>
        </p:txBody>
      </p:sp>
    </p:spTree>
    <p:extLst>
      <p:ext uri="{BB962C8B-B14F-4D97-AF65-F5344CB8AC3E}">
        <p14:creationId xmlns:p14="http://schemas.microsoft.com/office/powerpoint/2010/main" val="3649119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8CF5-8E17-4F0C-AD83-79F3AA6B5257}"/>
              </a:ext>
            </a:extLst>
          </p:cNvPr>
          <p:cNvSpPr>
            <a:spLocks noGrp="1"/>
          </p:cNvSpPr>
          <p:nvPr>
            <p:ph type="title"/>
          </p:nvPr>
        </p:nvSpPr>
        <p:spPr/>
        <p:txBody>
          <a:bodyPr/>
          <a:lstStyle/>
          <a:p>
            <a:r>
              <a:rPr lang="en-US" dirty="0"/>
              <a:t>Logistic Regression</a:t>
            </a:r>
          </a:p>
        </p:txBody>
      </p:sp>
      <p:sp>
        <p:nvSpPr>
          <p:cNvPr id="3" name="Text Placeholder 2">
            <a:extLst>
              <a:ext uri="{FF2B5EF4-FFF2-40B4-BE49-F238E27FC236}">
                <a16:creationId xmlns:a16="http://schemas.microsoft.com/office/drawing/2014/main" id="{4C07EE03-9388-4D9F-B8D2-571FA01BB2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1994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B5AA-E982-498A-844F-DDF0FDD7FE31}"/>
              </a:ext>
            </a:extLst>
          </p:cNvPr>
          <p:cNvSpPr>
            <a:spLocks noGrp="1"/>
          </p:cNvSpPr>
          <p:nvPr>
            <p:ph type="title"/>
          </p:nvPr>
        </p:nvSpPr>
        <p:spPr/>
        <p:txBody>
          <a:bodyPr/>
          <a:lstStyle/>
          <a:p>
            <a:r>
              <a:rPr lang="en-US" dirty="0"/>
              <a:t>Deceptively complex</a:t>
            </a:r>
          </a:p>
        </p:txBody>
      </p:sp>
      <p:sp>
        <p:nvSpPr>
          <p:cNvPr id="3" name="Content Placeholder 2">
            <a:extLst>
              <a:ext uri="{FF2B5EF4-FFF2-40B4-BE49-F238E27FC236}">
                <a16:creationId xmlns:a16="http://schemas.microsoft.com/office/drawing/2014/main" id="{691EC12F-1344-4E83-9A73-05E108676954}"/>
              </a:ext>
            </a:extLst>
          </p:cNvPr>
          <p:cNvSpPr>
            <a:spLocks noGrp="1"/>
          </p:cNvSpPr>
          <p:nvPr>
            <p:ph idx="1"/>
          </p:nvPr>
        </p:nvSpPr>
        <p:spPr/>
        <p:txBody>
          <a:bodyPr/>
          <a:lstStyle/>
          <a:p>
            <a:r>
              <a:rPr lang="en-US" dirty="0"/>
              <a:t>It may seem that logistic regression would be simpler than ordinary regression because the response variable is binary, but the opposite is true.</a:t>
            </a:r>
          </a:p>
          <a:p>
            <a:r>
              <a:rPr lang="en-US" dirty="0"/>
              <a:t>Actually one of the simplest forms of a </a:t>
            </a:r>
            <a:r>
              <a:rPr lang="en-US" b="1" dirty="0"/>
              <a:t>generalized</a:t>
            </a:r>
            <a:r>
              <a:rPr lang="en-US" dirty="0"/>
              <a:t> linear model.</a:t>
            </a:r>
          </a:p>
          <a:p>
            <a:r>
              <a:rPr lang="en-US" dirty="0"/>
              <a:t>Logistic regressions are typically fit using an optimization algorithm, which cannot practically be done “by hand” as we have for the prior 3 analyses.</a:t>
            </a:r>
          </a:p>
          <a:p>
            <a:r>
              <a:rPr lang="en-US" dirty="0"/>
              <a:t>Even the simplest form of logistic regression is very computationally intensive, we will walk through it for demonstration.</a:t>
            </a:r>
          </a:p>
        </p:txBody>
      </p:sp>
    </p:spTree>
    <p:extLst>
      <p:ext uri="{BB962C8B-B14F-4D97-AF65-F5344CB8AC3E}">
        <p14:creationId xmlns:p14="http://schemas.microsoft.com/office/powerpoint/2010/main" val="89821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5761-B8FA-422D-9700-0C4C52240ECB}"/>
              </a:ext>
            </a:extLst>
          </p:cNvPr>
          <p:cNvSpPr>
            <a:spLocks noGrp="1"/>
          </p:cNvSpPr>
          <p:nvPr>
            <p:ph type="title"/>
          </p:nvPr>
        </p:nvSpPr>
        <p:spPr/>
        <p:txBody>
          <a:bodyPr>
            <a:normAutofit/>
          </a:bodyPr>
          <a:lstStyle/>
          <a:p>
            <a:r>
              <a:rPr lang="en-US" dirty="0"/>
              <a:t>What governs which test is most appropriate? </a:t>
            </a:r>
          </a:p>
        </p:txBody>
      </p:sp>
      <p:sp>
        <p:nvSpPr>
          <p:cNvPr id="6" name="Content Placeholder 5">
            <a:extLst>
              <a:ext uri="{FF2B5EF4-FFF2-40B4-BE49-F238E27FC236}">
                <a16:creationId xmlns:a16="http://schemas.microsoft.com/office/drawing/2014/main" id="{B20B5A75-90E8-4A4C-8BAC-1C7ADC2A829C}"/>
              </a:ext>
            </a:extLst>
          </p:cNvPr>
          <p:cNvSpPr>
            <a:spLocks noGrp="1"/>
          </p:cNvSpPr>
          <p:nvPr>
            <p:ph idx="1"/>
          </p:nvPr>
        </p:nvSpPr>
        <p:spPr/>
        <p:txBody>
          <a:bodyPr>
            <a:noAutofit/>
          </a:bodyPr>
          <a:lstStyle/>
          <a:p>
            <a:pPr marL="457200" indent="-457200">
              <a:buFont typeface="+mj-lt"/>
              <a:buAutoNum type="arabicPeriod"/>
            </a:pPr>
            <a:r>
              <a:rPr lang="en-US" b="1" dirty="0"/>
              <a:t>The types of variables </a:t>
            </a:r>
            <a:r>
              <a:rPr lang="en-US" dirty="0"/>
              <a:t>under consideration</a:t>
            </a:r>
          </a:p>
          <a:p>
            <a:pPr marL="457200" indent="-457200">
              <a:buFont typeface="+mj-lt"/>
              <a:buAutoNum type="arabicPeriod"/>
            </a:pPr>
            <a:r>
              <a:rPr lang="en-US" b="1" dirty="0"/>
              <a:t>The data structure </a:t>
            </a:r>
            <a:r>
              <a:rPr lang="en-US" dirty="0"/>
              <a:t>of relevant variables</a:t>
            </a:r>
          </a:p>
          <a:p>
            <a:pPr marL="457200" indent="-457200">
              <a:buFont typeface="+mj-lt"/>
              <a:buAutoNum type="arabicPeriod"/>
            </a:pPr>
            <a:endParaRPr lang="en-US" sz="1200" dirty="0"/>
          </a:p>
          <a:p>
            <a:r>
              <a:rPr lang="en-US" dirty="0"/>
              <a:t>Two potential roles for each variable:</a:t>
            </a:r>
          </a:p>
          <a:p>
            <a:pPr marL="914400" lvl="1" indent="-457200">
              <a:buFont typeface="+mj-lt"/>
              <a:buAutoNum type="arabicPeriod"/>
            </a:pPr>
            <a:r>
              <a:rPr lang="en-US" dirty="0"/>
              <a:t>Independent = explanatory = predictor variables</a:t>
            </a:r>
          </a:p>
          <a:p>
            <a:pPr lvl="2"/>
            <a:r>
              <a:rPr lang="en-US" sz="2400" dirty="0"/>
              <a:t>You sometimes control this; it’s what you think matters.</a:t>
            </a:r>
          </a:p>
          <a:p>
            <a:pPr marL="914400" lvl="1" indent="-457200">
              <a:buFont typeface="+mj-lt"/>
              <a:buAutoNum type="arabicPeriod"/>
            </a:pPr>
            <a:r>
              <a:rPr lang="en-US" dirty="0"/>
              <a:t>Dependent = outcome = response variables</a:t>
            </a:r>
          </a:p>
          <a:p>
            <a:pPr lvl="2"/>
            <a:r>
              <a:rPr lang="en-US" sz="2400" dirty="0"/>
              <a:t>You never control this; it’s what you think gets affected.</a:t>
            </a:r>
          </a:p>
          <a:p>
            <a:r>
              <a:rPr lang="en-US" dirty="0"/>
              <a:t>This mainly pertains to </a:t>
            </a:r>
            <a:r>
              <a:rPr lang="en-US" b="1" dirty="0">
                <a:solidFill>
                  <a:srgbClr val="FF0000"/>
                </a:solidFill>
              </a:rPr>
              <a:t>hypothesis testing</a:t>
            </a:r>
            <a:r>
              <a:rPr lang="en-US" dirty="0"/>
              <a:t>. The rationale for certain modeling or simulation approaches is different and can be more nuanced.</a:t>
            </a:r>
          </a:p>
          <a:p>
            <a:pPr lvl="1"/>
            <a:endParaRPr lang="en-US" sz="2000" dirty="0"/>
          </a:p>
        </p:txBody>
      </p:sp>
    </p:spTree>
    <p:extLst>
      <p:ext uri="{BB962C8B-B14F-4D97-AF65-F5344CB8AC3E}">
        <p14:creationId xmlns:p14="http://schemas.microsoft.com/office/powerpoint/2010/main" val="2660756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2D30C9-14E9-464D-98AA-266DCC177677}"/>
              </a:ext>
            </a:extLst>
          </p:cNvPr>
          <p:cNvPicPr>
            <a:picLocks noChangeAspect="1"/>
          </p:cNvPicPr>
          <p:nvPr/>
        </p:nvPicPr>
        <p:blipFill>
          <a:blip r:embed="rId2"/>
          <a:stretch>
            <a:fillRect/>
          </a:stretch>
        </p:blipFill>
        <p:spPr>
          <a:xfrm>
            <a:off x="1702398" y="244135"/>
            <a:ext cx="8787204" cy="6369730"/>
          </a:xfrm>
          <a:prstGeom prst="rect">
            <a:avLst/>
          </a:prstGeom>
        </p:spPr>
      </p:pic>
    </p:spTree>
    <p:extLst>
      <p:ext uri="{BB962C8B-B14F-4D97-AF65-F5344CB8AC3E}">
        <p14:creationId xmlns:p14="http://schemas.microsoft.com/office/powerpoint/2010/main" val="974015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EAA039-CF09-4BB9-9F16-CCF67511CBB2}"/>
              </a:ext>
            </a:extLst>
          </p:cNvPr>
          <p:cNvPicPr>
            <a:picLocks noChangeAspect="1"/>
          </p:cNvPicPr>
          <p:nvPr/>
        </p:nvPicPr>
        <p:blipFill>
          <a:blip r:embed="rId2"/>
          <a:stretch>
            <a:fillRect/>
          </a:stretch>
        </p:blipFill>
        <p:spPr>
          <a:xfrm>
            <a:off x="1683936" y="1045328"/>
            <a:ext cx="8824128" cy="4767342"/>
          </a:xfrm>
          <a:prstGeom prst="rect">
            <a:avLst/>
          </a:prstGeom>
        </p:spPr>
      </p:pic>
    </p:spTree>
    <p:extLst>
      <p:ext uri="{BB962C8B-B14F-4D97-AF65-F5344CB8AC3E}">
        <p14:creationId xmlns:p14="http://schemas.microsoft.com/office/powerpoint/2010/main" val="370832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4AFDCE-B4A0-4041-B657-EFEAAA4C9E60}"/>
              </a:ext>
            </a:extLst>
          </p:cNvPr>
          <p:cNvPicPr>
            <a:picLocks noChangeAspect="1"/>
          </p:cNvPicPr>
          <p:nvPr/>
        </p:nvPicPr>
        <p:blipFill>
          <a:blip r:embed="rId2"/>
          <a:stretch>
            <a:fillRect/>
          </a:stretch>
        </p:blipFill>
        <p:spPr>
          <a:xfrm>
            <a:off x="2175044" y="217271"/>
            <a:ext cx="7841912" cy="6423458"/>
          </a:xfrm>
          <a:prstGeom prst="rect">
            <a:avLst/>
          </a:prstGeom>
        </p:spPr>
      </p:pic>
    </p:spTree>
    <p:extLst>
      <p:ext uri="{BB962C8B-B14F-4D97-AF65-F5344CB8AC3E}">
        <p14:creationId xmlns:p14="http://schemas.microsoft.com/office/powerpoint/2010/main" val="397291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8BC6E1-E492-4B3D-9716-DEC2D02575F6}"/>
              </a:ext>
            </a:extLst>
          </p:cNvPr>
          <p:cNvPicPr>
            <a:picLocks noChangeAspect="1"/>
          </p:cNvPicPr>
          <p:nvPr/>
        </p:nvPicPr>
        <p:blipFill>
          <a:blip r:embed="rId2"/>
          <a:stretch>
            <a:fillRect/>
          </a:stretch>
        </p:blipFill>
        <p:spPr>
          <a:xfrm>
            <a:off x="1683936" y="476660"/>
            <a:ext cx="8824128" cy="5904681"/>
          </a:xfrm>
          <a:prstGeom prst="rect">
            <a:avLst/>
          </a:prstGeom>
        </p:spPr>
      </p:pic>
    </p:spTree>
    <p:extLst>
      <p:ext uri="{BB962C8B-B14F-4D97-AF65-F5344CB8AC3E}">
        <p14:creationId xmlns:p14="http://schemas.microsoft.com/office/powerpoint/2010/main" val="3291593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C38B-848B-4754-AE77-238310FC1BC3}"/>
              </a:ext>
            </a:extLst>
          </p:cNvPr>
          <p:cNvSpPr>
            <a:spLocks noGrp="1"/>
          </p:cNvSpPr>
          <p:nvPr>
            <p:ph type="title"/>
          </p:nvPr>
        </p:nvSpPr>
        <p:spPr/>
        <p:txBody>
          <a:bodyPr>
            <a:normAutofit/>
          </a:bodyPr>
          <a:lstStyle/>
          <a:p>
            <a:r>
              <a:rPr lang="en-US" sz="4000" dirty="0"/>
              <a:t>Linear Models</a:t>
            </a:r>
          </a:p>
        </p:txBody>
      </p:sp>
      <p:sp>
        <p:nvSpPr>
          <p:cNvPr id="3" name="Content Placeholder 2">
            <a:extLst>
              <a:ext uri="{FF2B5EF4-FFF2-40B4-BE49-F238E27FC236}">
                <a16:creationId xmlns:a16="http://schemas.microsoft.com/office/drawing/2014/main" id="{3EA3BBBC-1377-4D11-88FB-C340E88EC408}"/>
              </a:ext>
            </a:extLst>
          </p:cNvPr>
          <p:cNvSpPr>
            <a:spLocks noGrp="1"/>
          </p:cNvSpPr>
          <p:nvPr>
            <p:ph idx="1"/>
          </p:nvPr>
        </p:nvSpPr>
        <p:spPr/>
        <p:txBody>
          <a:bodyPr>
            <a:normAutofit fontScale="92500" lnSpcReduction="20000"/>
          </a:bodyPr>
          <a:lstStyle/>
          <a:p>
            <a:r>
              <a:rPr lang="en-US" dirty="0"/>
              <a:t>Regression</a:t>
            </a:r>
          </a:p>
          <a:p>
            <a:pPr lvl="1"/>
            <a:r>
              <a:rPr lang="en-US" dirty="0" err="1"/>
              <a:t>lm</a:t>
            </a:r>
            <a:r>
              <a:rPr lang="en-US" dirty="0"/>
              <a:t>(y ~ </a:t>
            </a:r>
            <a:r>
              <a:rPr lang="en-US" dirty="0" err="1"/>
              <a:t>continuous.factor</a:t>
            </a:r>
            <a:r>
              <a:rPr lang="en-US" dirty="0"/>
              <a:t>, data)</a:t>
            </a:r>
          </a:p>
          <a:p>
            <a:r>
              <a:rPr lang="en-US" dirty="0"/>
              <a:t>Multiple regression</a:t>
            </a:r>
          </a:p>
          <a:p>
            <a:pPr lvl="1"/>
            <a:r>
              <a:rPr lang="en-US" dirty="0" err="1"/>
              <a:t>lm</a:t>
            </a:r>
            <a:r>
              <a:rPr lang="en-US" dirty="0"/>
              <a:t>(y ~ continuous.factor.1 + continuous.factor.2 …, data)</a:t>
            </a:r>
          </a:p>
          <a:p>
            <a:r>
              <a:rPr lang="en-US" dirty="0"/>
              <a:t>ANOVA</a:t>
            </a:r>
          </a:p>
          <a:p>
            <a:pPr lvl="1"/>
            <a:r>
              <a:rPr lang="en-US" dirty="0"/>
              <a:t>1-way: </a:t>
            </a:r>
            <a:r>
              <a:rPr lang="en-US" dirty="0" err="1"/>
              <a:t>lm</a:t>
            </a:r>
            <a:r>
              <a:rPr lang="en-US" dirty="0"/>
              <a:t>(y ~ </a:t>
            </a:r>
            <a:r>
              <a:rPr lang="en-US" dirty="0" err="1"/>
              <a:t>categorical.factor</a:t>
            </a:r>
            <a:r>
              <a:rPr lang="en-US" dirty="0"/>
              <a:t>, data)</a:t>
            </a:r>
          </a:p>
          <a:p>
            <a:pPr lvl="1"/>
            <a:r>
              <a:rPr lang="en-US" dirty="0"/>
              <a:t>2-way: </a:t>
            </a:r>
            <a:r>
              <a:rPr lang="en-US" dirty="0" err="1"/>
              <a:t>lm</a:t>
            </a:r>
            <a:r>
              <a:rPr lang="en-US" dirty="0"/>
              <a:t>(y ~ categorical.factor.1 +/* categorical.factor.2, data)</a:t>
            </a:r>
          </a:p>
          <a:p>
            <a:pPr lvl="1"/>
            <a:r>
              <a:rPr lang="en-US" dirty="0"/>
              <a:t>Factorial: </a:t>
            </a:r>
            <a:r>
              <a:rPr lang="en-US" dirty="0" err="1"/>
              <a:t>lm</a:t>
            </a:r>
            <a:r>
              <a:rPr lang="en-US" dirty="0"/>
              <a:t>(y ~ categorical.factor.1 * categorical.factor.2 …, data)</a:t>
            </a:r>
          </a:p>
          <a:p>
            <a:r>
              <a:rPr lang="en-US" dirty="0"/>
              <a:t>ANCOVA</a:t>
            </a:r>
          </a:p>
          <a:p>
            <a:pPr lvl="1"/>
            <a:r>
              <a:rPr lang="en-US" dirty="0" err="1"/>
              <a:t>lm</a:t>
            </a:r>
            <a:r>
              <a:rPr lang="en-US" dirty="0"/>
              <a:t>(y ~ continuous.factor.1 … + categorical.factor.1 …, data)</a:t>
            </a:r>
          </a:p>
          <a:p>
            <a:r>
              <a:rPr lang="en-US" dirty="0"/>
              <a:t>Repeated measures ANOVA/ANCOVA</a:t>
            </a:r>
          </a:p>
          <a:p>
            <a:pPr lvl="1"/>
            <a:r>
              <a:rPr lang="en-US" dirty="0"/>
              <a:t>Implementation in R is usually more complex. More on this later.</a:t>
            </a:r>
          </a:p>
        </p:txBody>
      </p:sp>
    </p:spTree>
    <p:extLst>
      <p:ext uri="{BB962C8B-B14F-4D97-AF65-F5344CB8AC3E}">
        <p14:creationId xmlns:p14="http://schemas.microsoft.com/office/powerpoint/2010/main" val="549074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FEA4-F09B-46E0-83A9-9CCA547A3E07}"/>
              </a:ext>
            </a:extLst>
          </p:cNvPr>
          <p:cNvSpPr>
            <a:spLocks noGrp="1"/>
          </p:cNvSpPr>
          <p:nvPr>
            <p:ph type="title"/>
          </p:nvPr>
        </p:nvSpPr>
        <p:spPr/>
        <p:txBody>
          <a:bodyPr/>
          <a:lstStyle/>
          <a:p>
            <a:r>
              <a:rPr lang="en-US" dirty="0"/>
              <a:t>Generalized Linear Models</a:t>
            </a:r>
          </a:p>
        </p:txBody>
      </p:sp>
      <p:sp>
        <p:nvSpPr>
          <p:cNvPr id="3" name="Text Placeholder 2">
            <a:extLst>
              <a:ext uri="{FF2B5EF4-FFF2-40B4-BE49-F238E27FC236}">
                <a16:creationId xmlns:a16="http://schemas.microsoft.com/office/drawing/2014/main" id="{5B45E32C-FE74-484C-A6F2-1EBCC3B7F3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8748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FCE6-45F0-43D6-B93A-D0597E45C53E}"/>
              </a:ext>
            </a:extLst>
          </p:cNvPr>
          <p:cNvSpPr>
            <a:spLocks noGrp="1"/>
          </p:cNvSpPr>
          <p:nvPr>
            <p:ph type="title"/>
          </p:nvPr>
        </p:nvSpPr>
        <p:spPr>
          <a:xfrm>
            <a:off x="838200" y="365125"/>
            <a:ext cx="10515600" cy="1325563"/>
          </a:xfrm>
        </p:spPr>
        <p:txBody>
          <a:bodyPr/>
          <a:lstStyle/>
          <a:p>
            <a:r>
              <a:rPr lang="en-US" dirty="0"/>
              <a:t>Generalized Linear Models</a:t>
            </a:r>
          </a:p>
        </p:txBody>
      </p:sp>
      <p:sp>
        <p:nvSpPr>
          <p:cNvPr id="3" name="Content Placeholder 2">
            <a:extLst>
              <a:ext uri="{FF2B5EF4-FFF2-40B4-BE49-F238E27FC236}">
                <a16:creationId xmlns:a16="http://schemas.microsoft.com/office/drawing/2014/main" id="{7DE5934A-57B8-475D-8AC1-E8F56C1C3F80}"/>
              </a:ext>
            </a:extLst>
          </p:cNvPr>
          <p:cNvSpPr>
            <a:spLocks noGrp="1"/>
          </p:cNvSpPr>
          <p:nvPr>
            <p:ph idx="1"/>
          </p:nvPr>
        </p:nvSpPr>
        <p:spPr/>
        <p:txBody>
          <a:bodyPr>
            <a:noAutofit/>
          </a:bodyPr>
          <a:lstStyle/>
          <a:p>
            <a:r>
              <a:rPr lang="en-US" sz="2400" dirty="0"/>
              <a:t>Next we focus on the </a:t>
            </a:r>
            <a:r>
              <a:rPr lang="en-US" sz="2400" dirty="0" err="1"/>
              <a:t>glm</a:t>
            </a:r>
            <a:r>
              <a:rPr lang="en-US" sz="2400" dirty="0"/>
              <a:t>() command, which allows us to fit models and perform hypothesis tests on non-normal data.</a:t>
            </a:r>
          </a:p>
          <a:p>
            <a:r>
              <a:rPr lang="en-US" sz="2400" dirty="0"/>
              <a:t>GLM refers to the generalized linear model, which is a flexible generalization of ordinary linear regression that allows response variables to have non-normal error distributions.</a:t>
            </a:r>
          </a:p>
          <a:p>
            <a:r>
              <a:rPr lang="en-US" sz="2400" dirty="0"/>
              <a:t>A key goal is to learn how to identify different types of non-normal data and to know which distribution families are appropriate for different types of data. </a:t>
            </a:r>
          </a:p>
          <a:p>
            <a:r>
              <a:rPr lang="en-US" sz="2400" dirty="0"/>
              <a:t>Another important capability of </a:t>
            </a:r>
            <a:r>
              <a:rPr lang="en-US" sz="2400" dirty="0" err="1"/>
              <a:t>glm</a:t>
            </a:r>
            <a:r>
              <a:rPr lang="en-US" sz="2400" dirty="0"/>
              <a:t>() is specification of random effects. More on this later.</a:t>
            </a:r>
          </a:p>
        </p:txBody>
      </p:sp>
    </p:spTree>
    <p:extLst>
      <p:ext uri="{BB962C8B-B14F-4D97-AF65-F5344CB8AC3E}">
        <p14:creationId xmlns:p14="http://schemas.microsoft.com/office/powerpoint/2010/main" val="3142827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EFE3-799B-4C42-AFAE-426E4B0B9C91}"/>
              </a:ext>
            </a:extLst>
          </p:cNvPr>
          <p:cNvSpPr>
            <a:spLocks noGrp="1"/>
          </p:cNvSpPr>
          <p:nvPr>
            <p:ph type="title"/>
          </p:nvPr>
        </p:nvSpPr>
        <p:spPr/>
        <p:txBody>
          <a:bodyPr/>
          <a:lstStyle/>
          <a:p>
            <a:r>
              <a:rPr lang="en-US" dirty="0"/>
              <a:t>Key GLM Topics</a:t>
            </a:r>
          </a:p>
        </p:txBody>
      </p:sp>
      <p:sp>
        <p:nvSpPr>
          <p:cNvPr id="3" name="Content Placeholder 2">
            <a:extLst>
              <a:ext uri="{FF2B5EF4-FFF2-40B4-BE49-F238E27FC236}">
                <a16:creationId xmlns:a16="http://schemas.microsoft.com/office/drawing/2014/main" id="{E3D2A45B-ED2E-4F5B-ABF2-B52F334C9BA3}"/>
              </a:ext>
            </a:extLst>
          </p:cNvPr>
          <p:cNvSpPr>
            <a:spLocks noGrp="1"/>
          </p:cNvSpPr>
          <p:nvPr>
            <p:ph idx="1"/>
          </p:nvPr>
        </p:nvSpPr>
        <p:spPr/>
        <p:txBody>
          <a:bodyPr/>
          <a:lstStyle/>
          <a:p>
            <a:pPr marL="457200" indent="-457200">
              <a:buFont typeface="+mj-lt"/>
              <a:buAutoNum type="arabicPeriod"/>
            </a:pPr>
            <a:r>
              <a:rPr lang="en-US" sz="3200" dirty="0"/>
              <a:t>Distribution families</a:t>
            </a:r>
          </a:p>
          <a:p>
            <a:pPr marL="457200" indent="-457200">
              <a:buFont typeface="+mj-lt"/>
              <a:buAutoNum type="arabicPeriod"/>
            </a:pPr>
            <a:r>
              <a:rPr lang="en-US" sz="3200" dirty="0"/>
              <a:t>Link functions</a:t>
            </a:r>
          </a:p>
          <a:p>
            <a:pPr marL="457200" indent="-457200">
              <a:buFont typeface="+mj-lt"/>
              <a:buAutoNum type="arabicPeriod"/>
            </a:pPr>
            <a:r>
              <a:rPr lang="en-US" sz="3200" dirty="0"/>
              <a:t>Zero-inflation</a:t>
            </a:r>
          </a:p>
          <a:p>
            <a:pPr marL="457200" indent="-457200">
              <a:buFont typeface="+mj-lt"/>
              <a:buAutoNum type="arabicPeriod"/>
            </a:pPr>
            <a:r>
              <a:rPr lang="en-US" sz="3200" dirty="0"/>
              <a:t>Fixed vs. random effects</a:t>
            </a:r>
          </a:p>
          <a:p>
            <a:pPr marL="457200" indent="-457200">
              <a:buFont typeface="+mj-lt"/>
              <a:buAutoNum type="arabicPeriod"/>
            </a:pPr>
            <a:r>
              <a:rPr lang="en-US" sz="3200" dirty="0"/>
              <a:t>Bootstrapping (not GLM, an important alternative)</a:t>
            </a:r>
          </a:p>
        </p:txBody>
      </p:sp>
    </p:spTree>
    <p:extLst>
      <p:ext uri="{BB962C8B-B14F-4D97-AF65-F5344CB8AC3E}">
        <p14:creationId xmlns:p14="http://schemas.microsoft.com/office/powerpoint/2010/main" val="3879365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C38B-848B-4754-AE77-238310FC1BC3}"/>
              </a:ext>
            </a:extLst>
          </p:cNvPr>
          <p:cNvSpPr>
            <a:spLocks noGrp="1"/>
          </p:cNvSpPr>
          <p:nvPr>
            <p:ph type="title"/>
          </p:nvPr>
        </p:nvSpPr>
        <p:spPr/>
        <p:txBody>
          <a:bodyPr>
            <a:normAutofit/>
          </a:bodyPr>
          <a:lstStyle/>
          <a:p>
            <a:r>
              <a:rPr lang="en-US" sz="4000" dirty="0"/>
              <a:t>Generalized Linear Models</a:t>
            </a:r>
          </a:p>
        </p:txBody>
      </p:sp>
      <p:sp>
        <p:nvSpPr>
          <p:cNvPr id="3" name="Content Placeholder 2">
            <a:extLst>
              <a:ext uri="{FF2B5EF4-FFF2-40B4-BE49-F238E27FC236}">
                <a16:creationId xmlns:a16="http://schemas.microsoft.com/office/drawing/2014/main" id="{3EA3BBBC-1377-4D11-88FB-C340E88EC408}"/>
              </a:ext>
            </a:extLst>
          </p:cNvPr>
          <p:cNvSpPr>
            <a:spLocks noGrp="1"/>
          </p:cNvSpPr>
          <p:nvPr>
            <p:ph idx="1"/>
          </p:nvPr>
        </p:nvSpPr>
        <p:spPr/>
        <p:txBody>
          <a:bodyPr>
            <a:normAutofit fontScale="92500" lnSpcReduction="10000"/>
          </a:bodyPr>
          <a:lstStyle/>
          <a:p>
            <a:r>
              <a:rPr lang="en-US" dirty="0"/>
              <a:t>The core of the </a:t>
            </a:r>
            <a:r>
              <a:rPr lang="en-US" dirty="0" err="1"/>
              <a:t>glm</a:t>
            </a:r>
            <a:r>
              <a:rPr lang="en-US" dirty="0"/>
              <a:t>() command is the same as </a:t>
            </a:r>
            <a:r>
              <a:rPr lang="en-US" dirty="0" err="1"/>
              <a:t>lm</a:t>
            </a:r>
            <a:r>
              <a:rPr lang="en-US" dirty="0"/>
              <a:t>().</a:t>
            </a:r>
          </a:p>
          <a:p>
            <a:pPr lvl="1"/>
            <a:r>
              <a:rPr lang="en-US" dirty="0" err="1"/>
              <a:t>glm</a:t>
            </a:r>
            <a:r>
              <a:rPr lang="en-US" dirty="0"/>
              <a:t>(y ~ factors, data …)</a:t>
            </a:r>
          </a:p>
          <a:p>
            <a:r>
              <a:rPr lang="en-US" dirty="0"/>
              <a:t>But now you also specify a distribution family</a:t>
            </a:r>
          </a:p>
          <a:p>
            <a:pPr lvl="1"/>
            <a:r>
              <a:rPr lang="en-US" dirty="0" err="1"/>
              <a:t>glm</a:t>
            </a:r>
            <a:r>
              <a:rPr lang="en-US" dirty="0"/>
              <a:t>(y ~ factors, data, family = &lt;name&gt;)</a:t>
            </a:r>
          </a:p>
          <a:p>
            <a:pPr lvl="1"/>
            <a:r>
              <a:rPr lang="en-US" dirty="0"/>
              <a:t>&lt;name&gt; can = binomial, gaussian, Gamma, </a:t>
            </a:r>
            <a:r>
              <a:rPr lang="en-US" dirty="0" err="1"/>
              <a:t>inverse.gaussian</a:t>
            </a:r>
            <a:r>
              <a:rPr lang="en-US" dirty="0"/>
              <a:t>, </a:t>
            </a:r>
            <a:r>
              <a:rPr lang="en-US" dirty="0" err="1"/>
              <a:t>poisson</a:t>
            </a:r>
            <a:r>
              <a:rPr lang="en-US" dirty="0"/>
              <a:t>, quasi, quasibinomial, or </a:t>
            </a:r>
            <a:r>
              <a:rPr lang="en-US" dirty="0" err="1"/>
              <a:t>quasipoisson</a:t>
            </a:r>
            <a:endParaRPr lang="en-US" dirty="0"/>
          </a:p>
          <a:p>
            <a:r>
              <a:rPr lang="en-US" dirty="0"/>
              <a:t>And sometimes a link function</a:t>
            </a:r>
          </a:p>
          <a:p>
            <a:pPr lvl="1"/>
            <a:r>
              <a:rPr lang="en-US" dirty="0" err="1"/>
              <a:t>glm</a:t>
            </a:r>
            <a:r>
              <a:rPr lang="en-US" dirty="0"/>
              <a:t>(y ~ factors, data, family = binomial(link = “&lt;link name&gt;”))</a:t>
            </a:r>
          </a:p>
          <a:p>
            <a:pPr lvl="1"/>
            <a:r>
              <a:rPr lang="en-US" dirty="0"/>
              <a:t>Valid &lt;link name&gt; options depend on the distribution family</a:t>
            </a:r>
          </a:p>
          <a:p>
            <a:r>
              <a:rPr lang="en-US" dirty="0"/>
              <a:t>And a weighting factor for some families (e.g., binomial)</a:t>
            </a:r>
          </a:p>
          <a:p>
            <a:pPr lvl="1"/>
            <a:r>
              <a:rPr lang="en-US" dirty="0" err="1"/>
              <a:t>glm</a:t>
            </a:r>
            <a:r>
              <a:rPr lang="en-US" dirty="0"/>
              <a:t>(y ~ factors, data, family, weights = &lt;numeric vector&gt;))</a:t>
            </a:r>
          </a:p>
        </p:txBody>
      </p:sp>
    </p:spTree>
    <p:extLst>
      <p:ext uri="{BB962C8B-B14F-4D97-AF65-F5344CB8AC3E}">
        <p14:creationId xmlns:p14="http://schemas.microsoft.com/office/powerpoint/2010/main" val="1434210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05AB-7537-4A7E-8EEB-1209C84953C7}"/>
              </a:ext>
            </a:extLst>
          </p:cNvPr>
          <p:cNvSpPr>
            <a:spLocks noGrp="1"/>
          </p:cNvSpPr>
          <p:nvPr>
            <p:ph type="title"/>
          </p:nvPr>
        </p:nvSpPr>
        <p:spPr/>
        <p:txBody>
          <a:bodyPr>
            <a:normAutofit/>
          </a:bodyPr>
          <a:lstStyle/>
          <a:p>
            <a:r>
              <a:rPr lang="en-US" dirty="0"/>
              <a:t>Advantages of GLMs over OLS linear models</a:t>
            </a:r>
          </a:p>
        </p:txBody>
      </p:sp>
      <p:sp>
        <p:nvSpPr>
          <p:cNvPr id="3" name="Content Placeholder 2">
            <a:extLst>
              <a:ext uri="{FF2B5EF4-FFF2-40B4-BE49-F238E27FC236}">
                <a16:creationId xmlns:a16="http://schemas.microsoft.com/office/drawing/2014/main" id="{B5623DFD-C590-449A-9508-409B8D8F7687}"/>
              </a:ext>
            </a:extLst>
          </p:cNvPr>
          <p:cNvSpPr>
            <a:spLocks noGrp="1"/>
          </p:cNvSpPr>
          <p:nvPr>
            <p:ph idx="1"/>
          </p:nvPr>
        </p:nvSpPr>
        <p:spPr/>
        <p:txBody>
          <a:bodyPr>
            <a:normAutofit fontScale="85000" lnSpcReduction="20000"/>
          </a:bodyPr>
          <a:lstStyle/>
          <a:p>
            <a:r>
              <a:rPr lang="en-US" dirty="0"/>
              <a:t>No need to transform the response to have a normal distribution</a:t>
            </a:r>
          </a:p>
          <a:p>
            <a:r>
              <a:rPr lang="en-US" dirty="0"/>
              <a:t>The choice of link function is separate from the choice of distribution family, thus we have more flexibility in modeling</a:t>
            </a:r>
          </a:p>
          <a:p>
            <a:r>
              <a:rPr lang="en-US" dirty="0"/>
              <a:t>If the link function produces additive effects, then we do not need constant variance</a:t>
            </a:r>
          </a:p>
          <a:p>
            <a:r>
              <a:rPr lang="en-US" dirty="0"/>
              <a:t>Models are fitted via maximum likelihood estimation, thus the parameter estimates are considered to be better approximations of true values</a:t>
            </a:r>
          </a:p>
          <a:p>
            <a:r>
              <a:rPr lang="en-US" dirty="0"/>
              <a:t>Inference and model validation methods apply across most GLMs (e.g., Wald and likelihood ratio tests, deviance, residuals, confidence intervals, </a:t>
            </a:r>
            <a:r>
              <a:rPr lang="en-US" dirty="0" err="1"/>
              <a:t>overdispersion</a:t>
            </a:r>
            <a:r>
              <a:rPr lang="en-US" dirty="0"/>
              <a:t>)</a:t>
            </a:r>
          </a:p>
          <a:p>
            <a:r>
              <a:rPr lang="en-US" dirty="0"/>
              <a:t>Limitations of GLMs</a:t>
            </a:r>
          </a:p>
          <a:p>
            <a:pPr lvl="1"/>
            <a:r>
              <a:rPr lang="en-US" dirty="0"/>
              <a:t>Predictor variables can only have a combined linear function (“linear predictor”)</a:t>
            </a:r>
          </a:p>
          <a:p>
            <a:pPr lvl="1"/>
            <a:r>
              <a:rPr lang="en-US" dirty="0"/>
              <a:t>Responses must be independent</a:t>
            </a:r>
          </a:p>
          <a:p>
            <a:pPr lvl="1"/>
            <a:r>
              <a:rPr lang="en-US" dirty="0"/>
              <a:t>Harder to extract P values in R</a:t>
            </a:r>
          </a:p>
        </p:txBody>
      </p:sp>
    </p:spTree>
    <p:extLst>
      <p:ext uri="{BB962C8B-B14F-4D97-AF65-F5344CB8AC3E}">
        <p14:creationId xmlns:p14="http://schemas.microsoft.com/office/powerpoint/2010/main" val="246066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8854-659F-4DE2-9064-BE8263E3AAB1}"/>
              </a:ext>
            </a:extLst>
          </p:cNvPr>
          <p:cNvSpPr>
            <a:spLocks noGrp="1"/>
          </p:cNvSpPr>
          <p:nvPr>
            <p:ph type="title"/>
          </p:nvPr>
        </p:nvSpPr>
        <p:spPr/>
        <p:txBody>
          <a:bodyPr/>
          <a:lstStyle/>
          <a:p>
            <a:r>
              <a:rPr lang="en-US" dirty="0"/>
              <a:t>Variable types</a:t>
            </a:r>
          </a:p>
        </p:txBody>
      </p:sp>
      <p:pic>
        <p:nvPicPr>
          <p:cNvPr id="4" name="Picture 2" descr="Image result for types of variables">
            <a:extLst>
              <a:ext uri="{FF2B5EF4-FFF2-40B4-BE49-F238E27FC236}">
                <a16:creationId xmlns:a16="http://schemas.microsoft.com/office/drawing/2014/main" id="{B805FFBB-343D-4277-8FCC-1B24CCEA45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734" y="1532708"/>
            <a:ext cx="8246707" cy="468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09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BD6B-D96C-4EB6-A724-45F6A24CF4F1}"/>
              </a:ext>
            </a:extLst>
          </p:cNvPr>
          <p:cNvSpPr>
            <a:spLocks noGrp="1"/>
          </p:cNvSpPr>
          <p:nvPr>
            <p:ph type="title"/>
          </p:nvPr>
        </p:nvSpPr>
        <p:spPr/>
        <p:txBody>
          <a:bodyPr/>
          <a:lstStyle/>
          <a:p>
            <a:r>
              <a:rPr lang="en-US" dirty="0"/>
              <a:t>Distribution Families in </a:t>
            </a:r>
            <a:r>
              <a:rPr lang="en-US" dirty="0" err="1"/>
              <a:t>glm</a:t>
            </a:r>
            <a:r>
              <a:rPr lang="en-US" dirty="0"/>
              <a:t>()</a:t>
            </a:r>
          </a:p>
        </p:txBody>
      </p:sp>
      <p:sp>
        <p:nvSpPr>
          <p:cNvPr id="3" name="Content Placeholder 2">
            <a:extLst>
              <a:ext uri="{FF2B5EF4-FFF2-40B4-BE49-F238E27FC236}">
                <a16:creationId xmlns:a16="http://schemas.microsoft.com/office/drawing/2014/main" id="{7377B097-7E4A-4200-AF14-1A09C498EEEE}"/>
              </a:ext>
            </a:extLst>
          </p:cNvPr>
          <p:cNvSpPr>
            <a:spLocks noGrp="1"/>
          </p:cNvSpPr>
          <p:nvPr>
            <p:ph idx="1"/>
          </p:nvPr>
        </p:nvSpPr>
        <p:spPr/>
        <p:txBody>
          <a:bodyPr>
            <a:normAutofit lnSpcReduction="10000"/>
          </a:bodyPr>
          <a:lstStyle/>
          <a:p>
            <a:r>
              <a:rPr lang="en-US" dirty="0"/>
              <a:t>Embrace your non-normality!</a:t>
            </a:r>
          </a:p>
          <a:p>
            <a:r>
              <a:rPr lang="en-US" dirty="0"/>
              <a:t>binomial</a:t>
            </a:r>
          </a:p>
          <a:p>
            <a:r>
              <a:rPr lang="en-US" dirty="0"/>
              <a:t>Gamma</a:t>
            </a:r>
          </a:p>
          <a:p>
            <a:r>
              <a:rPr lang="en-US" dirty="0"/>
              <a:t>gaussian</a:t>
            </a:r>
          </a:p>
          <a:p>
            <a:r>
              <a:rPr lang="en-US" dirty="0" err="1"/>
              <a:t>inverse.gaussian</a:t>
            </a:r>
            <a:endParaRPr lang="en-US" dirty="0"/>
          </a:p>
          <a:p>
            <a:r>
              <a:rPr lang="en-US" dirty="0" err="1"/>
              <a:t>poisson</a:t>
            </a:r>
            <a:endParaRPr lang="en-US" dirty="0"/>
          </a:p>
          <a:p>
            <a:r>
              <a:rPr lang="en-US" dirty="0"/>
              <a:t>quasi</a:t>
            </a:r>
          </a:p>
          <a:p>
            <a:r>
              <a:rPr lang="en-US" dirty="0"/>
              <a:t>quasibinomial</a:t>
            </a:r>
          </a:p>
          <a:p>
            <a:r>
              <a:rPr lang="en-US" dirty="0" err="1"/>
              <a:t>quasipoisson</a:t>
            </a:r>
            <a:r>
              <a:rPr lang="en-US" dirty="0"/>
              <a:t> </a:t>
            </a:r>
          </a:p>
        </p:txBody>
      </p:sp>
    </p:spTree>
    <p:extLst>
      <p:ext uri="{BB962C8B-B14F-4D97-AF65-F5344CB8AC3E}">
        <p14:creationId xmlns:p14="http://schemas.microsoft.com/office/powerpoint/2010/main" val="3224970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673-E7B3-490D-9B6C-E7504E164603}"/>
              </a:ext>
            </a:extLst>
          </p:cNvPr>
          <p:cNvSpPr>
            <a:spLocks noGrp="1"/>
          </p:cNvSpPr>
          <p:nvPr>
            <p:ph type="title"/>
          </p:nvPr>
        </p:nvSpPr>
        <p:spPr/>
        <p:txBody>
          <a:bodyPr/>
          <a:lstStyle/>
          <a:p>
            <a:r>
              <a:rPr lang="en-US" dirty="0"/>
              <a:t>Gaussian (Normal) Distribution</a:t>
            </a:r>
          </a:p>
        </p:txBody>
      </p:sp>
      <p:sp>
        <p:nvSpPr>
          <p:cNvPr id="3" name="Content Placeholder 2">
            <a:extLst>
              <a:ext uri="{FF2B5EF4-FFF2-40B4-BE49-F238E27FC236}">
                <a16:creationId xmlns:a16="http://schemas.microsoft.com/office/drawing/2014/main" id="{C2171763-B611-45FF-ACA8-F3A491C1B404}"/>
              </a:ext>
            </a:extLst>
          </p:cNvPr>
          <p:cNvSpPr>
            <a:spLocks noGrp="1"/>
          </p:cNvSpPr>
          <p:nvPr>
            <p:ph idx="1"/>
          </p:nvPr>
        </p:nvSpPr>
        <p:spPr>
          <a:xfrm>
            <a:off x="838200" y="1825625"/>
            <a:ext cx="6385560" cy="4351338"/>
          </a:xfrm>
        </p:spPr>
        <p:txBody>
          <a:bodyPr>
            <a:normAutofit/>
          </a:bodyPr>
          <a:lstStyle/>
          <a:p>
            <a:r>
              <a:rPr lang="en-US" sz="2000" dirty="0"/>
              <a:t>The Gaussian or normal distribution is the well-known bell-shaped curve, whose only variable parameters are mean and standard deviation or variance (</a:t>
            </a:r>
            <a:r>
              <a:rPr lang="en-US" sz="2000" dirty="0" err="1"/>
              <a:t>std</a:t>
            </a:r>
            <a:r>
              <a:rPr lang="en-US" sz="2000" dirty="0"/>
              <a:t> dev = sqrt(variance)).</a:t>
            </a:r>
          </a:p>
          <a:p>
            <a:r>
              <a:rPr lang="en-US" sz="2000" dirty="0"/>
              <a:t>The normal distribution is useful because of the central limit theorem, which basically states that independent observations of random variables become normally distributed when the number of observations is sufficiently large.</a:t>
            </a:r>
          </a:p>
          <a:p>
            <a:r>
              <a:rPr lang="en-US" sz="2000" dirty="0"/>
              <a:t>This makes the normal distribution very useful for estimating any random variable whose distribution is not known, and it is the foundation for many statistical tests.</a:t>
            </a:r>
          </a:p>
        </p:txBody>
      </p:sp>
      <p:pic>
        <p:nvPicPr>
          <p:cNvPr id="5122" name="Picture 2" descr="Probability density function for the normal distribution">
            <a:extLst>
              <a:ext uri="{FF2B5EF4-FFF2-40B4-BE49-F238E27FC236}">
                <a16:creationId xmlns:a16="http://schemas.microsoft.com/office/drawing/2014/main" id="{0BCBCE8A-15D5-4487-863A-196053274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597" y="1476720"/>
            <a:ext cx="3866309" cy="24701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mulative distribution function for the normal distribution">
            <a:extLst>
              <a:ext uri="{FF2B5EF4-FFF2-40B4-BE49-F238E27FC236}">
                <a16:creationId xmlns:a16="http://schemas.microsoft.com/office/drawing/2014/main" id="{DCAF9C19-D3EE-4963-90C9-F13FF461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598" y="4022733"/>
            <a:ext cx="3866309" cy="247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292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673-E7B3-490D-9B6C-E7504E164603}"/>
              </a:ext>
            </a:extLst>
          </p:cNvPr>
          <p:cNvSpPr>
            <a:spLocks noGrp="1"/>
          </p:cNvSpPr>
          <p:nvPr>
            <p:ph type="title"/>
          </p:nvPr>
        </p:nvSpPr>
        <p:spPr/>
        <p:txBody>
          <a:bodyPr/>
          <a:lstStyle/>
          <a:p>
            <a:r>
              <a:rPr lang="en-US" dirty="0"/>
              <a:t>Poisson Distribution</a:t>
            </a:r>
          </a:p>
        </p:txBody>
      </p:sp>
      <p:sp>
        <p:nvSpPr>
          <p:cNvPr id="3" name="Content Placeholder 2">
            <a:extLst>
              <a:ext uri="{FF2B5EF4-FFF2-40B4-BE49-F238E27FC236}">
                <a16:creationId xmlns:a16="http://schemas.microsoft.com/office/drawing/2014/main" id="{C2171763-B611-45FF-ACA8-F3A491C1B404}"/>
              </a:ext>
            </a:extLst>
          </p:cNvPr>
          <p:cNvSpPr>
            <a:spLocks noGrp="1"/>
          </p:cNvSpPr>
          <p:nvPr>
            <p:ph idx="1"/>
          </p:nvPr>
        </p:nvSpPr>
        <p:spPr>
          <a:xfrm>
            <a:off x="838200" y="1825625"/>
            <a:ext cx="6848959" cy="4351338"/>
          </a:xfrm>
        </p:spPr>
        <p:txBody>
          <a:bodyPr>
            <a:normAutofit lnSpcReduction="10000"/>
          </a:bodyPr>
          <a:lstStyle/>
          <a:p>
            <a:r>
              <a:rPr lang="en-US" sz="2400" dirty="0"/>
              <a:t>The Poisson distribution expresses the probability of a given number of events occurring in a fixed interval of time or space if these events occur with a known constant rate and independently of the time since the last event.</a:t>
            </a:r>
          </a:p>
          <a:p>
            <a:r>
              <a:rPr lang="en-US" sz="2400" dirty="0"/>
              <a:t>The Poisson distribution can also be used for the number of events (e.g., encounters) in other specified intervals, such as distance, area, or volume.</a:t>
            </a:r>
          </a:p>
          <a:p>
            <a:r>
              <a:rPr lang="en-US" sz="2400" dirty="0"/>
              <a:t>Best option for count data (integers).</a:t>
            </a:r>
          </a:p>
          <a:p>
            <a:r>
              <a:rPr lang="en-US" sz="2400" dirty="0"/>
              <a:t>Suitable for strongly right-skewed data with long tales (much observation data is like this, e.g., counts of species in plots).</a:t>
            </a:r>
          </a:p>
        </p:txBody>
      </p:sp>
      <p:pic>
        <p:nvPicPr>
          <p:cNvPr id="6146" name="Picture 2" descr="Plot of the Poisson PMF">
            <a:extLst>
              <a:ext uri="{FF2B5EF4-FFF2-40B4-BE49-F238E27FC236}">
                <a16:creationId xmlns:a16="http://schemas.microsoft.com/office/drawing/2014/main" id="{42531CBB-6765-43AC-B8CE-4A21E34EE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441" y="1136392"/>
            <a:ext cx="3382555" cy="27060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lot of the Poisson CDF">
            <a:extLst>
              <a:ext uri="{FF2B5EF4-FFF2-40B4-BE49-F238E27FC236}">
                <a16:creationId xmlns:a16="http://schemas.microsoft.com/office/drawing/2014/main" id="{8FA6D299-113F-40C7-AE29-0D5B9EA03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8440" y="3899086"/>
            <a:ext cx="3382556" cy="270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53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673-E7B3-490D-9B6C-E7504E164603}"/>
              </a:ext>
            </a:extLst>
          </p:cNvPr>
          <p:cNvSpPr>
            <a:spLocks noGrp="1"/>
          </p:cNvSpPr>
          <p:nvPr>
            <p:ph type="title"/>
          </p:nvPr>
        </p:nvSpPr>
        <p:spPr/>
        <p:txBody>
          <a:bodyPr/>
          <a:lstStyle/>
          <a:p>
            <a:r>
              <a:rPr lang="en-US" dirty="0"/>
              <a:t>Binomial Distribution</a:t>
            </a:r>
          </a:p>
        </p:txBody>
      </p:sp>
      <p:sp>
        <p:nvSpPr>
          <p:cNvPr id="3" name="Content Placeholder 2">
            <a:extLst>
              <a:ext uri="{FF2B5EF4-FFF2-40B4-BE49-F238E27FC236}">
                <a16:creationId xmlns:a16="http://schemas.microsoft.com/office/drawing/2014/main" id="{C2171763-B611-45FF-ACA8-F3A491C1B404}"/>
              </a:ext>
            </a:extLst>
          </p:cNvPr>
          <p:cNvSpPr>
            <a:spLocks noGrp="1"/>
          </p:cNvSpPr>
          <p:nvPr>
            <p:ph idx="1"/>
          </p:nvPr>
        </p:nvSpPr>
        <p:spPr>
          <a:xfrm>
            <a:off x="838200" y="1825625"/>
            <a:ext cx="6250577" cy="4351338"/>
          </a:xfrm>
        </p:spPr>
        <p:txBody>
          <a:bodyPr>
            <a:normAutofit fontScale="92500"/>
          </a:bodyPr>
          <a:lstStyle/>
          <a:p>
            <a:r>
              <a:rPr lang="en-US" sz="2400" dirty="0"/>
              <a:t>The binomial distribution with parameters </a:t>
            </a:r>
            <a:r>
              <a:rPr lang="en-US" sz="2400" i="1" dirty="0"/>
              <a:t>n</a:t>
            </a:r>
            <a:r>
              <a:rPr lang="en-US" sz="2400" dirty="0"/>
              <a:t> and </a:t>
            </a:r>
            <a:r>
              <a:rPr lang="en-US" sz="2400" i="1" dirty="0"/>
              <a:t>p </a:t>
            </a:r>
            <a:r>
              <a:rPr lang="en-US" sz="2400" dirty="0"/>
              <a:t>is the discrete probability distribution of the number of successes in a sequence of </a:t>
            </a:r>
            <a:r>
              <a:rPr lang="en-US" sz="2400" i="1" dirty="0"/>
              <a:t>n</a:t>
            </a:r>
            <a:r>
              <a:rPr lang="en-US" sz="2400" dirty="0"/>
              <a:t> independent experiments, each with a binary or </a:t>
            </a:r>
            <a:r>
              <a:rPr lang="en-US" sz="2400" dirty="0" err="1"/>
              <a:t>boolean</a:t>
            </a:r>
            <a:r>
              <a:rPr lang="en-US" sz="2400" dirty="0"/>
              <a:t>-valued outcome: success/yes/true/one (with probability </a:t>
            </a:r>
            <a:r>
              <a:rPr lang="en-US" sz="2400" i="1" dirty="0"/>
              <a:t>p</a:t>
            </a:r>
            <a:r>
              <a:rPr lang="en-US" sz="2400" dirty="0"/>
              <a:t>) or failure/no/false/zero (with probability </a:t>
            </a:r>
            <a:r>
              <a:rPr lang="en-US" sz="2400" i="1" dirty="0"/>
              <a:t>q</a:t>
            </a:r>
            <a:r>
              <a:rPr lang="en-US" sz="2400" dirty="0"/>
              <a:t> = 1 − </a:t>
            </a:r>
            <a:r>
              <a:rPr lang="en-US" sz="2400" i="1" dirty="0"/>
              <a:t>p</a:t>
            </a:r>
            <a:r>
              <a:rPr lang="en-US" sz="2400" dirty="0"/>
              <a:t>).</a:t>
            </a:r>
          </a:p>
          <a:p>
            <a:r>
              <a:rPr lang="en-US" sz="2400" dirty="0"/>
              <a:t>Works for any binary response, including survival. </a:t>
            </a:r>
          </a:p>
          <a:p>
            <a:r>
              <a:rPr lang="en-US" sz="2400" dirty="0"/>
              <a:t>Even works with proportions of </a:t>
            </a:r>
            <a:r>
              <a:rPr lang="en-US" sz="2400" i="1" dirty="0"/>
              <a:t>p</a:t>
            </a:r>
            <a:r>
              <a:rPr lang="en-US" sz="2400" dirty="0"/>
              <a:t> (e.g., percent survival), but this needs to be weighted by the group size (e.g., 20% survival with 10 vs. 100 samples).</a:t>
            </a:r>
          </a:p>
        </p:txBody>
      </p:sp>
      <p:pic>
        <p:nvPicPr>
          <p:cNvPr id="2050" name="Picture 2" descr="Probability mass function for the binomial distribution">
            <a:extLst>
              <a:ext uri="{FF2B5EF4-FFF2-40B4-BE49-F238E27FC236}">
                <a16:creationId xmlns:a16="http://schemas.microsoft.com/office/drawing/2014/main" id="{C444AF86-31C3-4535-ACE4-D6C286E3E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432" y="455161"/>
            <a:ext cx="3998381" cy="2662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mulative distribution function for the binomial distribution">
            <a:extLst>
              <a:ext uri="{FF2B5EF4-FFF2-40B4-BE49-F238E27FC236}">
                <a16:creationId xmlns:a16="http://schemas.microsoft.com/office/drawing/2014/main" id="{6133B3A4-14F2-4C79-8BD6-1FAF38C3E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675" y="3254652"/>
            <a:ext cx="4040830" cy="303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708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673-E7B3-490D-9B6C-E7504E164603}"/>
              </a:ext>
            </a:extLst>
          </p:cNvPr>
          <p:cNvSpPr>
            <a:spLocks noGrp="1"/>
          </p:cNvSpPr>
          <p:nvPr>
            <p:ph type="title"/>
          </p:nvPr>
        </p:nvSpPr>
        <p:spPr/>
        <p:txBody>
          <a:bodyPr/>
          <a:lstStyle/>
          <a:p>
            <a:r>
              <a:rPr lang="en-US" dirty="0"/>
              <a:t>Negative Binomial Distribution</a:t>
            </a:r>
          </a:p>
        </p:txBody>
      </p:sp>
      <p:sp>
        <p:nvSpPr>
          <p:cNvPr id="3" name="Content Placeholder 2">
            <a:extLst>
              <a:ext uri="{FF2B5EF4-FFF2-40B4-BE49-F238E27FC236}">
                <a16:creationId xmlns:a16="http://schemas.microsoft.com/office/drawing/2014/main" id="{C2171763-B611-45FF-ACA8-F3A491C1B404}"/>
              </a:ext>
            </a:extLst>
          </p:cNvPr>
          <p:cNvSpPr>
            <a:spLocks noGrp="1"/>
          </p:cNvSpPr>
          <p:nvPr>
            <p:ph idx="1"/>
          </p:nvPr>
        </p:nvSpPr>
        <p:spPr>
          <a:xfrm>
            <a:off x="838200" y="1825625"/>
            <a:ext cx="6633754" cy="4351338"/>
          </a:xfrm>
        </p:spPr>
        <p:txBody>
          <a:bodyPr>
            <a:normAutofit/>
          </a:bodyPr>
          <a:lstStyle/>
          <a:p>
            <a:r>
              <a:rPr lang="en-US" sz="2000" dirty="0"/>
              <a:t>The negative binomial distribution is a discrete probability distribution of the number of successes in a sequence of independent and identically distributed Bernoulli trials before a specified (non-random) number of failures (denoted </a:t>
            </a:r>
            <a:r>
              <a:rPr lang="en-US" sz="2000" i="1" dirty="0"/>
              <a:t>r</a:t>
            </a:r>
            <a:r>
              <a:rPr lang="en-US" sz="2000" dirty="0"/>
              <a:t>) occurs. </a:t>
            </a:r>
          </a:p>
          <a:p>
            <a:r>
              <a:rPr lang="en-US" sz="2000" dirty="0"/>
              <a:t>For example, if we define a 1 as failure, all non-1s as successes, and we throw a dice repeatedly until 1 appears the third time (</a:t>
            </a:r>
            <a:r>
              <a:rPr lang="en-US" sz="2000" i="1" dirty="0"/>
              <a:t>r</a:t>
            </a:r>
            <a:r>
              <a:rPr lang="en-US" sz="2000" dirty="0"/>
              <a:t> = three failures), then the probability distribution of the number of non-1s that appeared will be a negative binomial distribution.</a:t>
            </a:r>
          </a:p>
          <a:p>
            <a:r>
              <a:rPr lang="en-US" sz="2000" dirty="0"/>
              <a:t>Often used for </a:t>
            </a:r>
            <a:r>
              <a:rPr lang="en-US" sz="2000" b="1" dirty="0"/>
              <a:t>zero-inflated </a:t>
            </a:r>
            <a:r>
              <a:rPr lang="en-US" sz="2000" dirty="0"/>
              <a:t>data. </a:t>
            </a:r>
          </a:p>
          <a:p>
            <a:r>
              <a:rPr lang="en-US" sz="2000" dirty="0"/>
              <a:t>Often used for </a:t>
            </a:r>
            <a:r>
              <a:rPr lang="en-US" sz="2000" b="1" dirty="0"/>
              <a:t>over-dispersed</a:t>
            </a:r>
            <a:r>
              <a:rPr lang="en-US" sz="2000" dirty="0"/>
              <a:t> count data.</a:t>
            </a:r>
          </a:p>
          <a:p>
            <a:r>
              <a:rPr lang="en-US" sz="2000" dirty="0"/>
              <a:t>Can often be appropriately applied to most binary data.</a:t>
            </a:r>
          </a:p>
        </p:txBody>
      </p:sp>
      <p:pic>
        <p:nvPicPr>
          <p:cNvPr id="3074" name="Picture 2" descr="Image result for binomial distribution">
            <a:extLst>
              <a:ext uri="{FF2B5EF4-FFF2-40B4-BE49-F238E27FC236}">
                <a16:creationId xmlns:a16="http://schemas.microsoft.com/office/drawing/2014/main" id="{0EAD3B7A-B936-4615-B3E2-613071CE7E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9" t="3044" r="24329" b="2695"/>
          <a:stretch/>
        </p:blipFill>
        <p:spPr bwMode="auto">
          <a:xfrm>
            <a:off x="7729560" y="2172789"/>
            <a:ext cx="4171135" cy="2862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inomial distribution">
            <a:extLst>
              <a:ext uri="{FF2B5EF4-FFF2-40B4-BE49-F238E27FC236}">
                <a16:creationId xmlns:a16="http://schemas.microsoft.com/office/drawing/2014/main" id="{FA856B49-447A-4726-9C2D-FC28DC3829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982" t="13529" r="2991" b="57388"/>
          <a:stretch/>
        </p:blipFill>
        <p:spPr bwMode="auto">
          <a:xfrm>
            <a:off x="10588408" y="2919751"/>
            <a:ext cx="926722" cy="68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549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1673-E7B3-490D-9B6C-E7504E164603}"/>
              </a:ext>
            </a:extLst>
          </p:cNvPr>
          <p:cNvSpPr>
            <a:spLocks noGrp="1"/>
          </p:cNvSpPr>
          <p:nvPr>
            <p:ph type="title"/>
          </p:nvPr>
        </p:nvSpPr>
        <p:spPr/>
        <p:txBody>
          <a:bodyPr/>
          <a:lstStyle/>
          <a:p>
            <a:r>
              <a:rPr lang="en-US" dirty="0"/>
              <a:t>Gamma Distribution</a:t>
            </a:r>
          </a:p>
        </p:txBody>
      </p:sp>
      <p:sp>
        <p:nvSpPr>
          <p:cNvPr id="3" name="Content Placeholder 2">
            <a:extLst>
              <a:ext uri="{FF2B5EF4-FFF2-40B4-BE49-F238E27FC236}">
                <a16:creationId xmlns:a16="http://schemas.microsoft.com/office/drawing/2014/main" id="{C2171763-B611-45FF-ACA8-F3A491C1B404}"/>
              </a:ext>
            </a:extLst>
          </p:cNvPr>
          <p:cNvSpPr>
            <a:spLocks noGrp="1"/>
          </p:cNvSpPr>
          <p:nvPr>
            <p:ph idx="1"/>
          </p:nvPr>
        </p:nvSpPr>
        <p:spPr>
          <a:xfrm>
            <a:off x="838200" y="1825625"/>
            <a:ext cx="7208520" cy="4351338"/>
          </a:xfrm>
        </p:spPr>
        <p:txBody>
          <a:bodyPr>
            <a:normAutofit/>
          </a:bodyPr>
          <a:lstStyle/>
          <a:p>
            <a:r>
              <a:rPr lang="en-US" sz="2000" dirty="0"/>
              <a:t>The gamma distribution is a two-parameter family of continuous probability distributions. The exponential distribution, Erlang distribution, and chi-squared distribution are special cases of the gamma distribution. </a:t>
            </a:r>
          </a:p>
          <a:p>
            <a:r>
              <a:rPr lang="en-US" sz="2000" dirty="0"/>
              <a:t>Gamma distribution is a distribution that arises naturally in processes for which the waiting times between events are relevant. It can be thought of as a waiting time between Poisson distributed events (e.g., rainfall events).</a:t>
            </a:r>
          </a:p>
          <a:p>
            <a:r>
              <a:rPr lang="en-US" sz="2000" dirty="0"/>
              <a:t>Usually good for data following exponential, rather than linear patterns (if not transformed).</a:t>
            </a:r>
          </a:p>
          <a:p>
            <a:r>
              <a:rPr lang="en-US" sz="2000" dirty="0"/>
              <a:t>Often suitable for data that are continuous, positive, right-skewed and where variance is near-constant on the log-scale.</a:t>
            </a:r>
          </a:p>
          <a:p>
            <a:r>
              <a:rPr lang="en-US" sz="2000" dirty="0"/>
              <a:t>Gamma + Poisson = negative binomial</a:t>
            </a:r>
          </a:p>
        </p:txBody>
      </p:sp>
      <p:pic>
        <p:nvPicPr>
          <p:cNvPr id="4098" name="Picture 2" descr="Image result for gamma distribution">
            <a:extLst>
              <a:ext uri="{FF2B5EF4-FFF2-40B4-BE49-F238E27FC236}">
                <a16:creationId xmlns:a16="http://schemas.microsoft.com/office/drawing/2014/main" id="{B852D26D-D7C0-484A-AC52-55D9BEF41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467" y="2111829"/>
            <a:ext cx="4051902" cy="304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698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605B-BB3B-4DFC-A8CF-281F69F24C0C}"/>
              </a:ext>
            </a:extLst>
          </p:cNvPr>
          <p:cNvSpPr>
            <a:spLocks noGrp="1"/>
          </p:cNvSpPr>
          <p:nvPr>
            <p:ph type="title"/>
          </p:nvPr>
        </p:nvSpPr>
        <p:spPr/>
        <p:txBody>
          <a:bodyPr/>
          <a:lstStyle/>
          <a:p>
            <a:r>
              <a:rPr lang="en-US" dirty="0"/>
              <a:t>Link Functions</a:t>
            </a:r>
          </a:p>
        </p:txBody>
      </p:sp>
      <p:sp>
        <p:nvSpPr>
          <p:cNvPr id="3" name="Content Placeholder 2">
            <a:extLst>
              <a:ext uri="{FF2B5EF4-FFF2-40B4-BE49-F238E27FC236}">
                <a16:creationId xmlns:a16="http://schemas.microsoft.com/office/drawing/2014/main" id="{4B041B3D-2B92-43A2-8A8A-8A40EDDCB88B}"/>
              </a:ext>
            </a:extLst>
          </p:cNvPr>
          <p:cNvSpPr>
            <a:spLocks noGrp="1"/>
          </p:cNvSpPr>
          <p:nvPr>
            <p:ph idx="1"/>
          </p:nvPr>
        </p:nvSpPr>
        <p:spPr/>
        <p:txBody>
          <a:bodyPr>
            <a:normAutofit/>
          </a:bodyPr>
          <a:lstStyle/>
          <a:p>
            <a:r>
              <a:rPr lang="en-US" dirty="0"/>
              <a:t>Valid link functions in R depend on the distribution family</a:t>
            </a:r>
          </a:p>
          <a:p>
            <a:pPr lvl="1"/>
            <a:r>
              <a:rPr lang="en-US" b="1" dirty="0"/>
              <a:t>gaussian </a:t>
            </a:r>
            <a:r>
              <a:rPr lang="en-US" dirty="0"/>
              <a:t>accepts “identity”, “log”, and “inverse”</a:t>
            </a:r>
          </a:p>
          <a:p>
            <a:pPr lvl="1"/>
            <a:r>
              <a:rPr lang="en-US" b="1" dirty="0"/>
              <a:t>binomial </a:t>
            </a:r>
            <a:r>
              <a:rPr lang="en-US" dirty="0"/>
              <a:t>accepts “logit”, “</a:t>
            </a:r>
            <a:r>
              <a:rPr lang="en-US" dirty="0" err="1"/>
              <a:t>probit</a:t>
            </a:r>
            <a:r>
              <a:rPr lang="en-US" dirty="0"/>
              <a:t>”, “</a:t>
            </a:r>
            <a:r>
              <a:rPr lang="en-US" dirty="0" err="1"/>
              <a:t>cauchit</a:t>
            </a:r>
            <a:r>
              <a:rPr lang="en-US" dirty="0"/>
              <a:t>”, “log”, and “</a:t>
            </a:r>
            <a:r>
              <a:rPr lang="en-US" dirty="0" err="1"/>
              <a:t>cloglog</a:t>
            </a:r>
            <a:r>
              <a:rPr lang="en-US" dirty="0"/>
              <a:t>”</a:t>
            </a:r>
          </a:p>
          <a:p>
            <a:pPr lvl="2"/>
            <a:r>
              <a:rPr lang="en-US" dirty="0"/>
              <a:t>First 3 corresponding to logistic, normal, and Cauchy cumulative distribution functions</a:t>
            </a:r>
          </a:p>
          <a:p>
            <a:pPr lvl="2"/>
            <a:r>
              <a:rPr lang="en-US" dirty="0" err="1"/>
              <a:t>cloglog</a:t>
            </a:r>
            <a:r>
              <a:rPr lang="en-US" dirty="0"/>
              <a:t> is the complementary log-log function</a:t>
            </a:r>
          </a:p>
          <a:p>
            <a:pPr lvl="1"/>
            <a:r>
              <a:rPr lang="en-US" b="1" dirty="0"/>
              <a:t>Gamma </a:t>
            </a:r>
            <a:r>
              <a:rPr lang="en-US" dirty="0"/>
              <a:t>accepts “inverse”, “identity”, and “log”</a:t>
            </a:r>
          </a:p>
          <a:p>
            <a:pPr lvl="1"/>
            <a:r>
              <a:rPr lang="en-US" b="1" dirty="0" err="1"/>
              <a:t>poisson</a:t>
            </a:r>
            <a:r>
              <a:rPr lang="en-US" b="1" dirty="0"/>
              <a:t> </a:t>
            </a:r>
            <a:r>
              <a:rPr lang="en-US" dirty="0"/>
              <a:t>accepts “log”, “identity”, and “sqrt”</a:t>
            </a:r>
          </a:p>
          <a:p>
            <a:pPr lvl="1"/>
            <a:r>
              <a:rPr lang="en-US" b="1" dirty="0" err="1"/>
              <a:t>inverse.gaussian</a:t>
            </a:r>
            <a:r>
              <a:rPr lang="en-US" b="1" dirty="0"/>
              <a:t> </a:t>
            </a:r>
            <a:r>
              <a:rPr lang="en-US" dirty="0"/>
              <a:t>accepts “1/mu^2”, “inverse”, “identity”, and “log”</a:t>
            </a:r>
          </a:p>
          <a:p>
            <a:pPr lvl="1"/>
            <a:r>
              <a:rPr lang="en-US" b="1" dirty="0"/>
              <a:t>quasi </a:t>
            </a:r>
            <a:r>
              <a:rPr lang="en-US" dirty="0"/>
              <a:t>accepts “logit”, “</a:t>
            </a:r>
            <a:r>
              <a:rPr lang="en-US" dirty="0" err="1"/>
              <a:t>probit</a:t>
            </a:r>
            <a:r>
              <a:rPr lang="en-US" dirty="0"/>
              <a:t>”, “</a:t>
            </a:r>
            <a:r>
              <a:rPr lang="en-US" dirty="0" err="1"/>
              <a:t>cloglog</a:t>
            </a:r>
            <a:r>
              <a:rPr lang="en-US" dirty="0"/>
              <a:t>”, “identity”, “inverse”, “log”, “1/mu^2”, and “sqrt”</a:t>
            </a:r>
          </a:p>
        </p:txBody>
      </p:sp>
    </p:spTree>
    <p:extLst>
      <p:ext uri="{BB962C8B-B14F-4D97-AF65-F5344CB8AC3E}">
        <p14:creationId xmlns:p14="http://schemas.microsoft.com/office/powerpoint/2010/main" val="403565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64FA-E300-43FD-97FB-0EC89CB50A09}"/>
              </a:ext>
            </a:extLst>
          </p:cNvPr>
          <p:cNvSpPr>
            <a:spLocks noGrp="1"/>
          </p:cNvSpPr>
          <p:nvPr>
            <p:ph type="title"/>
          </p:nvPr>
        </p:nvSpPr>
        <p:spPr/>
        <p:txBody>
          <a:bodyPr/>
          <a:lstStyle/>
          <a:p>
            <a:r>
              <a:rPr lang="en-US" dirty="0"/>
              <a:t>Which link function to use?</a:t>
            </a:r>
          </a:p>
        </p:txBody>
      </p:sp>
      <p:sp>
        <p:nvSpPr>
          <p:cNvPr id="3" name="Content Placeholder 2">
            <a:extLst>
              <a:ext uri="{FF2B5EF4-FFF2-40B4-BE49-F238E27FC236}">
                <a16:creationId xmlns:a16="http://schemas.microsoft.com/office/drawing/2014/main" id="{1D4ABAE6-00A5-4B16-B8B9-83E86A18100B}"/>
              </a:ext>
            </a:extLst>
          </p:cNvPr>
          <p:cNvSpPr>
            <a:spLocks noGrp="1"/>
          </p:cNvSpPr>
          <p:nvPr>
            <p:ph idx="1"/>
          </p:nvPr>
        </p:nvSpPr>
        <p:spPr/>
        <p:txBody>
          <a:bodyPr/>
          <a:lstStyle/>
          <a:p>
            <a:r>
              <a:rPr lang="en-US" dirty="0"/>
              <a:t>Usually fine to stick with R’s default link function (to not specify one).</a:t>
            </a:r>
          </a:p>
          <a:p>
            <a:r>
              <a:rPr lang="en-US" dirty="0"/>
              <a:t>Exceptions:</a:t>
            </a:r>
          </a:p>
          <a:p>
            <a:pPr lvl="1"/>
            <a:r>
              <a:rPr lang="en-US" dirty="0"/>
              <a:t>Logistic regressions use binomial(link = “logit”)</a:t>
            </a:r>
          </a:p>
          <a:p>
            <a:pPr lvl="1"/>
            <a:r>
              <a:rPr lang="en-US" dirty="0"/>
              <a:t>Usually use “log” link with negative binomial PDF</a:t>
            </a:r>
          </a:p>
        </p:txBody>
      </p:sp>
    </p:spTree>
    <p:extLst>
      <p:ext uri="{BB962C8B-B14F-4D97-AF65-F5344CB8AC3E}">
        <p14:creationId xmlns:p14="http://schemas.microsoft.com/office/powerpoint/2010/main" val="3899370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E0A5-7A4B-4501-8BC9-1E59B906A855}"/>
              </a:ext>
            </a:extLst>
          </p:cNvPr>
          <p:cNvSpPr>
            <a:spLocks noGrp="1"/>
          </p:cNvSpPr>
          <p:nvPr>
            <p:ph type="title"/>
          </p:nvPr>
        </p:nvSpPr>
        <p:spPr/>
        <p:txBody>
          <a:bodyPr/>
          <a:lstStyle/>
          <a:p>
            <a:r>
              <a:rPr lang="en-US" dirty="0"/>
              <a:t>Zero-inflation</a:t>
            </a:r>
          </a:p>
        </p:txBody>
      </p:sp>
      <p:sp>
        <p:nvSpPr>
          <p:cNvPr id="3" name="Content Placeholder 2">
            <a:extLst>
              <a:ext uri="{FF2B5EF4-FFF2-40B4-BE49-F238E27FC236}">
                <a16:creationId xmlns:a16="http://schemas.microsoft.com/office/drawing/2014/main" id="{16A00888-D4A8-4412-90E3-E61EDDBE980F}"/>
              </a:ext>
            </a:extLst>
          </p:cNvPr>
          <p:cNvSpPr>
            <a:spLocks noGrp="1"/>
          </p:cNvSpPr>
          <p:nvPr>
            <p:ph idx="1"/>
          </p:nvPr>
        </p:nvSpPr>
        <p:spPr/>
        <p:txBody>
          <a:bodyPr>
            <a:normAutofit/>
          </a:bodyPr>
          <a:lstStyle/>
          <a:p>
            <a:r>
              <a:rPr lang="en-US" dirty="0"/>
              <a:t>Natural data is often zero-heavy. </a:t>
            </a:r>
          </a:p>
          <a:p>
            <a:r>
              <a:rPr lang="en-US" dirty="0"/>
              <a:t>This is particularly true with count data, as well as occurrence data for events that are relatively rare.</a:t>
            </a:r>
          </a:p>
          <a:p>
            <a:r>
              <a:rPr lang="en-US" dirty="0"/>
              <a:t>General approaches to zero-heavy data:</a:t>
            </a:r>
          </a:p>
          <a:p>
            <a:pPr lvl="1"/>
            <a:r>
              <a:rPr lang="en-US" dirty="0"/>
              <a:t>Analyze it first as a binary value (yes/present/live or no/absent/dead), then use linear models for occurrences where yes/present/live</a:t>
            </a:r>
          </a:p>
          <a:p>
            <a:pPr lvl="1"/>
            <a:r>
              <a:rPr lang="en-US" dirty="0"/>
              <a:t>Zero-inflated Poisson regression (ZIP)</a:t>
            </a:r>
          </a:p>
          <a:p>
            <a:pPr lvl="1"/>
            <a:r>
              <a:rPr lang="en-US" dirty="0"/>
              <a:t>Zero-inflated negative binomial regression (if data are also </a:t>
            </a:r>
            <a:r>
              <a:rPr lang="en-US" dirty="0" err="1"/>
              <a:t>overdispersed</a:t>
            </a:r>
            <a:r>
              <a:rPr lang="en-US" dirty="0"/>
              <a:t>, e.g., variance is greater than mean)</a:t>
            </a:r>
          </a:p>
          <a:p>
            <a:pPr lvl="1"/>
            <a:r>
              <a:rPr lang="en-US" dirty="0"/>
              <a:t>Bootstrapping</a:t>
            </a:r>
          </a:p>
        </p:txBody>
      </p:sp>
    </p:spTree>
    <p:extLst>
      <p:ext uri="{BB962C8B-B14F-4D97-AF65-F5344CB8AC3E}">
        <p14:creationId xmlns:p14="http://schemas.microsoft.com/office/powerpoint/2010/main" val="3772609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D14-BBAD-4164-924E-685361A227BF}"/>
              </a:ext>
            </a:extLst>
          </p:cNvPr>
          <p:cNvSpPr>
            <a:spLocks noGrp="1"/>
          </p:cNvSpPr>
          <p:nvPr>
            <p:ph type="title"/>
          </p:nvPr>
        </p:nvSpPr>
        <p:spPr/>
        <p:txBody>
          <a:bodyPr/>
          <a:lstStyle/>
          <a:p>
            <a:r>
              <a:rPr lang="en-US" dirty="0"/>
              <a:t>Zero-inflated Poisson regression </a:t>
            </a:r>
          </a:p>
        </p:txBody>
      </p:sp>
      <p:sp>
        <p:nvSpPr>
          <p:cNvPr id="3" name="Content Placeholder 2">
            <a:extLst>
              <a:ext uri="{FF2B5EF4-FFF2-40B4-BE49-F238E27FC236}">
                <a16:creationId xmlns:a16="http://schemas.microsoft.com/office/drawing/2014/main" id="{78F0A9C0-54E8-4E45-88DC-6B7FF75A4002}"/>
              </a:ext>
            </a:extLst>
          </p:cNvPr>
          <p:cNvSpPr>
            <a:spLocks noGrp="1"/>
          </p:cNvSpPr>
          <p:nvPr>
            <p:ph idx="1"/>
          </p:nvPr>
        </p:nvSpPr>
        <p:spPr/>
        <p:txBody>
          <a:bodyPr/>
          <a:lstStyle/>
          <a:p>
            <a:r>
              <a:rPr lang="en-US" dirty="0"/>
              <a:t>Test for zero-inflation by examining data structure and with </a:t>
            </a:r>
            <a:r>
              <a:rPr lang="en-US" dirty="0" err="1"/>
              <a:t>zero.test</a:t>
            </a:r>
            <a:r>
              <a:rPr lang="en-US" dirty="0"/>
              <a:t>() command in the </a:t>
            </a:r>
            <a:r>
              <a:rPr lang="en-US" dirty="0" err="1"/>
              <a:t>vcdExtra</a:t>
            </a:r>
            <a:r>
              <a:rPr lang="en-US" dirty="0"/>
              <a:t> package.</a:t>
            </a:r>
          </a:p>
          <a:p>
            <a:r>
              <a:rPr lang="en-US" dirty="0"/>
              <a:t>Theory suggests that excess zeroes are generated by a separate process from the count values and excess zeroes can be modeled independently</a:t>
            </a:r>
          </a:p>
          <a:p>
            <a:r>
              <a:rPr lang="en-US" dirty="0"/>
              <a:t>ZIP models have two parts:</a:t>
            </a:r>
          </a:p>
          <a:p>
            <a:pPr marL="971550" lvl="1" indent="-514350">
              <a:buFont typeface="+mj-lt"/>
              <a:buAutoNum type="arabicPeriod"/>
            </a:pPr>
            <a:r>
              <a:rPr lang="en-US" sz="2800" dirty="0"/>
              <a:t>A Poisson count model</a:t>
            </a:r>
          </a:p>
          <a:p>
            <a:pPr marL="971550" lvl="1" indent="-514350">
              <a:buFont typeface="+mj-lt"/>
              <a:buAutoNum type="arabicPeriod"/>
            </a:pPr>
            <a:r>
              <a:rPr lang="en-US" sz="2800" dirty="0"/>
              <a:t>A logit model (logistic regression) for predicting excess zeroes</a:t>
            </a:r>
          </a:p>
        </p:txBody>
      </p:sp>
    </p:spTree>
    <p:extLst>
      <p:ext uri="{BB962C8B-B14F-4D97-AF65-F5344CB8AC3E}">
        <p14:creationId xmlns:p14="http://schemas.microsoft.com/office/powerpoint/2010/main" val="389592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3248-8DE2-426C-A745-4C215697CEE8}"/>
              </a:ext>
            </a:extLst>
          </p:cNvPr>
          <p:cNvSpPr>
            <a:spLocks noGrp="1"/>
          </p:cNvSpPr>
          <p:nvPr>
            <p:ph type="title"/>
          </p:nvPr>
        </p:nvSpPr>
        <p:spPr/>
        <p:txBody>
          <a:bodyPr/>
          <a:lstStyle/>
          <a:p>
            <a:r>
              <a:rPr lang="en-US" dirty="0"/>
              <a:t>Variable types</a:t>
            </a:r>
          </a:p>
        </p:txBody>
      </p:sp>
      <p:sp>
        <p:nvSpPr>
          <p:cNvPr id="3" name="Content Placeholder 2">
            <a:extLst>
              <a:ext uri="{FF2B5EF4-FFF2-40B4-BE49-F238E27FC236}">
                <a16:creationId xmlns:a16="http://schemas.microsoft.com/office/drawing/2014/main" id="{5AACFB2B-7B4F-4EDB-8508-7F32B33C1F7A}"/>
              </a:ext>
            </a:extLst>
          </p:cNvPr>
          <p:cNvSpPr>
            <a:spLocks noGrp="1"/>
          </p:cNvSpPr>
          <p:nvPr>
            <p:ph idx="1"/>
          </p:nvPr>
        </p:nvSpPr>
        <p:spPr/>
        <p:txBody>
          <a:bodyPr>
            <a:normAutofit lnSpcReduction="10000"/>
          </a:bodyPr>
          <a:lstStyle/>
          <a:p>
            <a:r>
              <a:rPr lang="en-US" sz="2400" dirty="0"/>
              <a:t>Numeric (aka interval) variables are quantitative </a:t>
            </a:r>
          </a:p>
          <a:p>
            <a:pPr lvl="1"/>
            <a:r>
              <a:rPr lang="en-US" sz="2000" b="1" dirty="0"/>
              <a:t>Continuous</a:t>
            </a:r>
            <a:r>
              <a:rPr lang="en-US" sz="2000" dirty="0"/>
              <a:t>: can be any value within a theoretical range of values </a:t>
            </a:r>
          </a:p>
          <a:p>
            <a:pPr lvl="2"/>
            <a:r>
              <a:rPr lang="en-US" sz="1800" dirty="0"/>
              <a:t>Height, weight, time, distance, reflectance, etc.</a:t>
            </a:r>
            <a:endParaRPr lang="en-US" sz="1600" dirty="0"/>
          </a:p>
          <a:p>
            <a:pPr lvl="1"/>
            <a:r>
              <a:rPr lang="en-US" sz="2000" b="1" dirty="0"/>
              <a:t>Discrete</a:t>
            </a:r>
            <a:r>
              <a:rPr lang="en-US" sz="2000" dirty="0"/>
              <a:t>: can only be whole units (integers); typically count data </a:t>
            </a:r>
          </a:p>
          <a:p>
            <a:pPr lvl="2"/>
            <a:r>
              <a:rPr lang="en-US" sz="1800" dirty="0"/>
              <a:t>Number of individuals, abundance of behavioral events, etc.</a:t>
            </a:r>
          </a:p>
          <a:p>
            <a:r>
              <a:rPr lang="en-US" sz="2400" dirty="0"/>
              <a:t>Categorical variables are qualitative</a:t>
            </a:r>
          </a:p>
          <a:p>
            <a:pPr lvl="1"/>
            <a:r>
              <a:rPr lang="en-US" sz="2000" b="1" dirty="0"/>
              <a:t>Nominal</a:t>
            </a:r>
            <a:r>
              <a:rPr lang="en-US" sz="2000" dirty="0"/>
              <a:t>: one of several categories; distinct, but can be arbitrary</a:t>
            </a:r>
          </a:p>
          <a:p>
            <a:pPr lvl="2"/>
            <a:r>
              <a:rPr lang="en-US" sz="1800" dirty="0"/>
              <a:t>Gender, class, treatment group, method used, etc.</a:t>
            </a:r>
          </a:p>
          <a:p>
            <a:pPr lvl="2"/>
            <a:r>
              <a:rPr lang="en-US" sz="1800" dirty="0"/>
              <a:t>Includes binary data; e.g., live/dead, present/absent, pass/fail, etc.</a:t>
            </a:r>
          </a:p>
          <a:p>
            <a:pPr lvl="1"/>
            <a:r>
              <a:rPr lang="en-US" sz="2000" b="1" dirty="0"/>
              <a:t>Ordinal</a:t>
            </a:r>
            <a:r>
              <a:rPr lang="en-US" sz="2000" dirty="0"/>
              <a:t>: basically nominal, but where the possible values are ordered; “in-between” categorical and quantitative</a:t>
            </a:r>
          </a:p>
          <a:p>
            <a:pPr lvl="2"/>
            <a:r>
              <a:rPr lang="en-US" sz="1800" dirty="0"/>
              <a:t>Distance between categories is not uniform</a:t>
            </a:r>
          </a:p>
          <a:p>
            <a:pPr lvl="2"/>
            <a:r>
              <a:rPr lang="en-US" sz="1800" dirty="0"/>
              <a:t>Education level, developmental stage, cancer stage, etc.</a:t>
            </a:r>
          </a:p>
          <a:p>
            <a:pPr lvl="2"/>
            <a:r>
              <a:rPr lang="en-US" sz="1800" dirty="0"/>
              <a:t>Rank is most common, and is used as a solution to non-normality</a:t>
            </a:r>
          </a:p>
        </p:txBody>
      </p:sp>
    </p:spTree>
    <p:extLst>
      <p:ext uri="{BB962C8B-B14F-4D97-AF65-F5344CB8AC3E}">
        <p14:creationId xmlns:p14="http://schemas.microsoft.com/office/powerpoint/2010/main" val="173619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Zero-inflated Negative </a:t>
            </a:r>
            <a:r>
              <a:rPr lang="en-US"/>
              <a:t>Binomial Regression</a:t>
            </a:r>
            <a:endParaRPr lang="en-US" dirty="0"/>
          </a:p>
        </p:txBody>
      </p:sp>
      <p:sp>
        <p:nvSpPr>
          <p:cNvPr id="3" name="Content Placeholder 2"/>
          <p:cNvSpPr>
            <a:spLocks noGrp="1"/>
          </p:cNvSpPr>
          <p:nvPr>
            <p:ph idx="1"/>
          </p:nvPr>
        </p:nvSpPr>
        <p:spPr/>
        <p:txBody>
          <a:bodyPr/>
          <a:lstStyle/>
          <a:p>
            <a:r>
              <a:rPr lang="en-US" dirty="0">
                <a:hlinkClick r:id="rId2"/>
              </a:rPr>
              <a:t>https://stats.idre.ucla.edu/r/dae/zinb/</a:t>
            </a:r>
            <a:r>
              <a:rPr lang="en-US" dirty="0"/>
              <a:t> </a:t>
            </a:r>
          </a:p>
          <a:p>
            <a:endParaRPr lang="en-US" dirty="0"/>
          </a:p>
        </p:txBody>
      </p:sp>
    </p:spTree>
    <p:extLst>
      <p:ext uri="{BB962C8B-B14F-4D97-AF65-F5344CB8AC3E}">
        <p14:creationId xmlns:p14="http://schemas.microsoft.com/office/powerpoint/2010/main" val="3209360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6C86-B9CF-4798-A2AC-1522BD8EEF64}"/>
              </a:ext>
            </a:extLst>
          </p:cNvPr>
          <p:cNvSpPr>
            <a:spLocks noGrp="1"/>
          </p:cNvSpPr>
          <p:nvPr>
            <p:ph type="title"/>
          </p:nvPr>
        </p:nvSpPr>
        <p:spPr/>
        <p:txBody>
          <a:bodyPr/>
          <a:lstStyle/>
          <a:p>
            <a:r>
              <a:rPr lang="en-US" dirty="0"/>
              <a:t>Over-dispersion</a:t>
            </a:r>
          </a:p>
        </p:txBody>
      </p:sp>
      <p:sp>
        <p:nvSpPr>
          <p:cNvPr id="3" name="Content Placeholder 2">
            <a:extLst>
              <a:ext uri="{FF2B5EF4-FFF2-40B4-BE49-F238E27FC236}">
                <a16:creationId xmlns:a16="http://schemas.microsoft.com/office/drawing/2014/main" id="{E8C45F56-BDCB-457A-BE5E-A7AFDADBC136}"/>
              </a:ext>
            </a:extLst>
          </p:cNvPr>
          <p:cNvSpPr>
            <a:spLocks noGrp="1"/>
          </p:cNvSpPr>
          <p:nvPr>
            <p:ph idx="1"/>
          </p:nvPr>
        </p:nvSpPr>
        <p:spPr/>
        <p:txBody>
          <a:bodyPr/>
          <a:lstStyle/>
          <a:p>
            <a:r>
              <a:rPr lang="en-US" dirty="0"/>
              <a:t>Greater variability than would be expected for a given distribution family.</a:t>
            </a:r>
          </a:p>
          <a:p>
            <a:r>
              <a:rPr lang="en-US" dirty="0"/>
              <a:t>In Poisson models, the mean should equal the variance</a:t>
            </a:r>
          </a:p>
          <a:p>
            <a:r>
              <a:rPr lang="en-US" dirty="0" err="1"/>
              <a:t>Overdispersed</a:t>
            </a:r>
            <a:r>
              <a:rPr lang="en-US" dirty="0"/>
              <a:t> Poisson models will generate understated standard errors </a:t>
            </a:r>
          </a:p>
          <a:p>
            <a:pPr lvl="1"/>
            <a:r>
              <a:rPr lang="en-US" dirty="0"/>
              <a:t>Real confidence intervals should be larger than calculated</a:t>
            </a:r>
          </a:p>
          <a:p>
            <a:pPr lvl="1"/>
            <a:r>
              <a:rPr lang="en-US" dirty="0"/>
              <a:t>This can lead to Type II errors</a:t>
            </a:r>
          </a:p>
        </p:txBody>
      </p:sp>
    </p:spTree>
    <p:extLst>
      <p:ext uri="{BB962C8B-B14F-4D97-AF65-F5344CB8AC3E}">
        <p14:creationId xmlns:p14="http://schemas.microsoft.com/office/powerpoint/2010/main" val="2239599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296D72-D732-4ADF-BC78-46D696CA35DB}"/>
              </a:ext>
            </a:extLst>
          </p:cNvPr>
          <p:cNvSpPr>
            <a:spLocks noGrp="1"/>
          </p:cNvSpPr>
          <p:nvPr>
            <p:ph type="title"/>
          </p:nvPr>
        </p:nvSpPr>
        <p:spPr/>
        <p:txBody>
          <a:bodyPr/>
          <a:lstStyle/>
          <a:p>
            <a:r>
              <a:rPr lang="en-US" dirty="0"/>
              <a:t>Fixed and random effects models</a:t>
            </a:r>
          </a:p>
        </p:txBody>
      </p:sp>
      <p:sp>
        <p:nvSpPr>
          <p:cNvPr id="3" name="Text Placeholder 2">
            <a:extLst>
              <a:ext uri="{FF2B5EF4-FFF2-40B4-BE49-F238E27FC236}">
                <a16:creationId xmlns:a16="http://schemas.microsoft.com/office/drawing/2014/main" id="{4754DC77-A0CA-417D-B946-61F58FEEB7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3865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C38B-848B-4754-AE77-238310FC1BC3}"/>
              </a:ext>
            </a:extLst>
          </p:cNvPr>
          <p:cNvSpPr>
            <a:spLocks noGrp="1"/>
          </p:cNvSpPr>
          <p:nvPr>
            <p:ph type="title"/>
          </p:nvPr>
        </p:nvSpPr>
        <p:spPr/>
        <p:txBody>
          <a:bodyPr>
            <a:normAutofit/>
          </a:bodyPr>
          <a:lstStyle/>
          <a:p>
            <a:r>
              <a:rPr lang="en-US" sz="4000" dirty="0"/>
              <a:t>Fixed vs. Random Effects</a:t>
            </a:r>
          </a:p>
        </p:txBody>
      </p:sp>
      <p:sp>
        <p:nvSpPr>
          <p:cNvPr id="3" name="Content Placeholder 2">
            <a:extLst>
              <a:ext uri="{FF2B5EF4-FFF2-40B4-BE49-F238E27FC236}">
                <a16:creationId xmlns:a16="http://schemas.microsoft.com/office/drawing/2014/main" id="{3EA3BBBC-1377-4D11-88FB-C340E88EC408}"/>
              </a:ext>
            </a:extLst>
          </p:cNvPr>
          <p:cNvSpPr>
            <a:spLocks noGrp="1"/>
          </p:cNvSpPr>
          <p:nvPr>
            <p:ph idx="1"/>
          </p:nvPr>
        </p:nvSpPr>
        <p:spPr/>
        <p:txBody>
          <a:bodyPr>
            <a:normAutofit fontScale="85000" lnSpcReduction="20000"/>
          </a:bodyPr>
          <a:lstStyle/>
          <a:p>
            <a:pPr fontAlgn="base"/>
            <a:r>
              <a:rPr lang="en-US" dirty="0"/>
              <a:t>Fixed effects models and random effects models ask different questions of the data. </a:t>
            </a:r>
          </a:p>
          <a:p>
            <a:pPr fontAlgn="base"/>
            <a:r>
              <a:rPr lang="en-US" dirty="0"/>
              <a:t>Fixed effect models create group-level variables that control for all unobserved heterogeneity in the group-level average response, thus model estimates reflect only variability within units. </a:t>
            </a:r>
          </a:p>
          <a:p>
            <a:pPr fontAlgn="base"/>
            <a:r>
              <a:rPr lang="en-US" dirty="0"/>
              <a:t>Random effects models start with the assumption that there is a larger population of many groups/sites/factor levels, and that your sample reflects draws from that population. So rather than anchoring estimates around observed group values, your data are used to elucidate the parameters of the larger population from which your data were supposedly drawn.</a:t>
            </a:r>
          </a:p>
          <a:p>
            <a:r>
              <a:rPr lang="en-US" dirty="0"/>
              <a:t>It is often said that fixed effects models are good for conducting inference on the data that you have, and that random effects models are good for trying to conduct inference on some larger population from which your data is a random sample.</a:t>
            </a:r>
          </a:p>
        </p:txBody>
      </p:sp>
    </p:spTree>
    <p:extLst>
      <p:ext uri="{BB962C8B-B14F-4D97-AF65-F5344CB8AC3E}">
        <p14:creationId xmlns:p14="http://schemas.microsoft.com/office/powerpoint/2010/main" val="4016813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CADA-3FBD-47E2-9901-D12266942A34}"/>
              </a:ext>
            </a:extLst>
          </p:cNvPr>
          <p:cNvSpPr>
            <a:spLocks noGrp="1"/>
          </p:cNvSpPr>
          <p:nvPr>
            <p:ph type="title"/>
          </p:nvPr>
        </p:nvSpPr>
        <p:spPr/>
        <p:txBody>
          <a:bodyPr/>
          <a:lstStyle/>
          <a:p>
            <a:r>
              <a:rPr lang="en-US" dirty="0"/>
              <a:t>Example: Fixed vs. random effects</a:t>
            </a:r>
          </a:p>
        </p:txBody>
      </p:sp>
      <p:sp>
        <p:nvSpPr>
          <p:cNvPr id="3" name="Content Placeholder 2">
            <a:extLst>
              <a:ext uri="{FF2B5EF4-FFF2-40B4-BE49-F238E27FC236}">
                <a16:creationId xmlns:a16="http://schemas.microsoft.com/office/drawing/2014/main" id="{B1569992-0846-45A5-B81C-C75A10070865}"/>
              </a:ext>
            </a:extLst>
          </p:cNvPr>
          <p:cNvSpPr>
            <a:spLocks noGrp="1"/>
          </p:cNvSpPr>
          <p:nvPr>
            <p:ph idx="1"/>
          </p:nvPr>
        </p:nvSpPr>
        <p:spPr/>
        <p:txBody>
          <a:bodyPr>
            <a:normAutofit fontScale="85000" lnSpcReduction="20000"/>
          </a:bodyPr>
          <a:lstStyle/>
          <a:p>
            <a:r>
              <a:rPr lang="en-US" dirty="0"/>
              <a:t>Suppose </a:t>
            </a:r>
            <a:r>
              <a:rPr lang="en-US" i="1" dirty="0"/>
              <a:t>m</a:t>
            </a:r>
            <a:r>
              <a:rPr lang="en-US" dirty="0"/>
              <a:t> large elementary schools are chosen randomly from among thousands in a large country. Suppose also that </a:t>
            </a:r>
            <a:r>
              <a:rPr lang="en-US" i="1" dirty="0"/>
              <a:t>n </a:t>
            </a:r>
            <a:r>
              <a:rPr lang="en-US" dirty="0"/>
              <a:t>pupils of the same age are chosen randomly at each selected school. Their scores on a standardized test are ascertained. </a:t>
            </a:r>
          </a:p>
          <a:p>
            <a:r>
              <a:rPr lang="en-US" dirty="0"/>
              <a:t>Let </a:t>
            </a:r>
            <a:r>
              <a:rPr lang="en-US" i="1" dirty="0" err="1"/>
              <a:t>Y</a:t>
            </a:r>
            <a:r>
              <a:rPr lang="en-US" baseline="-25000" dirty="0" err="1"/>
              <a:t>ij</a:t>
            </a:r>
            <a:r>
              <a:rPr lang="en-US" dirty="0"/>
              <a:t> be the score of the </a:t>
            </a:r>
            <a:r>
              <a:rPr lang="en-US" dirty="0" err="1"/>
              <a:t>j</a:t>
            </a:r>
            <a:r>
              <a:rPr lang="en-US" baseline="30000" dirty="0" err="1"/>
              <a:t>th</a:t>
            </a:r>
            <a:r>
              <a:rPr lang="en-US" dirty="0"/>
              <a:t> pupil at the </a:t>
            </a:r>
            <a:r>
              <a:rPr lang="en-US" dirty="0" err="1"/>
              <a:t>i</a:t>
            </a:r>
            <a:r>
              <a:rPr lang="en-US" baseline="30000" dirty="0" err="1"/>
              <a:t>th</a:t>
            </a:r>
            <a:r>
              <a:rPr lang="en-US" dirty="0"/>
              <a:t> school. </a:t>
            </a:r>
            <a:r>
              <a:rPr lang="en-US" i="1" dirty="0"/>
              <a:t>μ</a:t>
            </a:r>
            <a:r>
              <a:rPr lang="en-US" dirty="0"/>
              <a:t> is the average test score for the entire population. A simple way to model the relationships of these quantities is</a:t>
            </a:r>
          </a:p>
          <a:p>
            <a:pPr marL="0" indent="0" algn="ctr">
              <a:spcBef>
                <a:spcPts val="1800"/>
              </a:spcBef>
              <a:spcAft>
                <a:spcPts val="1200"/>
              </a:spcAft>
              <a:buNone/>
            </a:pPr>
            <a:r>
              <a:rPr lang="en-US" i="1" dirty="0" err="1"/>
              <a:t>Y</a:t>
            </a:r>
            <a:r>
              <a:rPr lang="en-US" baseline="-25000" dirty="0" err="1"/>
              <a:t>ij</a:t>
            </a:r>
            <a:r>
              <a:rPr lang="en-US" dirty="0"/>
              <a:t> = </a:t>
            </a:r>
            <a:r>
              <a:rPr lang="en-US" i="1" dirty="0"/>
              <a:t>μ</a:t>
            </a:r>
            <a:r>
              <a:rPr lang="en-US" dirty="0"/>
              <a:t> + </a:t>
            </a:r>
            <a:r>
              <a:rPr lang="en-US" i="1" dirty="0" err="1"/>
              <a:t>U</a:t>
            </a:r>
            <a:r>
              <a:rPr lang="en-US" baseline="-25000" dirty="0" err="1"/>
              <a:t>i</a:t>
            </a:r>
            <a:r>
              <a:rPr lang="en-US" dirty="0"/>
              <a:t> + </a:t>
            </a:r>
            <a:r>
              <a:rPr lang="en-US" i="1" dirty="0" err="1"/>
              <a:t>W</a:t>
            </a:r>
            <a:r>
              <a:rPr lang="en-US" baseline="-25000" dirty="0" err="1"/>
              <a:t>ij</a:t>
            </a:r>
            <a:endParaRPr lang="en-US" baseline="-25000" dirty="0"/>
          </a:p>
          <a:p>
            <a:r>
              <a:rPr lang="en-US" i="1" dirty="0" err="1"/>
              <a:t>U</a:t>
            </a:r>
            <a:r>
              <a:rPr lang="en-US" baseline="-25000" dirty="0" err="1"/>
              <a:t>i</a:t>
            </a:r>
            <a:r>
              <a:rPr lang="en-US" dirty="0"/>
              <a:t> is the school-specific random effect: it measures the difference between the average score at school </a:t>
            </a:r>
            <a:r>
              <a:rPr lang="en-US" dirty="0" err="1"/>
              <a:t>i</a:t>
            </a:r>
            <a:r>
              <a:rPr lang="en-US" dirty="0"/>
              <a:t> and the average score in the entire country. </a:t>
            </a:r>
          </a:p>
          <a:p>
            <a:r>
              <a:rPr lang="en-US" i="1" dirty="0" err="1"/>
              <a:t>W</a:t>
            </a:r>
            <a:r>
              <a:rPr lang="en-US" baseline="-25000" dirty="0" err="1"/>
              <a:t>ij</a:t>
            </a:r>
            <a:r>
              <a:rPr lang="en-US" baseline="-25000" dirty="0"/>
              <a:t> </a:t>
            </a:r>
            <a:r>
              <a:rPr lang="en-US" dirty="0"/>
              <a:t>is the individual-specific random effect: it is the deviation of the </a:t>
            </a:r>
            <a:r>
              <a:rPr lang="en-US" dirty="0" err="1"/>
              <a:t>j</a:t>
            </a:r>
            <a:r>
              <a:rPr lang="en-US" baseline="30000" dirty="0" err="1"/>
              <a:t>th</a:t>
            </a:r>
            <a:r>
              <a:rPr lang="en-US" dirty="0"/>
              <a:t> pupil’s score from the average for the </a:t>
            </a:r>
            <a:r>
              <a:rPr lang="en-US" dirty="0" err="1"/>
              <a:t>i</a:t>
            </a:r>
            <a:r>
              <a:rPr lang="en-US" baseline="30000" dirty="0" err="1"/>
              <a:t>th</a:t>
            </a:r>
            <a:r>
              <a:rPr lang="en-US" dirty="0"/>
              <a:t> school.</a:t>
            </a:r>
          </a:p>
        </p:txBody>
      </p:sp>
    </p:spTree>
    <p:extLst>
      <p:ext uri="{BB962C8B-B14F-4D97-AF65-F5344CB8AC3E}">
        <p14:creationId xmlns:p14="http://schemas.microsoft.com/office/powerpoint/2010/main" val="4192240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7CDC7-79A5-4841-9F22-C2BC1B9FC2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427C37-EEA5-4C79-8A77-BE94D2B449E6}"/>
              </a:ext>
            </a:extLst>
          </p:cNvPr>
          <p:cNvSpPr>
            <a:spLocks noGrp="1"/>
          </p:cNvSpPr>
          <p:nvPr>
            <p:ph idx="1"/>
          </p:nvPr>
        </p:nvSpPr>
        <p:spPr/>
        <p:txBody>
          <a:bodyPr>
            <a:normAutofit lnSpcReduction="10000"/>
          </a:bodyPr>
          <a:lstStyle/>
          <a:p>
            <a:r>
              <a:rPr lang="en-US" dirty="0"/>
              <a:t>The model can be augmented by including additional explanatory variables with slopes of </a:t>
            </a:r>
            <a:r>
              <a:rPr lang="el-GR" dirty="0"/>
              <a:t>β</a:t>
            </a:r>
            <a:r>
              <a:rPr lang="en-US" dirty="0"/>
              <a:t>, which would capture differences in scores among different groups. </a:t>
            </a:r>
          </a:p>
          <a:p>
            <a:pPr marL="0" indent="0" algn="ctr">
              <a:spcBef>
                <a:spcPts val="1800"/>
              </a:spcBef>
              <a:spcAft>
                <a:spcPts val="1200"/>
              </a:spcAft>
              <a:buNone/>
            </a:pPr>
            <a:r>
              <a:rPr lang="en-US" i="1" dirty="0" err="1"/>
              <a:t>Y</a:t>
            </a:r>
            <a:r>
              <a:rPr lang="en-US" baseline="-25000" dirty="0" err="1"/>
              <a:t>ij</a:t>
            </a:r>
            <a:r>
              <a:rPr lang="en-US" dirty="0"/>
              <a:t> = </a:t>
            </a:r>
            <a:r>
              <a:rPr lang="en-US" i="1" dirty="0"/>
              <a:t>μ</a:t>
            </a:r>
            <a:r>
              <a:rPr lang="en-US" dirty="0"/>
              <a:t> + </a:t>
            </a:r>
            <a:r>
              <a:rPr lang="el-GR" dirty="0"/>
              <a:t>β</a:t>
            </a:r>
            <a:r>
              <a:rPr lang="en-US" baseline="-25000" dirty="0"/>
              <a:t>1</a:t>
            </a:r>
            <a:r>
              <a:rPr lang="en-US" dirty="0"/>
              <a:t>Sex</a:t>
            </a:r>
            <a:r>
              <a:rPr lang="en-US" baseline="-25000" dirty="0"/>
              <a:t>ij</a:t>
            </a:r>
            <a:r>
              <a:rPr lang="en-US" dirty="0"/>
              <a:t> +</a:t>
            </a:r>
            <a:r>
              <a:rPr lang="el-GR" dirty="0"/>
              <a:t> β</a:t>
            </a:r>
            <a:r>
              <a:rPr lang="en-US" baseline="-25000" dirty="0"/>
              <a:t>2</a:t>
            </a:r>
            <a:r>
              <a:rPr lang="en-US" dirty="0"/>
              <a:t>Race</a:t>
            </a:r>
            <a:r>
              <a:rPr lang="en-US" baseline="-25000" dirty="0"/>
              <a:t>ij</a:t>
            </a:r>
            <a:r>
              <a:rPr lang="el-GR" dirty="0"/>
              <a:t> </a:t>
            </a:r>
            <a:r>
              <a:rPr lang="en-US" dirty="0"/>
              <a:t>+ </a:t>
            </a:r>
            <a:r>
              <a:rPr lang="el-GR" dirty="0"/>
              <a:t>β</a:t>
            </a:r>
            <a:r>
              <a:rPr lang="en-US" baseline="-25000" dirty="0"/>
              <a:t>3</a:t>
            </a:r>
            <a:r>
              <a:rPr lang="en-US" dirty="0"/>
              <a:t>ParentsEduc</a:t>
            </a:r>
            <a:r>
              <a:rPr lang="en-US" baseline="-25000" dirty="0"/>
              <a:t>ij</a:t>
            </a:r>
            <a:r>
              <a:rPr lang="el-GR" dirty="0"/>
              <a:t> </a:t>
            </a:r>
            <a:r>
              <a:rPr lang="en-US" dirty="0"/>
              <a:t>+ </a:t>
            </a:r>
            <a:r>
              <a:rPr lang="en-US" i="1" dirty="0" err="1"/>
              <a:t>U</a:t>
            </a:r>
            <a:r>
              <a:rPr lang="en-US" baseline="-25000" dirty="0" err="1"/>
              <a:t>i</a:t>
            </a:r>
            <a:r>
              <a:rPr lang="en-US" dirty="0"/>
              <a:t> + </a:t>
            </a:r>
            <a:r>
              <a:rPr lang="en-US" i="1" dirty="0" err="1"/>
              <a:t>W</a:t>
            </a:r>
            <a:r>
              <a:rPr lang="en-US" baseline="-25000" dirty="0" err="1"/>
              <a:t>ij</a:t>
            </a:r>
            <a:endParaRPr lang="en-US" baseline="-25000" dirty="0"/>
          </a:p>
          <a:p>
            <a:r>
              <a:rPr lang="en-US" dirty="0"/>
              <a:t>Here, </a:t>
            </a:r>
            <a:r>
              <a:rPr lang="en-US" dirty="0" err="1"/>
              <a:t>Sex</a:t>
            </a:r>
            <a:r>
              <a:rPr lang="en-US" baseline="-25000" dirty="0" err="1"/>
              <a:t>ij</a:t>
            </a:r>
            <a:r>
              <a:rPr lang="en-US" dirty="0"/>
              <a:t> is the dummy variable for the pupil’s gender, </a:t>
            </a:r>
            <a:r>
              <a:rPr lang="en-US" dirty="0" err="1"/>
              <a:t>Race</a:t>
            </a:r>
            <a:r>
              <a:rPr lang="en-US" baseline="-25000" dirty="0" err="1"/>
              <a:t>ij</a:t>
            </a:r>
            <a:r>
              <a:rPr lang="en-US" dirty="0"/>
              <a:t> is the dummy variable for their race, and </a:t>
            </a:r>
            <a:r>
              <a:rPr lang="en-US" dirty="0" err="1"/>
              <a:t>ParentsEduc</a:t>
            </a:r>
            <a:r>
              <a:rPr lang="en-US" baseline="-25000" dirty="0" err="1"/>
              <a:t>ij</a:t>
            </a:r>
            <a:r>
              <a:rPr lang="el-GR" dirty="0"/>
              <a:t> </a:t>
            </a:r>
            <a:r>
              <a:rPr lang="en-US" dirty="0"/>
              <a:t>is the average education level of a child’s parents. </a:t>
            </a:r>
          </a:p>
          <a:p>
            <a:r>
              <a:rPr lang="en-US" dirty="0"/>
              <a:t>This is a mixed model, because it includes the random effects of school and individual, plus the fixed effects of Sex, Race, and Parents' Education.</a:t>
            </a:r>
          </a:p>
        </p:txBody>
      </p:sp>
    </p:spTree>
    <p:extLst>
      <p:ext uri="{BB962C8B-B14F-4D97-AF65-F5344CB8AC3E}">
        <p14:creationId xmlns:p14="http://schemas.microsoft.com/office/powerpoint/2010/main" val="416454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68B5-96B4-47DE-B70F-CDC4C0B152B4}"/>
              </a:ext>
            </a:extLst>
          </p:cNvPr>
          <p:cNvSpPr>
            <a:spLocks noGrp="1"/>
          </p:cNvSpPr>
          <p:nvPr>
            <p:ph type="title"/>
          </p:nvPr>
        </p:nvSpPr>
        <p:spPr/>
        <p:txBody>
          <a:bodyPr/>
          <a:lstStyle/>
          <a:p>
            <a:r>
              <a:rPr lang="en-US" dirty="0"/>
              <a:t>Mixed Effects Models</a:t>
            </a:r>
          </a:p>
        </p:txBody>
      </p:sp>
      <p:sp>
        <p:nvSpPr>
          <p:cNvPr id="3" name="Content Placeholder 2">
            <a:extLst>
              <a:ext uri="{FF2B5EF4-FFF2-40B4-BE49-F238E27FC236}">
                <a16:creationId xmlns:a16="http://schemas.microsoft.com/office/drawing/2014/main" id="{8BA45437-F8E4-4C53-9992-001E9FC4EB58}"/>
              </a:ext>
            </a:extLst>
          </p:cNvPr>
          <p:cNvSpPr>
            <a:spLocks noGrp="1"/>
          </p:cNvSpPr>
          <p:nvPr>
            <p:ph idx="1"/>
          </p:nvPr>
        </p:nvSpPr>
        <p:spPr/>
        <p:txBody>
          <a:bodyPr/>
          <a:lstStyle/>
          <a:p>
            <a:r>
              <a:rPr lang="en-US" dirty="0"/>
              <a:t>Mixed models have both fixed and random effects</a:t>
            </a:r>
          </a:p>
          <a:p>
            <a:pPr lvl="1"/>
            <a:r>
              <a:rPr lang="en-US" dirty="0"/>
              <a:t>Usually the case when investigating random effects</a:t>
            </a:r>
          </a:p>
          <a:p>
            <a:r>
              <a:rPr lang="en-US" dirty="0"/>
              <a:t>Package ‘lme4’ in R (Linear Mixed-Effect Models)</a:t>
            </a:r>
          </a:p>
          <a:p>
            <a:r>
              <a:rPr lang="en-US" dirty="0" err="1"/>
              <a:t>lmer</a:t>
            </a:r>
            <a:r>
              <a:rPr lang="en-US" dirty="0"/>
              <a:t>() used for linear models with random effects</a:t>
            </a:r>
          </a:p>
          <a:p>
            <a:pPr lvl="1"/>
            <a:r>
              <a:rPr lang="en-US" dirty="0"/>
              <a:t>Model formulae differ from </a:t>
            </a:r>
            <a:r>
              <a:rPr lang="en-US" dirty="0" err="1"/>
              <a:t>lm</a:t>
            </a:r>
            <a:r>
              <a:rPr lang="en-US" dirty="0"/>
              <a:t>() by including a term in the form of (a | b), where ‘a’ is a model matrix (often just 1) specifying the scope of the random effect, and ‘b’ is the group to which the random effect applies.</a:t>
            </a:r>
          </a:p>
          <a:p>
            <a:r>
              <a:rPr lang="en-US" dirty="0" err="1"/>
              <a:t>glmer</a:t>
            </a:r>
            <a:r>
              <a:rPr lang="en-US" dirty="0"/>
              <a:t>() used for generalized linear models (non-normal distributions) with random effects</a:t>
            </a:r>
          </a:p>
        </p:txBody>
      </p:sp>
    </p:spTree>
    <p:extLst>
      <p:ext uri="{BB962C8B-B14F-4D97-AF65-F5344CB8AC3E}">
        <p14:creationId xmlns:p14="http://schemas.microsoft.com/office/powerpoint/2010/main" val="1913447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E85D-0C46-4FAB-B63F-1870846AB49E}"/>
              </a:ext>
            </a:extLst>
          </p:cNvPr>
          <p:cNvSpPr>
            <a:spLocks noGrp="1"/>
          </p:cNvSpPr>
          <p:nvPr>
            <p:ph type="title"/>
          </p:nvPr>
        </p:nvSpPr>
        <p:spPr/>
        <p:txBody>
          <a:bodyPr/>
          <a:lstStyle/>
          <a:p>
            <a:r>
              <a:rPr lang="en-US" dirty="0"/>
              <a:t>Mixed model example</a:t>
            </a:r>
          </a:p>
        </p:txBody>
      </p:sp>
      <p:sp>
        <p:nvSpPr>
          <p:cNvPr id="3" name="Text Placeholder 2">
            <a:extLst>
              <a:ext uri="{FF2B5EF4-FFF2-40B4-BE49-F238E27FC236}">
                <a16:creationId xmlns:a16="http://schemas.microsoft.com/office/drawing/2014/main" id="{D1774069-2B51-43CA-80AB-D7A043F559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124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2C05-E5D4-48AB-84F0-0232BBC172CF}"/>
              </a:ext>
            </a:extLst>
          </p:cNvPr>
          <p:cNvSpPr>
            <a:spLocks noGrp="1"/>
          </p:cNvSpPr>
          <p:nvPr>
            <p:ph type="title"/>
          </p:nvPr>
        </p:nvSpPr>
        <p:spPr>
          <a:xfrm>
            <a:off x="2152650" y="1259080"/>
            <a:ext cx="7886700" cy="1325563"/>
          </a:xfrm>
        </p:spPr>
        <p:txBody>
          <a:bodyPr/>
          <a:lstStyle/>
          <a:p>
            <a:r>
              <a:rPr lang="en-US" dirty="0"/>
              <a:t>Specific tests are best for certain combinations of variable types.</a:t>
            </a:r>
          </a:p>
        </p:txBody>
      </p:sp>
      <p:sp>
        <p:nvSpPr>
          <p:cNvPr id="3" name="Content Placeholder 2">
            <a:extLst>
              <a:ext uri="{FF2B5EF4-FFF2-40B4-BE49-F238E27FC236}">
                <a16:creationId xmlns:a16="http://schemas.microsoft.com/office/drawing/2014/main" id="{6CB790E0-0141-4D48-B995-29EA4A5424BF}"/>
              </a:ext>
            </a:extLst>
          </p:cNvPr>
          <p:cNvSpPr>
            <a:spLocks noGrp="1"/>
          </p:cNvSpPr>
          <p:nvPr>
            <p:ph idx="1"/>
          </p:nvPr>
        </p:nvSpPr>
        <p:spPr>
          <a:xfrm>
            <a:off x="857794" y="3622895"/>
            <a:ext cx="10476412" cy="862019"/>
          </a:xfrm>
        </p:spPr>
        <p:txBody>
          <a:bodyPr/>
          <a:lstStyle/>
          <a:p>
            <a:r>
              <a:rPr lang="en-US" sz="3600" dirty="0">
                <a:hlinkClick r:id="rId2"/>
              </a:rPr>
              <a:t>https://stats.idre.ucla.edu/other/mult-pkg/whatstat/</a:t>
            </a:r>
            <a:endParaRPr lang="en-US" sz="3600" dirty="0"/>
          </a:p>
          <a:p>
            <a:endParaRPr lang="en-US" dirty="0"/>
          </a:p>
        </p:txBody>
      </p:sp>
    </p:spTree>
    <p:extLst>
      <p:ext uri="{BB962C8B-B14F-4D97-AF65-F5344CB8AC3E}">
        <p14:creationId xmlns:p14="http://schemas.microsoft.com/office/powerpoint/2010/main" val="9028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ACB468-71AF-4396-BB77-BA34BEE9635C}"/>
              </a:ext>
            </a:extLst>
          </p:cNvPr>
          <p:cNvGraphicFramePr>
            <a:graphicFrameLocks noGrp="1"/>
          </p:cNvGraphicFramePr>
          <p:nvPr>
            <p:extLst>
              <p:ext uri="{D42A27DB-BD31-4B8C-83A1-F6EECF244321}">
                <p14:modId xmlns:p14="http://schemas.microsoft.com/office/powerpoint/2010/main" val="3080994198"/>
              </p:ext>
            </p:extLst>
          </p:nvPr>
        </p:nvGraphicFramePr>
        <p:xfrm>
          <a:off x="2174421" y="1809959"/>
          <a:ext cx="7886700" cy="3578194"/>
        </p:xfrm>
        <a:graphic>
          <a:graphicData uri="http://schemas.openxmlformats.org/drawingml/2006/table">
            <a:tbl>
              <a:tblPr>
                <a:tableStyleId>{5C22544A-7EE6-4342-B048-85BDC9FD1C3A}</a:tableStyleId>
              </a:tblPr>
              <a:tblGrid>
                <a:gridCol w="2718575">
                  <a:extLst>
                    <a:ext uri="{9D8B030D-6E8A-4147-A177-3AD203B41FA5}">
                      <a16:colId xmlns:a16="http://schemas.microsoft.com/office/drawing/2014/main" val="1442193051"/>
                    </a:ext>
                  </a:extLst>
                </a:gridCol>
                <a:gridCol w="2442470">
                  <a:extLst>
                    <a:ext uri="{9D8B030D-6E8A-4147-A177-3AD203B41FA5}">
                      <a16:colId xmlns:a16="http://schemas.microsoft.com/office/drawing/2014/main" val="4069766317"/>
                    </a:ext>
                  </a:extLst>
                </a:gridCol>
                <a:gridCol w="2725655">
                  <a:extLst>
                    <a:ext uri="{9D8B030D-6E8A-4147-A177-3AD203B41FA5}">
                      <a16:colId xmlns:a16="http://schemas.microsoft.com/office/drawing/2014/main" val="3074899068"/>
                    </a:ext>
                  </a:extLst>
                </a:gridCol>
              </a:tblGrid>
              <a:tr h="865253">
                <a:tc rowSpan="2">
                  <a:txBody>
                    <a:bodyPr/>
                    <a:lstStyle/>
                    <a:p>
                      <a:pPr algn="ctr" fontAlgn="b"/>
                      <a:r>
                        <a:rPr lang="en-US" sz="3200" u="none" strike="noStrike" dirty="0">
                          <a:solidFill>
                            <a:schemeClr val="bg1"/>
                          </a:solidFill>
                          <a:effectLst/>
                        </a:rPr>
                        <a:t> </a:t>
                      </a:r>
                      <a:r>
                        <a:rPr lang="en-US" sz="3200" b="1" u="none" strike="noStrike" dirty="0">
                          <a:solidFill>
                            <a:schemeClr val="bg1"/>
                          </a:solidFill>
                          <a:effectLst/>
                        </a:rPr>
                        <a:t>Response Variable</a:t>
                      </a:r>
                      <a:endParaRPr lang="en-US" sz="3200" b="1"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gridSpan="2">
                  <a:txBody>
                    <a:bodyPr/>
                    <a:lstStyle/>
                    <a:p>
                      <a:pPr algn="ctr" fontAlgn="b"/>
                      <a:r>
                        <a:rPr lang="en-US" sz="3200" b="1" u="none" strike="noStrike" dirty="0">
                          <a:solidFill>
                            <a:schemeClr val="bg1"/>
                          </a:solidFill>
                          <a:effectLst/>
                        </a:rPr>
                        <a:t>Predictor Variable</a:t>
                      </a:r>
                      <a:endParaRPr lang="en-US" sz="3200" b="1"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hMerge="1">
                  <a:txBody>
                    <a:bodyPr/>
                    <a:lstStyle/>
                    <a:p>
                      <a:endParaRPr lang="en-US"/>
                    </a:p>
                  </a:txBody>
                  <a:tcPr/>
                </a:tc>
                <a:extLst>
                  <a:ext uri="{0D108BD9-81ED-4DB2-BD59-A6C34878D82A}">
                    <a16:rowId xmlns:a16="http://schemas.microsoft.com/office/drawing/2014/main" val="489934706"/>
                  </a:ext>
                </a:extLst>
              </a:tr>
              <a:tr h="865253">
                <a:tc vMerge="1">
                  <a:txBody>
                    <a:bodyPr/>
                    <a:lstStyle/>
                    <a:p>
                      <a:pPr algn="ctr" fontAlgn="b"/>
                      <a:endParaRPr lang="en-US" sz="2400" b="1"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a:txBody>
                    <a:bodyPr/>
                    <a:lstStyle/>
                    <a:p>
                      <a:pPr algn="ctr" fontAlgn="b"/>
                      <a:r>
                        <a:rPr lang="en-US" sz="3200" u="none" strike="noStrike" dirty="0">
                          <a:solidFill>
                            <a:schemeClr val="bg1"/>
                          </a:solidFill>
                          <a:effectLst/>
                        </a:rPr>
                        <a:t>Categorical</a:t>
                      </a:r>
                      <a:endParaRPr lang="en-US" sz="3200" b="0"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a:txBody>
                    <a:bodyPr/>
                    <a:lstStyle/>
                    <a:p>
                      <a:pPr algn="ctr" fontAlgn="b"/>
                      <a:r>
                        <a:rPr lang="en-US" sz="3200" u="none" strike="noStrike" dirty="0">
                          <a:solidFill>
                            <a:schemeClr val="bg1"/>
                          </a:solidFill>
                          <a:effectLst/>
                        </a:rPr>
                        <a:t>Continuous</a:t>
                      </a:r>
                      <a:endParaRPr lang="en-US" sz="3200" b="0"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extLst>
                  <a:ext uri="{0D108BD9-81ED-4DB2-BD59-A6C34878D82A}">
                    <a16:rowId xmlns:a16="http://schemas.microsoft.com/office/drawing/2014/main" val="3871140929"/>
                  </a:ext>
                </a:extLst>
              </a:tr>
              <a:tr h="865253">
                <a:tc>
                  <a:txBody>
                    <a:bodyPr/>
                    <a:lstStyle/>
                    <a:p>
                      <a:pPr algn="ctr" fontAlgn="b"/>
                      <a:r>
                        <a:rPr lang="en-US" sz="3200" u="none" strike="noStrike" dirty="0">
                          <a:solidFill>
                            <a:schemeClr val="bg1"/>
                          </a:solidFill>
                          <a:effectLst/>
                        </a:rPr>
                        <a:t>Categorical</a:t>
                      </a:r>
                      <a:endParaRPr lang="en-US" sz="3200" b="0"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a:txBody>
                    <a:bodyPr/>
                    <a:lstStyle/>
                    <a:p>
                      <a:pPr algn="ctr" fontAlgn="b"/>
                      <a:r>
                        <a:rPr lang="en-US" sz="3200" u="none" strike="noStrike" dirty="0">
                          <a:effectLst/>
                        </a:rPr>
                        <a:t>Chi-squared test</a:t>
                      </a:r>
                      <a:endParaRPr lang="en-US" sz="3200" b="0" i="0" u="none" strike="noStrike" dirty="0">
                        <a:solidFill>
                          <a:srgbClr val="000000"/>
                        </a:solidFill>
                        <a:effectLst/>
                        <a:latin typeface="Calibri" panose="020F0502020204030204" pitchFamily="34" charset="0"/>
                      </a:endParaRPr>
                    </a:p>
                  </a:txBody>
                  <a:tcPr marL="7075" marR="7075" marT="7075" marB="0" anchor="ctr"/>
                </a:tc>
                <a:tc>
                  <a:txBody>
                    <a:bodyPr/>
                    <a:lstStyle/>
                    <a:p>
                      <a:pPr algn="ctr" fontAlgn="b"/>
                      <a:r>
                        <a:rPr lang="en-US" sz="3200" u="none" strike="noStrike" dirty="0">
                          <a:solidFill>
                            <a:srgbClr val="FF0000"/>
                          </a:solidFill>
                          <a:effectLst/>
                        </a:rPr>
                        <a:t>Logistic regression*</a:t>
                      </a:r>
                      <a:endParaRPr lang="en-US" sz="3200" b="0" i="0" u="none" strike="noStrike" dirty="0">
                        <a:solidFill>
                          <a:srgbClr val="FF0000"/>
                        </a:solidFill>
                        <a:effectLst/>
                        <a:latin typeface="Calibri" panose="020F0502020204030204" pitchFamily="34" charset="0"/>
                      </a:endParaRPr>
                    </a:p>
                  </a:txBody>
                  <a:tcPr marL="7075" marR="7075" marT="7075" marB="0" anchor="ctr"/>
                </a:tc>
                <a:extLst>
                  <a:ext uri="{0D108BD9-81ED-4DB2-BD59-A6C34878D82A}">
                    <a16:rowId xmlns:a16="http://schemas.microsoft.com/office/drawing/2014/main" val="1585698118"/>
                  </a:ext>
                </a:extLst>
              </a:tr>
              <a:tr h="865253">
                <a:tc>
                  <a:txBody>
                    <a:bodyPr/>
                    <a:lstStyle/>
                    <a:p>
                      <a:pPr algn="ctr" fontAlgn="b"/>
                      <a:r>
                        <a:rPr lang="en-US" sz="3200" u="none" strike="noStrike" dirty="0">
                          <a:solidFill>
                            <a:schemeClr val="bg1"/>
                          </a:solidFill>
                          <a:effectLst/>
                        </a:rPr>
                        <a:t>Continuous</a:t>
                      </a:r>
                      <a:endParaRPr lang="en-US" sz="3200" b="0" i="0" u="none" strike="noStrike" dirty="0">
                        <a:solidFill>
                          <a:schemeClr val="bg1"/>
                        </a:solidFill>
                        <a:effectLst/>
                        <a:latin typeface="Calibri" panose="020F0502020204030204" pitchFamily="34" charset="0"/>
                      </a:endParaRPr>
                    </a:p>
                  </a:txBody>
                  <a:tcPr marL="7075" marR="7075" marT="7075" marB="0" anchor="ctr">
                    <a:solidFill>
                      <a:srgbClr val="0070C0"/>
                    </a:solidFill>
                  </a:tcPr>
                </a:tc>
                <a:tc>
                  <a:txBody>
                    <a:bodyPr/>
                    <a:lstStyle/>
                    <a:p>
                      <a:pPr algn="ctr" fontAlgn="b"/>
                      <a:r>
                        <a:rPr lang="en-US" sz="3200" u="none" strike="noStrike" dirty="0">
                          <a:solidFill>
                            <a:srgbClr val="FF0000"/>
                          </a:solidFill>
                          <a:effectLst/>
                        </a:rPr>
                        <a:t>ANOVA*</a:t>
                      </a:r>
                      <a:endParaRPr lang="en-US" sz="3200" b="0" i="0" u="none" strike="noStrike" dirty="0">
                        <a:solidFill>
                          <a:srgbClr val="FF0000"/>
                        </a:solidFill>
                        <a:effectLst/>
                        <a:latin typeface="Calibri" panose="020F0502020204030204" pitchFamily="34" charset="0"/>
                      </a:endParaRPr>
                    </a:p>
                  </a:txBody>
                  <a:tcPr marL="7075" marR="7075" marT="7075" marB="0" anchor="ctr"/>
                </a:tc>
                <a:tc>
                  <a:txBody>
                    <a:bodyPr/>
                    <a:lstStyle/>
                    <a:p>
                      <a:pPr algn="ctr" fontAlgn="b"/>
                      <a:r>
                        <a:rPr lang="en-US" sz="3200" u="none" strike="noStrike" dirty="0">
                          <a:solidFill>
                            <a:srgbClr val="FF0000"/>
                          </a:solidFill>
                          <a:effectLst/>
                        </a:rPr>
                        <a:t>Regression*</a:t>
                      </a:r>
                      <a:endParaRPr lang="en-US" sz="3200" b="0" i="0" u="none" strike="noStrike" dirty="0">
                        <a:solidFill>
                          <a:srgbClr val="FF0000"/>
                        </a:solidFill>
                        <a:effectLst/>
                        <a:latin typeface="Calibri" panose="020F0502020204030204" pitchFamily="34" charset="0"/>
                      </a:endParaRPr>
                    </a:p>
                  </a:txBody>
                  <a:tcPr marL="7075" marR="7075" marT="7075" marB="0" anchor="ctr"/>
                </a:tc>
                <a:extLst>
                  <a:ext uri="{0D108BD9-81ED-4DB2-BD59-A6C34878D82A}">
                    <a16:rowId xmlns:a16="http://schemas.microsoft.com/office/drawing/2014/main" val="801275788"/>
                  </a:ext>
                </a:extLst>
              </a:tr>
            </a:tbl>
          </a:graphicData>
        </a:graphic>
      </p:graphicFrame>
      <p:sp>
        <p:nvSpPr>
          <p:cNvPr id="3" name="Title 2">
            <a:extLst>
              <a:ext uri="{FF2B5EF4-FFF2-40B4-BE49-F238E27FC236}">
                <a16:creationId xmlns:a16="http://schemas.microsoft.com/office/drawing/2014/main" id="{2BB3B97A-24E2-429F-A4FB-86C3F98002BB}"/>
              </a:ext>
            </a:extLst>
          </p:cNvPr>
          <p:cNvSpPr>
            <a:spLocks noGrp="1"/>
          </p:cNvSpPr>
          <p:nvPr>
            <p:ph type="title"/>
          </p:nvPr>
        </p:nvSpPr>
        <p:spPr>
          <a:xfrm>
            <a:off x="1105989" y="484396"/>
            <a:ext cx="10023565" cy="1325563"/>
          </a:xfrm>
        </p:spPr>
        <p:txBody>
          <a:bodyPr>
            <a:normAutofit/>
          </a:bodyPr>
          <a:lstStyle/>
          <a:p>
            <a:r>
              <a:rPr lang="en-US" dirty="0"/>
              <a:t>The Core Four Analyses</a:t>
            </a:r>
          </a:p>
        </p:txBody>
      </p:sp>
      <p:sp>
        <p:nvSpPr>
          <p:cNvPr id="4" name="TextBox 3">
            <a:extLst>
              <a:ext uri="{FF2B5EF4-FFF2-40B4-BE49-F238E27FC236}">
                <a16:creationId xmlns:a16="http://schemas.microsoft.com/office/drawing/2014/main" id="{E948EEAA-21F0-44BB-9CC1-A03B59CFCA39}"/>
              </a:ext>
            </a:extLst>
          </p:cNvPr>
          <p:cNvSpPr txBox="1"/>
          <p:nvPr/>
        </p:nvSpPr>
        <p:spPr>
          <a:xfrm>
            <a:off x="4478698" y="5686697"/>
            <a:ext cx="3234603" cy="523220"/>
          </a:xfrm>
          <a:prstGeom prst="rect">
            <a:avLst/>
          </a:prstGeom>
          <a:noFill/>
        </p:spPr>
        <p:txBody>
          <a:bodyPr wrap="none" rtlCol="0">
            <a:spAutoFit/>
          </a:bodyPr>
          <a:lstStyle/>
          <a:p>
            <a:r>
              <a:rPr lang="en-US" sz="2800" dirty="0">
                <a:solidFill>
                  <a:srgbClr val="FF0000"/>
                </a:solidFill>
              </a:rPr>
              <a:t>*Linear model family</a:t>
            </a:r>
          </a:p>
        </p:txBody>
      </p:sp>
    </p:spTree>
    <p:extLst>
      <p:ext uri="{BB962C8B-B14F-4D97-AF65-F5344CB8AC3E}">
        <p14:creationId xmlns:p14="http://schemas.microsoft.com/office/powerpoint/2010/main" val="26867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E41-4CED-4F0E-9AE7-0E5AD22323A3}"/>
              </a:ext>
            </a:extLst>
          </p:cNvPr>
          <p:cNvSpPr>
            <a:spLocks noGrp="1"/>
          </p:cNvSpPr>
          <p:nvPr>
            <p:ph type="title"/>
          </p:nvPr>
        </p:nvSpPr>
        <p:spPr/>
        <p:txBody>
          <a:bodyPr/>
          <a:lstStyle/>
          <a:p>
            <a:r>
              <a:rPr lang="en-US" dirty="0"/>
              <a:t>Regression</a:t>
            </a:r>
          </a:p>
        </p:txBody>
      </p:sp>
      <p:sp>
        <p:nvSpPr>
          <p:cNvPr id="3" name="Text Placeholder 2">
            <a:extLst>
              <a:ext uri="{FF2B5EF4-FFF2-40B4-BE49-F238E27FC236}">
                <a16:creationId xmlns:a16="http://schemas.microsoft.com/office/drawing/2014/main" id="{4EAF01A6-A105-4F12-BB53-5FF1D4FBF6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528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2979</Words>
  <Application>Microsoft Office PowerPoint</Application>
  <PresentationFormat>Widescreen</PresentationFormat>
  <Paragraphs>293</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General and Generalized  Linear Models in R</vt:lpstr>
      <vt:lpstr>What am I talking about?</vt:lpstr>
      <vt:lpstr>Model Selection</vt:lpstr>
      <vt:lpstr>What governs which test is most appropriate? </vt:lpstr>
      <vt:lpstr>Variable types</vt:lpstr>
      <vt:lpstr>Variable types</vt:lpstr>
      <vt:lpstr>Specific tests are best for certain combinations of variable types.</vt:lpstr>
      <vt:lpstr>The Core Four Analyses</vt:lpstr>
      <vt:lpstr>Regression</vt:lpstr>
      <vt:lpstr>Start by finding best-fit lines</vt:lpstr>
      <vt:lpstr>Alternatively</vt:lpstr>
      <vt:lpstr>Crunch numbers</vt:lpstr>
      <vt:lpstr>Crunch numbers</vt:lpstr>
      <vt:lpstr>Once you have the line equation you can test hypotheses.</vt:lpstr>
      <vt:lpstr>PowerPoint Presentation</vt:lpstr>
      <vt:lpstr>PowerPoint Presentation</vt:lpstr>
      <vt:lpstr>PowerPoint Presentation</vt:lpstr>
      <vt:lpstr>PowerPoint Presentation</vt:lpstr>
      <vt:lpstr>Why do regressions often have an F statistic instead of a t statistic?</vt:lpstr>
      <vt:lpstr>SS in Regression and ANOVA</vt:lpstr>
      <vt:lpstr>Assumptions of Regression &amp; ANOVA  (and linear models in general)</vt:lpstr>
      <vt:lpstr>PowerPoint Presentation</vt:lpstr>
      <vt:lpstr>Normal distribution</vt:lpstr>
      <vt:lpstr>Quantile-quantile (Q-Q) plots</vt:lpstr>
      <vt:lpstr>PowerPoint Presentation</vt:lpstr>
      <vt:lpstr>ANOVA (Analysis Of Variance)</vt:lpstr>
      <vt:lpstr>ANOVA</vt:lpstr>
      <vt:lpstr>Summary values for ANOVA</vt:lpstr>
      <vt:lpstr>Data</vt:lpstr>
      <vt:lpstr>Computations</vt:lpstr>
      <vt:lpstr>PowerPoint Presentation</vt:lpstr>
      <vt:lpstr>PowerPoint Presentation</vt:lpstr>
      <vt:lpstr>PowerPoint Presentation</vt:lpstr>
      <vt:lpstr>Summary table</vt:lpstr>
      <vt:lpstr>PowerPoint Presentation</vt:lpstr>
      <vt:lpstr>PowerPoint Presentation</vt:lpstr>
      <vt:lpstr>SS in Regression and ANOVA</vt:lpstr>
      <vt:lpstr>Logistic Regression</vt:lpstr>
      <vt:lpstr>Deceptively complex</vt:lpstr>
      <vt:lpstr>PowerPoint Presentation</vt:lpstr>
      <vt:lpstr>PowerPoint Presentation</vt:lpstr>
      <vt:lpstr>PowerPoint Presentation</vt:lpstr>
      <vt:lpstr>PowerPoint Presentation</vt:lpstr>
      <vt:lpstr>Linear Models</vt:lpstr>
      <vt:lpstr>Generalized Linear Models</vt:lpstr>
      <vt:lpstr>Generalized Linear Models</vt:lpstr>
      <vt:lpstr>Key GLM Topics</vt:lpstr>
      <vt:lpstr>Generalized Linear Models</vt:lpstr>
      <vt:lpstr>Advantages of GLMs over OLS linear models</vt:lpstr>
      <vt:lpstr>Distribution Families in glm()</vt:lpstr>
      <vt:lpstr>Gaussian (Normal) Distribution</vt:lpstr>
      <vt:lpstr>Poisson Distribution</vt:lpstr>
      <vt:lpstr>Binomial Distribution</vt:lpstr>
      <vt:lpstr>Negative Binomial Distribution</vt:lpstr>
      <vt:lpstr>Gamma Distribution</vt:lpstr>
      <vt:lpstr>Link Functions</vt:lpstr>
      <vt:lpstr>Which link function to use?</vt:lpstr>
      <vt:lpstr>Zero-inflation</vt:lpstr>
      <vt:lpstr>Zero-inflated Poisson regression </vt:lpstr>
      <vt:lpstr>Zero-inflated Negative Binomial Regression</vt:lpstr>
      <vt:lpstr>Over-dispersion</vt:lpstr>
      <vt:lpstr>Fixed and random effects models</vt:lpstr>
      <vt:lpstr>Fixed vs. Random Effects</vt:lpstr>
      <vt:lpstr>Example: Fixed vs. random effects</vt:lpstr>
      <vt:lpstr>PowerPoint Presentation</vt:lpstr>
      <vt:lpstr>Mixed Effects Models</vt:lpstr>
      <vt:lpstr>Mixed model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 in R</dc:title>
  <dc:creator>Christopher Gabler</dc:creator>
  <cp:lastModifiedBy>Christopher Gabler</cp:lastModifiedBy>
  <cp:revision>22</cp:revision>
  <dcterms:created xsi:type="dcterms:W3CDTF">2019-10-31T10:49:31Z</dcterms:created>
  <dcterms:modified xsi:type="dcterms:W3CDTF">2019-10-31T18:46:29Z</dcterms:modified>
</cp:coreProperties>
</file>