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5" r:id="rId3"/>
    <p:sldId id="279" r:id="rId4"/>
    <p:sldId id="269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B-41DB-970F-D48DF59716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2B-41DB-970F-D48DF59716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2B-41DB-970F-D48DF5971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92CA3-24CF-4BB8-87CC-CE750298788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1D78A9-735A-48F5-A59C-B999E451FB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Eutrophication :</a:t>
          </a:r>
        </a:p>
      </dgm:t>
    </dgm:pt>
    <dgm:pt modelId="{4EA7C2EF-EF91-4328-BE46-C46D53E99141}" type="parTrans" cxnId="{69152F07-EC59-401A-A7CE-61FBB891415A}">
      <dgm:prSet/>
      <dgm:spPr/>
      <dgm:t>
        <a:bodyPr/>
        <a:lstStyle/>
        <a:p>
          <a:endParaRPr lang="en-US"/>
        </a:p>
      </dgm:t>
    </dgm:pt>
    <dgm:pt modelId="{4920BCE2-53C2-4277-B0D9-0934708FD260}" type="sibTrans" cxnId="{69152F07-EC59-401A-A7CE-61FBB891415A}">
      <dgm:prSet/>
      <dgm:spPr/>
      <dgm:t>
        <a:bodyPr/>
        <a:lstStyle/>
        <a:p>
          <a:endParaRPr lang="en-US"/>
        </a:p>
      </dgm:t>
    </dgm:pt>
    <dgm:pt modelId="{5FA7E780-71F3-4E69-B22F-6A6274BB7F4E}">
      <dgm:prSet custT="1"/>
      <dgm:spPr/>
      <dgm:t>
        <a:bodyPr/>
        <a:lstStyle/>
        <a:p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Hypoxic can create a dead zone where no organisms can survive. Caused by high levels of nutrients (Nitrogen, Phosphorus) and algae blooms.</a:t>
          </a:r>
        </a:p>
      </dgm:t>
    </dgm:pt>
    <dgm:pt modelId="{F07B3813-370C-49A7-B34A-6E481AD6E358}" type="parTrans" cxnId="{8228D36C-6A32-40EF-81A6-3CEBBF93CA32}">
      <dgm:prSet/>
      <dgm:spPr/>
      <dgm:t>
        <a:bodyPr/>
        <a:lstStyle/>
        <a:p>
          <a:endParaRPr lang="en-US"/>
        </a:p>
      </dgm:t>
    </dgm:pt>
    <dgm:pt modelId="{5519F343-B5B5-4DE3-A374-3B962CCC3142}" type="sibTrans" cxnId="{8228D36C-6A32-40EF-81A6-3CEBBF93CA32}">
      <dgm:prSet/>
      <dgm:spPr/>
      <dgm:t>
        <a:bodyPr/>
        <a:lstStyle/>
        <a:p>
          <a:endParaRPr lang="en-US"/>
        </a:p>
      </dgm:t>
    </dgm:pt>
    <dgm:pt modelId="{EF1F29BE-7C8A-467B-9E53-F095F19ED1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Ecologically and economically sustainable approaches to ameliorating eutrophication in freshwater ecosystems</a:t>
          </a:r>
        </a:p>
      </dgm:t>
    </dgm:pt>
    <dgm:pt modelId="{9162CF59-2626-4393-8992-AA60D36915D9}" type="parTrans" cxnId="{431D96C6-EA66-4E3F-8EA2-E44FACE3EF9A}">
      <dgm:prSet/>
      <dgm:spPr/>
      <dgm:t>
        <a:bodyPr/>
        <a:lstStyle/>
        <a:p>
          <a:endParaRPr lang="en-US"/>
        </a:p>
      </dgm:t>
    </dgm:pt>
    <dgm:pt modelId="{BF21EAC0-3F07-4D2A-9A29-0AC8EAF73B6D}" type="sibTrans" cxnId="{431D96C6-EA66-4E3F-8EA2-E44FACE3EF9A}">
      <dgm:prSet/>
      <dgm:spPr/>
      <dgm:t>
        <a:bodyPr/>
        <a:lstStyle/>
        <a:p>
          <a:endParaRPr lang="en-US"/>
        </a:p>
      </dgm:t>
    </dgm:pt>
    <dgm:pt modelId="{E656CCFE-8A48-4B9C-A8CA-E80F751D42FC}" type="pres">
      <dgm:prSet presAssocID="{3F492CA3-24CF-4BB8-87CC-CE750298788D}" presName="root" presStyleCnt="0">
        <dgm:presLayoutVars>
          <dgm:dir/>
          <dgm:resizeHandles val="exact"/>
        </dgm:presLayoutVars>
      </dgm:prSet>
      <dgm:spPr/>
    </dgm:pt>
    <dgm:pt modelId="{630E870B-D717-4B37-97F6-61E2C5E83FAC}" type="pres">
      <dgm:prSet presAssocID="{F01D78A9-735A-48F5-A59C-B999E451FB0E}" presName="compNode" presStyleCnt="0"/>
      <dgm:spPr/>
    </dgm:pt>
    <dgm:pt modelId="{F7CB3A8C-10C9-4709-833D-3C820F9F45A0}" type="pres">
      <dgm:prSet presAssocID="{F01D78A9-735A-48F5-A59C-B999E451FB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342A734-318F-459A-B4C7-030311911418}" type="pres">
      <dgm:prSet presAssocID="{F01D78A9-735A-48F5-A59C-B999E451FB0E}" presName="spaceRect" presStyleCnt="0"/>
      <dgm:spPr/>
    </dgm:pt>
    <dgm:pt modelId="{C4AF5EFA-8EFE-4B3E-A1AD-F4A1CD9C2997}" type="pres">
      <dgm:prSet presAssocID="{F01D78A9-735A-48F5-A59C-B999E451FB0E}" presName="textRect" presStyleLbl="revTx" presStyleIdx="0" presStyleCnt="3" custLinFactNeighborX="-13317" custLinFactNeighborY="-3908">
        <dgm:presLayoutVars>
          <dgm:chMax val="1"/>
          <dgm:chPref val="1"/>
        </dgm:presLayoutVars>
      </dgm:prSet>
      <dgm:spPr/>
    </dgm:pt>
    <dgm:pt modelId="{CB58649B-509A-40E9-B4F4-23A692AE841A}" type="pres">
      <dgm:prSet presAssocID="{4920BCE2-53C2-4277-B0D9-0934708FD260}" presName="sibTrans" presStyleCnt="0"/>
      <dgm:spPr/>
    </dgm:pt>
    <dgm:pt modelId="{76BBB3B5-5920-41BF-B9BE-18EBC678718C}" type="pres">
      <dgm:prSet presAssocID="{5FA7E780-71F3-4E69-B22F-6A6274BB7F4E}" presName="compNode" presStyleCnt="0"/>
      <dgm:spPr/>
    </dgm:pt>
    <dgm:pt modelId="{34DA004F-66F2-409F-B018-617AF97F1E23}" type="pres">
      <dgm:prSet presAssocID="{5FA7E780-71F3-4E69-B22F-6A6274BB7F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D825C43D-5529-4513-8CF2-0386DBD138E6}" type="pres">
      <dgm:prSet presAssocID="{5FA7E780-71F3-4E69-B22F-6A6274BB7F4E}" presName="spaceRect" presStyleCnt="0"/>
      <dgm:spPr/>
    </dgm:pt>
    <dgm:pt modelId="{D67AC292-9B75-478A-9625-7CDB360479F1}" type="pres">
      <dgm:prSet presAssocID="{5FA7E780-71F3-4E69-B22F-6A6274BB7F4E}" presName="textRect" presStyleLbl="revTx" presStyleIdx="1" presStyleCnt="3">
        <dgm:presLayoutVars>
          <dgm:chMax val="1"/>
          <dgm:chPref val="1"/>
        </dgm:presLayoutVars>
      </dgm:prSet>
      <dgm:spPr/>
    </dgm:pt>
    <dgm:pt modelId="{97C361F5-A6EC-478C-BA58-FA423F134C13}" type="pres">
      <dgm:prSet presAssocID="{5519F343-B5B5-4DE3-A374-3B962CCC3142}" presName="sibTrans" presStyleCnt="0"/>
      <dgm:spPr/>
    </dgm:pt>
    <dgm:pt modelId="{7CF285A9-2ECE-405C-9E3B-8E855A03767D}" type="pres">
      <dgm:prSet presAssocID="{EF1F29BE-7C8A-467B-9E53-F095F19ED164}" presName="compNode" presStyleCnt="0"/>
      <dgm:spPr/>
    </dgm:pt>
    <dgm:pt modelId="{23B524A6-8ED9-45D1-BC56-1FF2F07916B6}" type="pres">
      <dgm:prSet presAssocID="{EF1F29BE-7C8A-467B-9E53-F095F19ED1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9EE8D2C8-558F-4B41-9576-EE644C92F4DC}" type="pres">
      <dgm:prSet presAssocID="{EF1F29BE-7C8A-467B-9E53-F095F19ED164}" presName="spaceRect" presStyleCnt="0"/>
      <dgm:spPr/>
    </dgm:pt>
    <dgm:pt modelId="{C42559E4-0B84-4497-95B7-2FC764E8BC38}" type="pres">
      <dgm:prSet presAssocID="{EF1F29BE-7C8A-467B-9E53-F095F19ED1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152F07-EC59-401A-A7CE-61FBB891415A}" srcId="{3F492CA3-24CF-4BB8-87CC-CE750298788D}" destId="{F01D78A9-735A-48F5-A59C-B999E451FB0E}" srcOrd="0" destOrd="0" parTransId="{4EA7C2EF-EF91-4328-BE46-C46D53E99141}" sibTransId="{4920BCE2-53C2-4277-B0D9-0934708FD260}"/>
    <dgm:cxn modelId="{EAB77912-CE45-45C1-A711-ADB6A60FE1EE}" type="presOf" srcId="{F01D78A9-735A-48F5-A59C-B999E451FB0E}" destId="{C4AF5EFA-8EFE-4B3E-A1AD-F4A1CD9C2997}" srcOrd="0" destOrd="0" presId="urn:microsoft.com/office/officeart/2018/2/layout/IconLabelList"/>
    <dgm:cxn modelId="{026A5C3C-3E99-4890-8F68-BB493AE1BA20}" type="presOf" srcId="{3F492CA3-24CF-4BB8-87CC-CE750298788D}" destId="{E656CCFE-8A48-4B9C-A8CA-E80F751D42FC}" srcOrd="0" destOrd="0" presId="urn:microsoft.com/office/officeart/2018/2/layout/IconLabelList"/>
    <dgm:cxn modelId="{8228D36C-6A32-40EF-81A6-3CEBBF93CA32}" srcId="{3F492CA3-24CF-4BB8-87CC-CE750298788D}" destId="{5FA7E780-71F3-4E69-B22F-6A6274BB7F4E}" srcOrd="1" destOrd="0" parTransId="{F07B3813-370C-49A7-B34A-6E481AD6E358}" sibTransId="{5519F343-B5B5-4DE3-A374-3B962CCC3142}"/>
    <dgm:cxn modelId="{045E1E99-F2CE-4EFC-BAAC-471BA27D5B8D}" type="presOf" srcId="{5FA7E780-71F3-4E69-B22F-6A6274BB7F4E}" destId="{D67AC292-9B75-478A-9625-7CDB360479F1}" srcOrd="0" destOrd="0" presId="urn:microsoft.com/office/officeart/2018/2/layout/IconLabelList"/>
    <dgm:cxn modelId="{431D96C6-EA66-4E3F-8EA2-E44FACE3EF9A}" srcId="{3F492CA3-24CF-4BB8-87CC-CE750298788D}" destId="{EF1F29BE-7C8A-467B-9E53-F095F19ED164}" srcOrd="2" destOrd="0" parTransId="{9162CF59-2626-4393-8992-AA60D36915D9}" sibTransId="{BF21EAC0-3F07-4D2A-9A29-0AC8EAF73B6D}"/>
    <dgm:cxn modelId="{4AA796DE-3272-4C9E-AF19-8D0939701333}" type="presOf" srcId="{EF1F29BE-7C8A-467B-9E53-F095F19ED164}" destId="{C42559E4-0B84-4497-95B7-2FC764E8BC38}" srcOrd="0" destOrd="0" presId="urn:microsoft.com/office/officeart/2018/2/layout/IconLabelList"/>
    <dgm:cxn modelId="{6094E4F5-2EF0-4719-A203-A7122DC9CA0E}" type="presParOf" srcId="{E656CCFE-8A48-4B9C-A8CA-E80F751D42FC}" destId="{630E870B-D717-4B37-97F6-61E2C5E83FAC}" srcOrd="0" destOrd="0" presId="urn:microsoft.com/office/officeart/2018/2/layout/IconLabelList"/>
    <dgm:cxn modelId="{540F2A69-182F-4280-94C9-DC64714B7805}" type="presParOf" srcId="{630E870B-D717-4B37-97F6-61E2C5E83FAC}" destId="{F7CB3A8C-10C9-4709-833D-3C820F9F45A0}" srcOrd="0" destOrd="0" presId="urn:microsoft.com/office/officeart/2018/2/layout/IconLabelList"/>
    <dgm:cxn modelId="{944318D1-2505-414B-96AB-5CED53A96DEE}" type="presParOf" srcId="{630E870B-D717-4B37-97F6-61E2C5E83FAC}" destId="{5342A734-318F-459A-B4C7-030311911418}" srcOrd="1" destOrd="0" presId="urn:microsoft.com/office/officeart/2018/2/layout/IconLabelList"/>
    <dgm:cxn modelId="{A6EDD157-D235-4B1C-A54E-EE9C8272832B}" type="presParOf" srcId="{630E870B-D717-4B37-97F6-61E2C5E83FAC}" destId="{C4AF5EFA-8EFE-4B3E-A1AD-F4A1CD9C2997}" srcOrd="2" destOrd="0" presId="urn:microsoft.com/office/officeart/2018/2/layout/IconLabelList"/>
    <dgm:cxn modelId="{A950DBA2-8113-440D-9318-646A59EC7D56}" type="presParOf" srcId="{E656CCFE-8A48-4B9C-A8CA-E80F751D42FC}" destId="{CB58649B-509A-40E9-B4F4-23A692AE841A}" srcOrd="1" destOrd="0" presId="urn:microsoft.com/office/officeart/2018/2/layout/IconLabelList"/>
    <dgm:cxn modelId="{ADA44F12-4B88-494E-8267-1A6FADB3E355}" type="presParOf" srcId="{E656CCFE-8A48-4B9C-A8CA-E80F751D42FC}" destId="{76BBB3B5-5920-41BF-B9BE-18EBC678718C}" srcOrd="2" destOrd="0" presId="urn:microsoft.com/office/officeart/2018/2/layout/IconLabelList"/>
    <dgm:cxn modelId="{810AA333-0572-4195-8F07-897AD9C0AC73}" type="presParOf" srcId="{76BBB3B5-5920-41BF-B9BE-18EBC678718C}" destId="{34DA004F-66F2-409F-B018-617AF97F1E23}" srcOrd="0" destOrd="0" presId="urn:microsoft.com/office/officeart/2018/2/layout/IconLabelList"/>
    <dgm:cxn modelId="{264A7043-C06B-4756-AC01-A810956E05E3}" type="presParOf" srcId="{76BBB3B5-5920-41BF-B9BE-18EBC678718C}" destId="{D825C43D-5529-4513-8CF2-0386DBD138E6}" srcOrd="1" destOrd="0" presId="urn:microsoft.com/office/officeart/2018/2/layout/IconLabelList"/>
    <dgm:cxn modelId="{FA630389-3D9B-4C5C-908A-9D414C859B07}" type="presParOf" srcId="{76BBB3B5-5920-41BF-B9BE-18EBC678718C}" destId="{D67AC292-9B75-478A-9625-7CDB360479F1}" srcOrd="2" destOrd="0" presId="urn:microsoft.com/office/officeart/2018/2/layout/IconLabelList"/>
    <dgm:cxn modelId="{7529F09D-D33F-47F3-8AAA-C840337ED3BF}" type="presParOf" srcId="{E656CCFE-8A48-4B9C-A8CA-E80F751D42FC}" destId="{97C361F5-A6EC-478C-BA58-FA423F134C13}" srcOrd="3" destOrd="0" presId="urn:microsoft.com/office/officeart/2018/2/layout/IconLabelList"/>
    <dgm:cxn modelId="{6AF1BCE0-F42D-4984-AADE-C9D50423178B}" type="presParOf" srcId="{E656CCFE-8A48-4B9C-A8CA-E80F751D42FC}" destId="{7CF285A9-2ECE-405C-9E3B-8E855A03767D}" srcOrd="4" destOrd="0" presId="urn:microsoft.com/office/officeart/2018/2/layout/IconLabelList"/>
    <dgm:cxn modelId="{832BFFA4-4FD6-43CF-B7A3-B05BE31D75BE}" type="presParOf" srcId="{7CF285A9-2ECE-405C-9E3B-8E855A03767D}" destId="{23B524A6-8ED9-45D1-BC56-1FF2F07916B6}" srcOrd="0" destOrd="0" presId="urn:microsoft.com/office/officeart/2018/2/layout/IconLabelList"/>
    <dgm:cxn modelId="{DB7C3CEB-2079-407C-A401-92CACB7E8A2A}" type="presParOf" srcId="{7CF285A9-2ECE-405C-9E3B-8E855A03767D}" destId="{9EE8D2C8-558F-4B41-9576-EE644C92F4DC}" srcOrd="1" destOrd="0" presId="urn:microsoft.com/office/officeart/2018/2/layout/IconLabelList"/>
    <dgm:cxn modelId="{E8B1285A-1B14-4D57-AF79-CA2DB4CA20E2}" type="presParOf" srcId="{7CF285A9-2ECE-405C-9E3B-8E855A03767D}" destId="{C42559E4-0B84-4497-95B7-2FC764E8BC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Subset data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</a:p>
        <a:p>
          <a:r>
            <a:rPr lang="en-US" dirty="0"/>
            <a:t>P-values and </a:t>
          </a:r>
          <a:r>
            <a:rPr lang="en-US" dirty="0" err="1"/>
            <a:t>Rsquare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Shapiro test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Test random effects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ggplots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 custRadScaleRad="102204" custRadScaleInc="4126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 custScaleY="153480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3A8C-10C9-4709-833D-3C820F9F45A0}">
      <dsp:nvSpPr>
        <dsp:cNvPr id="0" name=""/>
        <dsp:cNvSpPr/>
      </dsp:nvSpPr>
      <dsp:spPr>
        <a:xfrm>
          <a:off x="840883" y="683300"/>
          <a:ext cx="1235922" cy="1235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F5EFA-8EFE-4B3E-A1AD-F4A1CD9C2997}">
      <dsp:nvSpPr>
        <dsp:cNvPr id="0" name=""/>
        <dsp:cNvSpPr/>
      </dsp:nvSpPr>
      <dsp:spPr>
        <a:xfrm>
          <a:off x="0" y="2347589"/>
          <a:ext cx="2746493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Eutrophication :</a:t>
          </a:r>
        </a:p>
      </dsp:txBody>
      <dsp:txXfrm>
        <a:off x="0" y="2347589"/>
        <a:ext cx="2746493" cy="1530000"/>
      </dsp:txXfrm>
    </dsp:sp>
    <dsp:sp modelId="{34DA004F-66F2-409F-B018-617AF97F1E23}">
      <dsp:nvSpPr>
        <dsp:cNvPr id="0" name=""/>
        <dsp:cNvSpPr/>
      </dsp:nvSpPr>
      <dsp:spPr>
        <a:xfrm>
          <a:off x="4068012" y="683300"/>
          <a:ext cx="1235922" cy="1235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AC292-9B75-478A-9625-7CDB360479F1}">
      <dsp:nvSpPr>
        <dsp:cNvPr id="0" name=""/>
        <dsp:cNvSpPr/>
      </dsp:nvSpPr>
      <dsp:spPr>
        <a:xfrm>
          <a:off x="3312727" y="2407381"/>
          <a:ext cx="2746493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Hypoxic can create a dead zone where no organisms can survive. Caused by high levels of nutrients (Nitrogen, Phosphorus) and algae blooms.</a:t>
          </a:r>
        </a:p>
      </dsp:txBody>
      <dsp:txXfrm>
        <a:off x="3312727" y="2407381"/>
        <a:ext cx="2746493" cy="1530000"/>
      </dsp:txXfrm>
    </dsp:sp>
    <dsp:sp modelId="{23B524A6-8ED9-45D1-BC56-1FF2F07916B6}">
      <dsp:nvSpPr>
        <dsp:cNvPr id="0" name=""/>
        <dsp:cNvSpPr/>
      </dsp:nvSpPr>
      <dsp:spPr>
        <a:xfrm>
          <a:off x="7295142" y="683300"/>
          <a:ext cx="1235922" cy="1235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59E4-0B84-4497-95B7-2FC764E8BC38}">
      <dsp:nvSpPr>
        <dsp:cNvPr id="0" name=""/>
        <dsp:cNvSpPr/>
      </dsp:nvSpPr>
      <dsp:spPr>
        <a:xfrm>
          <a:off x="6539857" y="2407381"/>
          <a:ext cx="2746493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Ecologically and economically sustainable approaches to ameliorating eutrophication in freshwater ecosystems</a:t>
          </a:r>
        </a:p>
      </dsp:txBody>
      <dsp:txXfrm>
        <a:off x="6539857" y="2407381"/>
        <a:ext cx="2746493" cy="15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2195264" y="899"/>
          <a:ext cx="1395701" cy="1395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1 </a:t>
          </a:r>
          <a:br>
            <a:rPr lang="en-US" sz="1500" kern="1200" dirty="0"/>
          </a:br>
          <a:r>
            <a:rPr lang="en-US" sz="1500" kern="1200" dirty="0"/>
            <a:t>Subset data</a:t>
          </a:r>
        </a:p>
      </dsp:txBody>
      <dsp:txXfrm>
        <a:off x="2399660" y="205295"/>
        <a:ext cx="986909" cy="986909"/>
      </dsp:txXfrm>
    </dsp:sp>
    <dsp:sp modelId="{973C755A-5077-47FB-BDC0-FF7A84FD3F26}">
      <dsp:nvSpPr>
        <dsp:cNvPr id="0" name=""/>
        <dsp:cNvSpPr/>
      </dsp:nvSpPr>
      <dsp:spPr>
        <a:xfrm rot="2160000">
          <a:off x="3546746" y="1072735"/>
          <a:ext cx="370572" cy="471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557362" y="1134272"/>
        <a:ext cx="259400" cy="282629"/>
      </dsp:txXfrm>
    </dsp:sp>
    <dsp:sp modelId="{7C5A343C-E262-450D-959C-A644EA0CABBE}">
      <dsp:nvSpPr>
        <dsp:cNvPr id="0" name=""/>
        <dsp:cNvSpPr/>
      </dsp:nvSpPr>
      <dsp:spPr>
        <a:xfrm>
          <a:off x="3890069" y="1232247"/>
          <a:ext cx="1395701" cy="1395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2</a:t>
          </a:r>
          <a:br>
            <a:rPr lang="en-US" sz="1500" kern="1200" dirty="0"/>
          </a:br>
          <a:r>
            <a:rPr lang="en-US" sz="1500" kern="1200" dirty="0"/>
            <a:t>ggplots</a:t>
          </a:r>
        </a:p>
      </dsp:txBody>
      <dsp:txXfrm>
        <a:off x="4094465" y="1436643"/>
        <a:ext cx="986909" cy="986909"/>
      </dsp:txXfrm>
    </dsp:sp>
    <dsp:sp modelId="{719BC63E-F731-4648-BC28-EDC25FC57AA9}">
      <dsp:nvSpPr>
        <dsp:cNvPr id="0" name=""/>
        <dsp:cNvSpPr/>
      </dsp:nvSpPr>
      <dsp:spPr>
        <a:xfrm rot="6480000">
          <a:off x="4082196" y="2680781"/>
          <a:ext cx="370572" cy="471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154959" y="2722126"/>
        <a:ext cx="259400" cy="282629"/>
      </dsp:txXfrm>
    </dsp:sp>
    <dsp:sp modelId="{91CB6799-0928-4E01-9EDA-41B17BB04FAF}">
      <dsp:nvSpPr>
        <dsp:cNvPr id="0" name=""/>
        <dsp:cNvSpPr/>
      </dsp:nvSpPr>
      <dsp:spPr>
        <a:xfrm>
          <a:off x="3242711" y="3224611"/>
          <a:ext cx="1395701" cy="1395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3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P-values and </a:t>
          </a:r>
          <a:r>
            <a:rPr lang="en-US" sz="1500" kern="1200" dirty="0" err="1"/>
            <a:t>Rsquare</a:t>
          </a:r>
          <a:endParaRPr lang="en-US" sz="1500" kern="1200" dirty="0"/>
        </a:p>
      </dsp:txBody>
      <dsp:txXfrm>
        <a:off x="3447107" y="3429007"/>
        <a:ext cx="986909" cy="986909"/>
      </dsp:txXfrm>
    </dsp:sp>
    <dsp:sp modelId="{3701657F-6946-4A4C-877D-2A88A526B7E1}">
      <dsp:nvSpPr>
        <dsp:cNvPr id="0" name=""/>
        <dsp:cNvSpPr/>
      </dsp:nvSpPr>
      <dsp:spPr>
        <a:xfrm rot="10800000">
          <a:off x="2718316" y="3686937"/>
          <a:ext cx="370572" cy="471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829488" y="3781147"/>
        <a:ext cx="259400" cy="282629"/>
      </dsp:txXfrm>
    </dsp:sp>
    <dsp:sp modelId="{28372633-A8CE-4898-AF86-305447452F30}">
      <dsp:nvSpPr>
        <dsp:cNvPr id="0" name=""/>
        <dsp:cNvSpPr/>
      </dsp:nvSpPr>
      <dsp:spPr>
        <a:xfrm>
          <a:off x="1147816" y="3224611"/>
          <a:ext cx="1395701" cy="1395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4</a:t>
          </a:r>
          <a:br>
            <a:rPr lang="en-US" sz="1500" kern="1200" dirty="0"/>
          </a:br>
          <a:r>
            <a:rPr lang="en-US" sz="1500" kern="1200" dirty="0"/>
            <a:t>Shapiro test</a:t>
          </a:r>
        </a:p>
      </dsp:txBody>
      <dsp:txXfrm>
        <a:off x="1352212" y="3429007"/>
        <a:ext cx="986909" cy="986909"/>
      </dsp:txXfrm>
    </dsp:sp>
    <dsp:sp modelId="{3BFA7701-5D17-48E5-8EAF-0CE4B894FCD8}">
      <dsp:nvSpPr>
        <dsp:cNvPr id="0" name=""/>
        <dsp:cNvSpPr/>
      </dsp:nvSpPr>
      <dsp:spPr>
        <a:xfrm rot="15114371">
          <a:off x="1313007" y="2673169"/>
          <a:ext cx="402861" cy="471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392204" y="2824820"/>
        <a:ext cx="282003" cy="282629"/>
      </dsp:txXfrm>
    </dsp:sp>
    <dsp:sp modelId="{4DD53E4A-81C3-4CAD-B31F-4C20BA5CFCD7}">
      <dsp:nvSpPr>
        <dsp:cNvPr id="0" name=""/>
        <dsp:cNvSpPr/>
      </dsp:nvSpPr>
      <dsp:spPr>
        <a:xfrm>
          <a:off x="478275" y="1175399"/>
          <a:ext cx="1395701" cy="1395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5</a:t>
          </a:r>
          <a:br>
            <a:rPr lang="en-US" sz="1500" kern="1200" dirty="0"/>
          </a:br>
          <a:r>
            <a:rPr lang="en-US" sz="1500" kern="1200" dirty="0"/>
            <a:t>Test random effects</a:t>
          </a:r>
        </a:p>
      </dsp:txBody>
      <dsp:txXfrm>
        <a:off x="682671" y="1379795"/>
        <a:ext cx="986909" cy="986909"/>
      </dsp:txXfrm>
    </dsp:sp>
    <dsp:sp modelId="{670EC530-2BF9-418C-9EBE-CFD33FE15D7D}">
      <dsp:nvSpPr>
        <dsp:cNvPr id="0" name=""/>
        <dsp:cNvSpPr/>
      </dsp:nvSpPr>
      <dsp:spPr>
        <a:xfrm rot="19537563">
          <a:off x="1844736" y="930314"/>
          <a:ext cx="362818" cy="7229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54240" y="1105633"/>
        <a:ext cx="253973" cy="433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11/3/2019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11/3/2019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Ameliorating eutrophication in aquatic systems with plants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Baez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 sz="340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sz="3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8EB0300-44CA-463F-BFCA-D7AB0E0DB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41592"/>
              </p:ext>
            </p:extLst>
          </p:nvPr>
        </p:nvGraphicFramePr>
        <p:xfrm>
          <a:off x="1410027" y="1566001"/>
          <a:ext cx="9371948" cy="462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utrophication in a river">
            <a:extLst>
              <a:ext uri="{FF2B5EF4-FFF2-40B4-BE49-F238E27FC236}">
                <a16:creationId xmlns:a16="http://schemas.microsoft.com/office/drawing/2014/main" id="{6A745723-D9DE-405C-AD3B-3A5E2F1F0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5" b="117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F8CAC7C4-B3B8-4F97-8537-935B2F7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CD8D479-8942-46E8-A226-A4E01F7A105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35CDAF17-AC2C-4B3F-AC14-31624D9E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81B9673-AC7F-4F1F-84E4-F0E5EAAE106D}" type="datetime1">
              <a:rPr lang="en-US" smtClean="0"/>
              <a:pPr>
                <a:spcAft>
                  <a:spcPts val="600"/>
                </a:spcAft>
              </a:pPr>
              <a:t>11/3/2019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51777" y="2213113"/>
            <a:ext cx="6949440" cy="3618303"/>
          </a:xfrm>
        </p:spPr>
        <p:txBody>
          <a:bodyPr/>
          <a:lstStyle/>
          <a:p>
            <a:r>
              <a:rPr lang="en-US" dirty="0"/>
              <a:t>Methods: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73FF9-5199-47EF-B692-B8C315371067}"/>
              </a:ext>
            </a:extLst>
          </p:cNvPr>
          <p:cNvSpPr/>
          <p:nvPr/>
        </p:nvSpPr>
        <p:spPr>
          <a:xfrm>
            <a:off x="954156" y="343404"/>
            <a:ext cx="1050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growth of plant, fruit, and root (total biomass)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different variables (ph., conductivity, NH4, NH3,NO3) thought the experiment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graphicFrame>
        <p:nvGraphicFramePr>
          <p:cNvPr id="6" name="Content Placeholder 8" descr="Clustered column chart representing&#10;3 series for 4 categories">
            <a:extLst>
              <a:ext uri="{FF2B5EF4-FFF2-40B4-BE49-F238E27FC236}">
                <a16:creationId xmlns:a16="http://schemas.microsoft.com/office/drawing/2014/main" id="{F3BC33BD-3945-4D10-BD90-EA6BB75A7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989743"/>
              </p:ext>
            </p:extLst>
          </p:nvPr>
        </p:nvGraphicFramePr>
        <p:xfrm>
          <a:off x="2283528" y="2325042"/>
          <a:ext cx="5653709" cy="372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961231"/>
            <a:ext cx="4610099" cy="4620682"/>
          </a:xfrm>
        </p:spPr>
        <p:txBody>
          <a:bodyPr/>
          <a:lstStyle/>
          <a:p>
            <a:r>
              <a:rPr lang="en-US" b="1" dirty="0"/>
              <a:t>Repeated measures ANOVA</a:t>
            </a:r>
            <a:r>
              <a:rPr lang="en-US" dirty="0"/>
              <a:t> has at least 1 dependent variable that has more than one observation.</a:t>
            </a:r>
          </a:p>
          <a:p>
            <a:r>
              <a:rPr lang="en-US" dirty="0"/>
              <a:t>Interaction plots with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6797105"/>
              </p:ext>
            </p:extLst>
          </p:nvPr>
        </p:nvGraphicFramePr>
        <p:xfrm>
          <a:off x="6209845" y="1961231"/>
          <a:ext cx="4610100" cy="24066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Week2,…10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en-US" dirty="0"/>
                        <a:t>Cattail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r>
                        <a:rPr lang="en-US" dirty="0"/>
                        <a:t>Taro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2052071"/>
              </p:ext>
            </p:extLst>
          </p:nvPr>
        </p:nvGraphicFramePr>
        <p:xfrm>
          <a:off x="2809461" y="1459653"/>
          <a:ext cx="578623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Ecology 16x9</vt:lpstr>
      <vt:lpstr>Ameliorating eutrophication in aquatic systems with plants </vt:lpstr>
      <vt:lpstr>Background</vt:lpstr>
      <vt:lpstr>PowerPoint Presentation</vt:lpstr>
      <vt:lpstr>PowerPoint Presentation</vt:lpstr>
      <vt:lpstr>Methods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Ameliorating eutrophication in aquatic systems with plants </dc:title>
  <dc:creator>jenny baez</dc:creator>
  <cp:lastModifiedBy>jenny baez</cp:lastModifiedBy>
  <cp:revision>6</cp:revision>
  <dcterms:created xsi:type="dcterms:W3CDTF">2019-11-04T03:24:48Z</dcterms:created>
  <dcterms:modified xsi:type="dcterms:W3CDTF">2019-11-04T04:02:56Z</dcterms:modified>
</cp:coreProperties>
</file>