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59" r:id="rId5"/>
    <p:sldId id="258" r:id="rId6"/>
    <p:sldId id="262" r:id="rId7"/>
    <p:sldId id="263"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F081B-94FD-4795-96A3-C4B14704209F}" v="3" dt="2021-04-05T03:25:4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72" y="6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a" userId="d3055f2117b05ea9" providerId="LiveId" clId="{AC8F081B-94FD-4795-96A3-C4B14704209F}"/>
    <pc:docChg chg="undo custSel addSld delSld modSld">
      <pc:chgData name="reyna" userId="d3055f2117b05ea9" providerId="LiveId" clId="{AC8F081B-94FD-4795-96A3-C4B14704209F}" dt="2021-04-05T03:27:55.997" v="424" actId="26606"/>
      <pc:docMkLst>
        <pc:docMk/>
      </pc:docMkLst>
      <pc:sldChg chg="addSp delSp modSp new mod setBg">
        <pc:chgData name="reyna" userId="d3055f2117b05ea9" providerId="LiveId" clId="{AC8F081B-94FD-4795-96A3-C4B14704209F}" dt="2021-04-05T03:27:55.997" v="424" actId="26606"/>
        <pc:sldMkLst>
          <pc:docMk/>
          <pc:sldMk cId="4287891386" sldId="265"/>
        </pc:sldMkLst>
        <pc:spChg chg="add del mod">
          <ac:chgData name="reyna" userId="d3055f2117b05ea9" providerId="LiveId" clId="{AC8F081B-94FD-4795-96A3-C4B14704209F}" dt="2021-04-05T03:27:40.236" v="421" actId="26606"/>
          <ac:spMkLst>
            <pc:docMk/>
            <pc:sldMk cId="4287891386" sldId="265"/>
            <ac:spMk id="2" creationId="{4A6DD0C4-0BF8-4B34-A5B2-D3729672379D}"/>
          </ac:spMkLst>
        </pc:spChg>
        <pc:spChg chg="add del">
          <ac:chgData name="reyna" userId="d3055f2117b05ea9" providerId="LiveId" clId="{AC8F081B-94FD-4795-96A3-C4B14704209F}" dt="2021-04-05T03:27:55.997" v="424" actId="26606"/>
          <ac:spMkLst>
            <pc:docMk/>
            <pc:sldMk cId="4287891386" sldId="265"/>
            <ac:spMk id="9" creationId="{86C7B4A1-154A-4DF0-AC46-F88D75A2E0FD}"/>
          </ac:spMkLst>
        </pc:spChg>
        <pc:spChg chg="add">
          <ac:chgData name="reyna" userId="d3055f2117b05ea9" providerId="LiveId" clId="{AC8F081B-94FD-4795-96A3-C4B14704209F}" dt="2021-04-05T03:27:55.997" v="424" actId="26606"/>
          <ac:spMkLst>
            <pc:docMk/>
            <pc:sldMk cId="4287891386" sldId="265"/>
            <ac:spMk id="16" creationId="{E559D998-AB6C-46E1-B394-118E9A1E2D62}"/>
          </ac:spMkLst>
        </pc:spChg>
        <pc:graphicFrameChg chg="add mod modGraphic">
          <ac:chgData name="reyna" userId="d3055f2117b05ea9" providerId="LiveId" clId="{AC8F081B-94FD-4795-96A3-C4B14704209F}" dt="2021-04-05T03:27:55.995" v="423" actId="26606"/>
          <ac:graphicFrameMkLst>
            <pc:docMk/>
            <pc:sldMk cId="4287891386" sldId="265"/>
            <ac:graphicFrameMk id="4" creationId="{71DC9A50-A6DF-414A-AE23-C45A6D023196}"/>
          </ac:graphicFrameMkLst>
        </pc:graphicFrameChg>
        <pc:picChg chg="add mod">
          <ac:chgData name="reyna" userId="d3055f2117b05ea9" providerId="LiveId" clId="{AC8F081B-94FD-4795-96A3-C4B14704209F}" dt="2021-04-05T03:27:55.997" v="424" actId="26606"/>
          <ac:picMkLst>
            <pc:docMk/>
            <pc:sldMk cId="4287891386" sldId="265"/>
            <ac:picMk id="5" creationId="{A639121C-02D6-4A83-B11D-BF682CDE6710}"/>
          </ac:picMkLst>
        </pc:picChg>
        <pc:picChg chg="add del">
          <ac:chgData name="reyna" userId="d3055f2117b05ea9" providerId="LiveId" clId="{AC8F081B-94FD-4795-96A3-C4B14704209F}" dt="2021-04-05T03:27:55.995" v="423" actId="26606"/>
          <ac:picMkLst>
            <pc:docMk/>
            <pc:sldMk cId="4287891386" sldId="265"/>
            <ac:picMk id="14" creationId="{54DDEBDD-D8BD-41A6-8A0D-B00E3768B0F9}"/>
          </ac:picMkLst>
        </pc:picChg>
      </pc:sldChg>
      <pc:sldChg chg="addSp modSp new del mod">
        <pc:chgData name="reyna" userId="d3055f2117b05ea9" providerId="LiveId" clId="{AC8F081B-94FD-4795-96A3-C4B14704209F}" dt="2021-04-05T03:26:37.856" v="420" actId="2696"/>
        <pc:sldMkLst>
          <pc:docMk/>
          <pc:sldMk cId="2686417483" sldId="266"/>
        </pc:sldMkLst>
        <pc:spChg chg="add mod">
          <ac:chgData name="reyna" userId="d3055f2117b05ea9" providerId="LiveId" clId="{AC8F081B-94FD-4795-96A3-C4B14704209F}" dt="2021-04-05T03:25:45.867" v="419" actId="14100"/>
          <ac:spMkLst>
            <pc:docMk/>
            <pc:sldMk cId="2686417483" sldId="266"/>
            <ac:spMk id="2" creationId="{BDB3229D-5D12-4514-98C5-A9F63F2328A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FCB41-B496-439D-B3EA-2516EE7DF021}"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FADF383-C6E7-4BBB-A1F8-810F6C929419}">
      <dgm:prSet/>
      <dgm:spPr/>
      <dgm:t>
        <a:bodyPr/>
        <a:lstStyle/>
        <a:p>
          <a:r>
            <a:rPr lang="en-US"/>
            <a:t>If most non-essential activities were cancelled after the spread of COVID-19, were the concentration levels of PM 2.5 reduced after the Texas 2020 Stay at Home Mandate?</a:t>
          </a:r>
        </a:p>
      </dgm:t>
    </dgm:pt>
    <dgm:pt modelId="{67E0E307-ECE0-471E-8C46-DF92A574B85B}" type="parTrans" cxnId="{C7008229-4AD9-4581-96B7-012BE6F41369}">
      <dgm:prSet/>
      <dgm:spPr/>
      <dgm:t>
        <a:bodyPr/>
        <a:lstStyle/>
        <a:p>
          <a:endParaRPr lang="en-US"/>
        </a:p>
      </dgm:t>
    </dgm:pt>
    <dgm:pt modelId="{E1776076-C8B3-42CA-891D-A52B6791EA33}" type="sibTrans" cxnId="{C7008229-4AD9-4581-96B7-012BE6F41369}">
      <dgm:prSet/>
      <dgm:spPr/>
      <dgm:t>
        <a:bodyPr/>
        <a:lstStyle/>
        <a:p>
          <a:endParaRPr lang="en-US"/>
        </a:p>
      </dgm:t>
    </dgm:pt>
    <dgm:pt modelId="{B786EE9B-CC78-4337-B4AA-D5A189045C48}" type="pres">
      <dgm:prSet presAssocID="{E5BFCB41-B496-439D-B3EA-2516EE7DF021}" presName="linear" presStyleCnt="0">
        <dgm:presLayoutVars>
          <dgm:animLvl val="lvl"/>
          <dgm:resizeHandles val="exact"/>
        </dgm:presLayoutVars>
      </dgm:prSet>
      <dgm:spPr/>
    </dgm:pt>
    <dgm:pt modelId="{B6A12F8F-57DC-4702-95EF-A1430ADB06A0}" type="pres">
      <dgm:prSet presAssocID="{9FADF383-C6E7-4BBB-A1F8-810F6C929419}" presName="parentText" presStyleLbl="node1" presStyleIdx="0" presStyleCnt="1">
        <dgm:presLayoutVars>
          <dgm:chMax val="0"/>
          <dgm:bulletEnabled val="1"/>
        </dgm:presLayoutVars>
      </dgm:prSet>
      <dgm:spPr/>
    </dgm:pt>
  </dgm:ptLst>
  <dgm:cxnLst>
    <dgm:cxn modelId="{FBB8861D-4A21-4293-A983-A5A80E642EB1}" type="presOf" srcId="{9FADF383-C6E7-4BBB-A1F8-810F6C929419}" destId="{B6A12F8F-57DC-4702-95EF-A1430ADB06A0}" srcOrd="0" destOrd="0" presId="urn:microsoft.com/office/officeart/2005/8/layout/vList2"/>
    <dgm:cxn modelId="{C7008229-4AD9-4581-96B7-012BE6F41369}" srcId="{E5BFCB41-B496-439D-B3EA-2516EE7DF021}" destId="{9FADF383-C6E7-4BBB-A1F8-810F6C929419}" srcOrd="0" destOrd="0" parTransId="{67E0E307-ECE0-471E-8C46-DF92A574B85B}" sibTransId="{E1776076-C8B3-42CA-891D-A52B6791EA33}"/>
    <dgm:cxn modelId="{EB6F7760-B45E-462D-95F6-CB4FD5316416}" type="presOf" srcId="{E5BFCB41-B496-439D-B3EA-2516EE7DF021}" destId="{B786EE9B-CC78-4337-B4AA-D5A189045C48}" srcOrd="0" destOrd="0" presId="urn:microsoft.com/office/officeart/2005/8/layout/vList2"/>
    <dgm:cxn modelId="{B3B618BB-0434-4E35-9227-22DA8711C672}" type="presParOf" srcId="{B786EE9B-CC78-4337-B4AA-D5A189045C48}" destId="{B6A12F8F-57DC-4702-95EF-A1430ADB06A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12F8F-57DC-4702-95EF-A1430ADB06A0}">
      <dsp:nvSpPr>
        <dsp:cNvPr id="0" name=""/>
        <dsp:cNvSpPr/>
      </dsp:nvSpPr>
      <dsp:spPr>
        <a:xfrm>
          <a:off x="0" y="33225"/>
          <a:ext cx="6620505" cy="37065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If most non-essential activities were cancelled after the spread of COVID-19, were the concentration levels of PM 2.5 reduced after the Texas 2020 Stay at Home Mandate?</a:t>
          </a:r>
        </a:p>
      </dsp:txBody>
      <dsp:txXfrm>
        <a:off x="180939" y="214164"/>
        <a:ext cx="6258627" cy="33446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D66A-A6DF-44EA-A02E-AF51D2850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E9774-A8E0-438F-835D-1B6726886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3E0E22-15A4-437F-AF53-59C5624B9643}"/>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A11A6321-90C9-4ECD-87C5-24342E526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EBF22-F8E0-46D0-956D-A5A312F85747}"/>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360846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BEAE-76D9-45A7-A446-501C4F000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6BAD2-B9C1-41EF-AD4C-D8153DD3A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21D4A-30E9-4354-9678-865BC565EECA}"/>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581E58BF-9B8A-4054-923C-336F6668F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4D1C7-4C54-45CD-84A2-F09EAEDE796F}"/>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9386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6A276-186A-4020-ACF7-B20300D88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8ECD18-F24F-49D9-9AF8-C1BC04389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411C6-8E7A-490D-BCD4-A06C8CAE8EC9}"/>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B4312D47-6912-479D-98B4-FB5DB93D4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77B3C-2569-477F-BBAD-DF2940483664}"/>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186955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7E31-12FB-4A9E-9D3F-6AD90231F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4806F-956F-48A4-A818-994DC72E9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A4DEE-6D2C-4C37-BDC0-354A2D7CC1CC}"/>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09BDE40E-F40C-42D0-8BB6-B66B2849E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160CB-216B-4F6A-A06E-DD4A78D47872}"/>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120771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C755-4DA6-4DB2-8EAF-047F91559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40268-FE20-429A-916B-58C4159F8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15577-A3F8-47AD-84A5-C25B56AD01B9}"/>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0FE330D3-21DE-4AFA-819A-70B0FDEC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1741A-A378-40E5-9AD0-DEC8609EBAE7}"/>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79458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3FD0-65F8-4915-9D08-B65720B63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B14A5-0A69-46E4-80A5-9C0C020DF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610F1-B127-47C0-9AEA-A1E301D79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84DEB-2906-4808-A63A-1766E26E47A9}"/>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6" name="Footer Placeholder 5">
            <a:extLst>
              <a:ext uri="{FF2B5EF4-FFF2-40B4-BE49-F238E27FC236}">
                <a16:creationId xmlns:a16="http://schemas.microsoft.com/office/drawing/2014/main" id="{54918F6F-A8E5-4D63-A0CA-E4A399B3A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98F0D-0B7F-4F05-973F-021C365C7E5E}"/>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83813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0F6-CBC6-4BE6-A4DC-C842E83C93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3DA18-34E3-4BBB-84FE-4F69E2A99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A7726-4C52-4D36-ADB1-F549A326A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EF5774-9FB9-4714-B45D-0C2A89B20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4AE2E-9E9E-4BC5-BFA8-DB7F8810B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8ABFE7-2D8C-403F-997E-267FFA11B308}"/>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8" name="Footer Placeholder 7">
            <a:extLst>
              <a:ext uri="{FF2B5EF4-FFF2-40B4-BE49-F238E27FC236}">
                <a16:creationId xmlns:a16="http://schemas.microsoft.com/office/drawing/2014/main" id="{4F6AB408-B6BA-4BE8-BCA5-58FF77E3D3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2607CC-E783-4131-90C4-06408F6C1BEE}"/>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90537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3879-973E-45C8-B894-2BE5894FC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E5A8D-0E25-41EE-BD06-D95CA024B061}"/>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4" name="Footer Placeholder 3">
            <a:extLst>
              <a:ext uri="{FF2B5EF4-FFF2-40B4-BE49-F238E27FC236}">
                <a16:creationId xmlns:a16="http://schemas.microsoft.com/office/drawing/2014/main" id="{A82F073F-7C64-4E4E-AE94-8D1BD6EBA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9650E-9197-42C8-BE8C-5DED8B708814}"/>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146069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7B78B-06E1-488D-9E73-439473AC8247}"/>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3" name="Footer Placeholder 2">
            <a:extLst>
              <a:ext uri="{FF2B5EF4-FFF2-40B4-BE49-F238E27FC236}">
                <a16:creationId xmlns:a16="http://schemas.microsoft.com/office/drawing/2014/main" id="{52DE83D4-74B7-4304-BE5C-6A4A080DF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4623EF-5F5F-4F21-8D97-758DEEC697AB}"/>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79169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ABBE-796D-4DEB-A9D7-3AFD9F3CF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A80C0-EEDC-4202-851D-66B146BD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D997A9-C97F-4BFF-948E-2CA1D983F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DB917-47A3-4ED4-9706-475043F7DE14}"/>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6" name="Footer Placeholder 5">
            <a:extLst>
              <a:ext uri="{FF2B5EF4-FFF2-40B4-BE49-F238E27FC236}">
                <a16:creationId xmlns:a16="http://schemas.microsoft.com/office/drawing/2014/main" id="{DF227581-16D6-4A2A-8AA2-CDB1AC37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73975-C918-4EC7-8F19-A60A604AED1E}"/>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138824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91D0-5656-4EED-8EB7-2267D6CB8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FFFA2-AB1B-48ED-AEF0-B75414959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C4C55C-0801-4129-AA8C-62B6E56D0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A2FE-4F47-451D-90D6-246E3A18A43F}"/>
              </a:ext>
            </a:extLst>
          </p:cNvPr>
          <p:cNvSpPr>
            <a:spLocks noGrp="1"/>
          </p:cNvSpPr>
          <p:nvPr>
            <p:ph type="dt" sz="half" idx="10"/>
          </p:nvPr>
        </p:nvSpPr>
        <p:spPr/>
        <p:txBody>
          <a:bodyPr/>
          <a:lstStyle/>
          <a:p>
            <a:fld id="{567DE81F-B7F9-473B-9CE6-8807CFA90317}" type="datetimeFigureOut">
              <a:rPr lang="en-US" smtClean="0"/>
              <a:t>4/4/2021</a:t>
            </a:fld>
            <a:endParaRPr lang="en-US"/>
          </a:p>
        </p:txBody>
      </p:sp>
      <p:sp>
        <p:nvSpPr>
          <p:cNvPr id="6" name="Footer Placeholder 5">
            <a:extLst>
              <a:ext uri="{FF2B5EF4-FFF2-40B4-BE49-F238E27FC236}">
                <a16:creationId xmlns:a16="http://schemas.microsoft.com/office/drawing/2014/main" id="{1479B131-37A1-4CA2-B6B8-D44134E6B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F9CF9-6BF6-4C44-A28E-37C6C4C2979A}"/>
              </a:ext>
            </a:extLst>
          </p:cNvPr>
          <p:cNvSpPr>
            <a:spLocks noGrp="1"/>
          </p:cNvSpPr>
          <p:nvPr>
            <p:ph type="sldNum" sz="quarter" idx="12"/>
          </p:nvPr>
        </p:nvSpPr>
        <p:spPr/>
        <p:txBody>
          <a:bodyPr/>
          <a:lstStyle/>
          <a:p>
            <a:fld id="{856F267F-A228-4E70-A133-68736A16AB51}" type="slidenum">
              <a:rPr lang="en-US" smtClean="0"/>
              <a:t>‹#›</a:t>
            </a:fld>
            <a:endParaRPr lang="en-US"/>
          </a:p>
        </p:txBody>
      </p:sp>
    </p:spTree>
    <p:extLst>
      <p:ext uri="{BB962C8B-B14F-4D97-AF65-F5344CB8AC3E}">
        <p14:creationId xmlns:p14="http://schemas.microsoft.com/office/powerpoint/2010/main" val="312881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826EA-3624-483A-B525-C4AF85275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A7C23-3272-4D2E-83FC-8C73A3B15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D79D9-73D3-431B-A3A2-62AF6F020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DE81F-B7F9-473B-9CE6-8807CFA90317}" type="datetimeFigureOut">
              <a:rPr lang="en-US" smtClean="0"/>
              <a:t>4/4/2021</a:t>
            </a:fld>
            <a:endParaRPr lang="en-US"/>
          </a:p>
        </p:txBody>
      </p:sp>
      <p:sp>
        <p:nvSpPr>
          <p:cNvPr id="5" name="Footer Placeholder 4">
            <a:extLst>
              <a:ext uri="{FF2B5EF4-FFF2-40B4-BE49-F238E27FC236}">
                <a16:creationId xmlns:a16="http://schemas.microsoft.com/office/drawing/2014/main" id="{1A707535-543C-4B08-BF91-5CE5127E0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A13694-6B1C-4DCE-8BA4-0E56D12B0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F267F-A228-4E70-A133-68736A16AB51}" type="slidenum">
              <a:rPr lang="en-US" smtClean="0"/>
              <a:t>‹#›</a:t>
            </a:fld>
            <a:endParaRPr lang="en-US"/>
          </a:p>
        </p:txBody>
      </p:sp>
    </p:spTree>
    <p:extLst>
      <p:ext uri="{BB962C8B-B14F-4D97-AF65-F5344CB8AC3E}">
        <p14:creationId xmlns:p14="http://schemas.microsoft.com/office/powerpoint/2010/main" val="174113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DD3E37F-AF26-461D-8099-3F0377259979}"/>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Particulate Matter 2.5 and COVID-19</a:t>
            </a:r>
          </a:p>
        </p:txBody>
      </p:sp>
    </p:spTree>
    <p:extLst>
      <p:ext uri="{BB962C8B-B14F-4D97-AF65-F5344CB8AC3E}">
        <p14:creationId xmlns:p14="http://schemas.microsoft.com/office/powerpoint/2010/main" val="17317192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7F36B-9212-449C-9231-983CEBB5FF0C}"/>
              </a:ext>
            </a:extLst>
          </p:cNvPr>
          <p:cNvSpPr txBox="1"/>
          <p:nvPr/>
        </p:nvSpPr>
        <p:spPr>
          <a:xfrm>
            <a:off x="648931" y="605642"/>
            <a:ext cx="3505494" cy="5618177"/>
          </a:xfrm>
          <a:prstGeom prst="rect">
            <a:avLst/>
          </a:prstGeom>
        </p:spPr>
        <p:txBody>
          <a:bodyPr vert="horz" lIns="91440" tIns="45720" rIns="91440" bIns="45720" rtlCol="0">
            <a:normAutofit/>
          </a:bodyPr>
          <a:lstStyle/>
          <a:p>
            <a:pPr>
              <a:lnSpc>
                <a:spcPct val="90000"/>
              </a:lnSpc>
              <a:spcAft>
                <a:spcPts val="600"/>
              </a:spcAft>
            </a:pPr>
            <a:r>
              <a:rPr lang="en-US" sz="1700" b="1" dirty="0"/>
              <a:t>What Is Particulate Matter and what does it look like?</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dirty="0"/>
              <a:t>Particulate Matter is not 'One' Pollutant.</a:t>
            </a:r>
          </a:p>
          <a:p>
            <a:pPr indent="-228600">
              <a:lnSpc>
                <a:spcPct val="90000"/>
              </a:lnSpc>
              <a:spcAft>
                <a:spcPts val="600"/>
              </a:spcAft>
              <a:buFont typeface="Arial" panose="020B0604020202020204" pitchFamily="34" charset="0"/>
              <a:buChar char="•"/>
            </a:pPr>
            <a:r>
              <a:rPr lang="en-US" sz="1700" dirty="0"/>
              <a:t>When people refer to ‘Particulate Matter’ (or 'PM') it often sounds like they’re referring to just one pollutant, however particulate matter is not a unified pollutant at all. We use this term to refer to a family of particles suspended in the air and characterized by their size. </a:t>
            </a:r>
          </a:p>
          <a:p>
            <a:pPr indent="-228600">
              <a:lnSpc>
                <a:spcPct val="90000"/>
              </a:lnSpc>
              <a:spcAft>
                <a:spcPts val="600"/>
              </a:spcAft>
              <a:buFont typeface="Arial" panose="020B0604020202020204" pitchFamily="34" charset="0"/>
              <a:buChar char="•"/>
            </a:pPr>
            <a:endParaRPr lang="en-US" sz="1700" dirty="0"/>
          </a:p>
        </p:txBody>
      </p:sp>
      <p:sp>
        <p:nvSpPr>
          <p:cNvPr id="8" name="Rectangle 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150B3D-A668-44B1-BA26-0DBB4FA2F0CE}"/>
              </a:ext>
            </a:extLst>
          </p:cNvPr>
          <p:cNvPicPr>
            <a:picLocks noChangeAspect="1"/>
          </p:cNvPicPr>
          <p:nvPr/>
        </p:nvPicPr>
        <p:blipFill>
          <a:blip r:embed="rId2"/>
          <a:stretch>
            <a:fillRect/>
          </a:stretch>
        </p:blipFill>
        <p:spPr>
          <a:xfrm>
            <a:off x="5405862" y="1222797"/>
            <a:ext cx="6019331" cy="4409160"/>
          </a:xfrm>
          <a:prstGeom prst="rect">
            <a:avLst/>
          </a:prstGeom>
          <a:effectLst/>
        </p:spPr>
      </p:pic>
    </p:spTree>
    <p:extLst>
      <p:ext uri="{BB962C8B-B14F-4D97-AF65-F5344CB8AC3E}">
        <p14:creationId xmlns:p14="http://schemas.microsoft.com/office/powerpoint/2010/main" val="4014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B67D8A58-7F90-45BB-B6F6-F4427D30A8AE}"/>
              </a:ext>
            </a:extLst>
          </p:cNvPr>
          <p:cNvSpPr txBox="1"/>
          <p:nvPr/>
        </p:nvSpPr>
        <p:spPr>
          <a:xfrm>
            <a:off x="965200" y="500063"/>
            <a:ext cx="4048344" cy="5506421"/>
          </a:xfrm>
          <a:prstGeom prst="rect">
            <a:avLst/>
          </a:prstGeom>
        </p:spPr>
        <p:txBody>
          <a:bodyPr vert="horz" lIns="91440" tIns="45720" rIns="91440" bIns="45720" rtlCol="0">
            <a:normAutofit/>
          </a:bodyPr>
          <a:lstStyle/>
          <a:p>
            <a:pPr>
              <a:lnSpc>
                <a:spcPct val="90000"/>
              </a:lnSpc>
              <a:spcAft>
                <a:spcPts val="600"/>
              </a:spcAft>
            </a:pPr>
            <a:r>
              <a:rPr lang="en-US" sz="1300" b="1" dirty="0"/>
              <a:t> </a:t>
            </a:r>
            <a:r>
              <a:rPr lang="en-US" sz="1600" b="1" dirty="0"/>
              <a:t>What are the main sources of Particulate Matter? </a:t>
            </a:r>
          </a:p>
          <a:p>
            <a:pPr marL="285750" indent="-228600">
              <a:lnSpc>
                <a:spcPct val="90000"/>
              </a:lnSpc>
              <a:spcAft>
                <a:spcPts val="600"/>
              </a:spcAft>
              <a:buFont typeface="Arial" panose="020B0604020202020204" pitchFamily="34" charset="0"/>
              <a:buChar char="•"/>
            </a:pPr>
            <a:r>
              <a:rPr lang="en-US" sz="1600" dirty="0"/>
              <a:t>Wildfires</a:t>
            </a:r>
          </a:p>
          <a:p>
            <a:pPr marL="285750" indent="-228600">
              <a:lnSpc>
                <a:spcPct val="90000"/>
              </a:lnSpc>
              <a:spcAft>
                <a:spcPts val="600"/>
              </a:spcAft>
              <a:buFont typeface="Arial" panose="020B0604020202020204" pitchFamily="34" charset="0"/>
              <a:buChar char="•"/>
            </a:pPr>
            <a:r>
              <a:rPr lang="en-US" sz="1600" dirty="0"/>
              <a:t>Dust storms</a:t>
            </a:r>
          </a:p>
          <a:p>
            <a:pPr marL="285750" indent="-228600">
              <a:lnSpc>
                <a:spcPct val="90000"/>
              </a:lnSpc>
              <a:spcAft>
                <a:spcPts val="600"/>
              </a:spcAft>
              <a:buFont typeface="Arial" panose="020B0604020202020204" pitchFamily="34" charset="0"/>
              <a:buChar char="•"/>
            </a:pPr>
            <a:r>
              <a:rPr lang="en-US" sz="1600" dirty="0"/>
              <a:t>Volcanic eruptions</a:t>
            </a:r>
          </a:p>
          <a:p>
            <a:pPr marL="285750" indent="-228600">
              <a:lnSpc>
                <a:spcPct val="90000"/>
              </a:lnSpc>
              <a:spcAft>
                <a:spcPts val="600"/>
              </a:spcAft>
              <a:buFont typeface="Arial" panose="020B0604020202020204" pitchFamily="34" charset="0"/>
              <a:buChar char="•"/>
            </a:pPr>
            <a:r>
              <a:rPr lang="en-US" sz="1600" dirty="0"/>
              <a:t>Sea spray</a:t>
            </a:r>
          </a:p>
          <a:p>
            <a:pPr marL="285750" indent="-228600">
              <a:lnSpc>
                <a:spcPct val="90000"/>
              </a:lnSpc>
              <a:spcAft>
                <a:spcPts val="600"/>
              </a:spcAft>
              <a:buFont typeface="Arial" panose="020B0604020202020204" pitchFamily="34" charset="0"/>
              <a:buChar char="•"/>
            </a:pPr>
            <a:r>
              <a:rPr lang="en-US" sz="1600" dirty="0"/>
              <a:t>Natural PM may include components of biological sources</a:t>
            </a:r>
          </a:p>
          <a:p>
            <a:pPr marL="285750" indent="-228600">
              <a:lnSpc>
                <a:spcPct val="90000"/>
              </a:lnSpc>
              <a:spcAft>
                <a:spcPts val="600"/>
              </a:spcAft>
              <a:buFont typeface="Arial" panose="020B0604020202020204" pitchFamily="34" charset="0"/>
              <a:buChar char="•"/>
            </a:pPr>
            <a:r>
              <a:rPr lang="en-US" sz="1600" dirty="0"/>
              <a:t>Burning of gas in motorized vehicle engines</a:t>
            </a:r>
          </a:p>
          <a:p>
            <a:pPr marL="285750" indent="-228600">
              <a:lnSpc>
                <a:spcPct val="90000"/>
              </a:lnSpc>
              <a:spcAft>
                <a:spcPts val="600"/>
              </a:spcAft>
              <a:buFont typeface="Arial" panose="020B0604020202020204" pitchFamily="34" charset="0"/>
              <a:buChar char="•"/>
            </a:pPr>
            <a:r>
              <a:rPr lang="en-US" sz="1600" dirty="0"/>
              <a:t>Industrial processes</a:t>
            </a:r>
          </a:p>
          <a:p>
            <a:pPr marL="285750" indent="-228600">
              <a:lnSpc>
                <a:spcPct val="90000"/>
              </a:lnSpc>
              <a:spcAft>
                <a:spcPts val="600"/>
              </a:spcAft>
              <a:buFont typeface="Arial" panose="020B0604020202020204" pitchFamily="34" charset="0"/>
              <a:buChar char="•"/>
            </a:pPr>
            <a:r>
              <a:rPr lang="en-US" sz="1600" dirty="0"/>
              <a:t>Power generators</a:t>
            </a:r>
          </a:p>
          <a:p>
            <a:pPr marL="285750" indent="-228600">
              <a:lnSpc>
                <a:spcPct val="90000"/>
              </a:lnSpc>
              <a:spcAft>
                <a:spcPts val="600"/>
              </a:spcAft>
              <a:buFont typeface="Arial" panose="020B0604020202020204" pitchFamily="34" charset="0"/>
              <a:buChar char="•"/>
            </a:pPr>
            <a:r>
              <a:rPr lang="en-US" sz="1600" dirty="0"/>
              <a:t>Burning wood, candles and incense</a:t>
            </a:r>
          </a:p>
          <a:p>
            <a:pPr marL="285750" indent="-228600">
              <a:lnSpc>
                <a:spcPct val="90000"/>
              </a:lnSpc>
              <a:spcAft>
                <a:spcPts val="600"/>
              </a:spcAft>
              <a:buFont typeface="Arial" panose="020B0604020202020204" pitchFamily="34" charset="0"/>
              <a:buChar char="•"/>
            </a:pPr>
            <a:r>
              <a:rPr lang="en-US" sz="1600" dirty="0"/>
              <a:t>Stoves, heaters, fireplaces and chimneys</a:t>
            </a:r>
          </a:p>
          <a:p>
            <a:pPr marL="285750" indent="-228600">
              <a:lnSpc>
                <a:spcPct val="90000"/>
              </a:lnSpc>
              <a:spcAft>
                <a:spcPts val="600"/>
              </a:spcAft>
              <a:buFont typeface="Arial" panose="020B0604020202020204" pitchFamily="34" charset="0"/>
              <a:buChar char="•"/>
            </a:pPr>
            <a:r>
              <a:rPr lang="en-US" sz="1600" dirty="0"/>
              <a:t>Tobacco smoke</a:t>
            </a:r>
          </a:p>
          <a:p>
            <a:pPr indent="-228600">
              <a:lnSpc>
                <a:spcPct val="90000"/>
              </a:lnSpc>
              <a:spcAft>
                <a:spcPts val="600"/>
              </a:spcAft>
              <a:buFont typeface="Arial" panose="020B0604020202020204" pitchFamily="34" charset="0"/>
              <a:buChar char="•"/>
            </a:pPr>
            <a:endParaRPr lang="en-US" sz="1300" b="1" dirty="0"/>
          </a:p>
        </p:txBody>
      </p:sp>
    </p:spTree>
    <p:extLst>
      <p:ext uri="{BB962C8B-B14F-4D97-AF65-F5344CB8AC3E}">
        <p14:creationId xmlns:p14="http://schemas.microsoft.com/office/powerpoint/2010/main" val="150696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C58CA1B9-E684-43ED-95CD-A98D42B6B91D}"/>
              </a:ext>
            </a:extLst>
          </p:cNvPr>
          <p:cNvPicPr>
            <a:picLocks noChangeAspect="1"/>
          </p:cNvPicPr>
          <p:nvPr/>
        </p:nvPicPr>
        <p:blipFill>
          <a:blip r:embed="rId2"/>
          <a:stretch>
            <a:fillRect/>
          </a:stretch>
        </p:blipFill>
        <p:spPr>
          <a:xfrm>
            <a:off x="643467" y="428625"/>
            <a:ext cx="7047923" cy="5420981"/>
          </a:xfrm>
          <a:prstGeom prst="rect">
            <a:avLst/>
          </a:prstGeom>
        </p:spPr>
      </p:pic>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6302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3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ACCF770-F750-4215-B5B5-26A91D5D89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48210"/>
            <a:ext cx="10905066" cy="556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5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8">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6" name="Freeform: Shape 1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4BE49685-10A9-4625-8368-E1751DCC845A}"/>
              </a:ext>
            </a:extLst>
          </p:cNvPr>
          <p:cNvSpPr txBox="1"/>
          <p:nvPr/>
        </p:nvSpPr>
        <p:spPr>
          <a:xfrm>
            <a:off x="6234868" y="1130846"/>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solidFill>
                  <a:schemeClr val="bg1"/>
                </a:solidFill>
              </a:rPr>
              <a:t>Why is it important to study Particulate Matter? </a:t>
            </a:r>
          </a:p>
          <a:p>
            <a:pPr indent="-228600">
              <a:lnSpc>
                <a:spcPct val="90000"/>
              </a:lnSpc>
              <a:spcAft>
                <a:spcPts val="600"/>
              </a:spcAft>
              <a:buFont typeface="Arial" panose="020B0604020202020204" pitchFamily="34" charset="0"/>
              <a:buChar char="•"/>
            </a:pPr>
            <a:endParaRPr lang="en-US" sz="1500" dirty="0">
              <a:solidFill>
                <a:schemeClr val="bg1"/>
              </a:solidFill>
            </a:endParaRPr>
          </a:p>
          <a:p>
            <a:pPr indent="-228600">
              <a:lnSpc>
                <a:spcPct val="90000"/>
              </a:lnSpc>
              <a:spcAft>
                <a:spcPts val="600"/>
              </a:spcAft>
              <a:buFont typeface="Arial" panose="020B0604020202020204" pitchFamily="34" charset="0"/>
              <a:buChar char="•"/>
            </a:pPr>
            <a:r>
              <a:rPr lang="en-US" sz="1500" dirty="0">
                <a:solidFill>
                  <a:schemeClr val="bg1"/>
                </a:solidFill>
              </a:rPr>
              <a:t>PM10 is inhalable and can get into our lungs, causing local and systemic inflammation in the respiratory system. In turn, this can cause respiratory diseases such as asthma and bronchitis. </a:t>
            </a:r>
          </a:p>
          <a:p>
            <a:pPr indent="-228600">
              <a:lnSpc>
                <a:spcPct val="90000"/>
              </a:lnSpc>
              <a:spcAft>
                <a:spcPts val="600"/>
              </a:spcAft>
              <a:buFont typeface="Arial" panose="020B0604020202020204" pitchFamily="34" charset="0"/>
              <a:buChar char="•"/>
            </a:pPr>
            <a:r>
              <a:rPr lang="en-US" sz="1500" dirty="0">
                <a:solidFill>
                  <a:schemeClr val="bg1"/>
                </a:solidFill>
              </a:rPr>
              <a:t>PM2.5, similarly, is inhalable, and because of its even smaller size, it can get even farther into our bodies. PM2.5 particles can enter and deposit into the last corners of our lungs, the alveoli and some of them can also pass into the bloodstream. Once it enters the bloodstream, they may affect the heart, causing cardiovascular diseases or be carried to organs beyond the respiratory and cardiovascular systems, posing a range of long and short-term health threats. </a:t>
            </a:r>
          </a:p>
          <a:p>
            <a:pPr indent="-228600">
              <a:lnSpc>
                <a:spcPct val="90000"/>
              </a:lnSpc>
              <a:spcAft>
                <a:spcPts val="600"/>
              </a:spcAft>
              <a:buFont typeface="Arial" panose="020B0604020202020204" pitchFamily="34" charset="0"/>
              <a:buChar char="•"/>
            </a:pPr>
            <a:r>
              <a:rPr lang="en-US" sz="1500" dirty="0">
                <a:solidFill>
                  <a:schemeClr val="bg1"/>
                </a:solidFill>
              </a:rPr>
              <a:t>Long-term exposure to PM2.5 has been linked to several forms of cancer. Studies have also found that long-term exposure to Fine Particulate Matter (PM2.5) can  increase our likelihood of developing severe Coronavirus symptoms.</a:t>
            </a:r>
          </a:p>
        </p:txBody>
      </p:sp>
      <p:grpSp>
        <p:nvGrpSpPr>
          <p:cNvPr id="27"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902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7F389B7-6AAC-43ED-9D03-4FF2EC6607DE}"/>
              </a:ext>
            </a:extLst>
          </p:cNvPr>
          <p:cNvSpPr txBox="1"/>
          <p:nvPr/>
        </p:nvSpPr>
        <p:spPr>
          <a:xfrm>
            <a:off x="838198" y="1956390"/>
            <a:ext cx="7322290" cy="390746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b="1" dirty="0"/>
              <a:t>How do we reduce PM 2.5 Concentrations?</a:t>
            </a:r>
          </a:p>
          <a:p>
            <a:pPr marL="114300">
              <a:lnSpc>
                <a:spcPct val="90000"/>
              </a:lnSpc>
              <a:spcAft>
                <a:spcPts val="600"/>
              </a:spcAft>
            </a:pPr>
            <a:endParaRPr lang="en-US" sz="1100" dirty="0"/>
          </a:p>
          <a:p>
            <a:pPr marL="114300">
              <a:lnSpc>
                <a:spcPct val="90000"/>
              </a:lnSpc>
              <a:spcAft>
                <a:spcPts val="600"/>
              </a:spcAft>
            </a:pPr>
            <a:r>
              <a:rPr lang="en-US" sz="1100" b="1" dirty="0"/>
              <a:t>1. Use Alternatives to Open Burning</a:t>
            </a:r>
          </a:p>
          <a:p>
            <a:pPr indent="-228600">
              <a:lnSpc>
                <a:spcPct val="90000"/>
              </a:lnSpc>
              <a:spcAft>
                <a:spcPts val="600"/>
              </a:spcAft>
              <a:buFont typeface="Arial" panose="020B0604020202020204" pitchFamily="34" charset="0"/>
              <a:buChar char="•"/>
            </a:pPr>
            <a:r>
              <a:rPr lang="en-US" sz="1100" dirty="0"/>
              <a:t>Open burning is a large source of PM. Open burning includes the burning of landscaping debris, household trash, demolition debris, and land-clearing debris.</a:t>
            </a:r>
          </a:p>
          <a:p>
            <a:pPr>
              <a:lnSpc>
                <a:spcPct val="90000"/>
              </a:lnSpc>
              <a:spcAft>
                <a:spcPts val="600"/>
              </a:spcAft>
            </a:pPr>
            <a:endParaRPr lang="en-US" sz="1100" dirty="0"/>
          </a:p>
          <a:p>
            <a:pPr>
              <a:lnSpc>
                <a:spcPct val="90000"/>
              </a:lnSpc>
              <a:spcAft>
                <a:spcPts val="600"/>
              </a:spcAft>
            </a:pPr>
            <a:r>
              <a:rPr lang="en-US" sz="1100" b="1" dirty="0"/>
              <a:t>2.   Drive Less</a:t>
            </a:r>
          </a:p>
          <a:p>
            <a:pPr indent="-228600">
              <a:lnSpc>
                <a:spcPct val="90000"/>
              </a:lnSpc>
              <a:spcAft>
                <a:spcPts val="600"/>
              </a:spcAft>
              <a:buFont typeface="Arial" panose="020B0604020202020204" pitchFamily="34" charset="0"/>
              <a:buChar char="•"/>
            </a:pPr>
            <a:r>
              <a:rPr lang="en-US" sz="1100" dirty="0"/>
              <a:t>We can reduce the levels of particulate matter pollution by reducing the amount of particulate matter produced through smoke and by reducing vehicle emissions. Driving a car is likely a person's single most polluting daily activity. Driving less reduces the number of vehicles on the road which helps to reduce air pollution from vehicle emissions.</a:t>
            </a:r>
          </a:p>
          <a:p>
            <a:pPr marL="114300">
              <a:lnSpc>
                <a:spcPct val="90000"/>
              </a:lnSpc>
              <a:spcAft>
                <a:spcPts val="600"/>
              </a:spcAft>
            </a:pPr>
            <a:endParaRPr lang="en-US" sz="1100" dirty="0"/>
          </a:p>
          <a:p>
            <a:pPr marL="114300">
              <a:lnSpc>
                <a:spcPct val="90000"/>
              </a:lnSpc>
              <a:spcAft>
                <a:spcPts val="600"/>
              </a:spcAft>
            </a:pPr>
            <a:r>
              <a:rPr lang="en-US" sz="1100" b="1" dirty="0"/>
              <a:t>3. Reduce anthropogenic activities.</a:t>
            </a:r>
          </a:p>
          <a:p>
            <a:pPr indent="-228600">
              <a:lnSpc>
                <a:spcPct val="90000"/>
              </a:lnSpc>
              <a:spcAft>
                <a:spcPts val="600"/>
              </a:spcAft>
              <a:buFont typeface="Arial" panose="020B0604020202020204" pitchFamily="34" charset="0"/>
              <a:buChar char="•"/>
            </a:pPr>
            <a:r>
              <a:rPr lang="en-US" sz="1100" dirty="0"/>
              <a:t>Human activities, such as the burning of fossil fuels , stubble burning, power plants, road dust, wet cooling towers in cooling systems and various industrial processes, also generate significant amounts of particulates. Coal combustion in developing countries is the primary method for heating homes and supplying energy. Because salt spray over the oceans is the overwhelmingly most common form of particulate in the atmosphere, </a:t>
            </a:r>
            <a:r>
              <a:rPr lang="en-US" sz="1100" i="1" dirty="0"/>
              <a:t>anthropogenic</a:t>
            </a:r>
            <a:r>
              <a:rPr lang="en-US" sz="1100" dirty="0"/>
              <a:t> aerosols—those made by human activities—currently account for about 10 percent of the total mass of aerosols in our atmosphere.</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7208872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39121C-02D6-4A83-B11D-BF682CDE6710}"/>
              </a:ext>
            </a:extLst>
          </p:cNvPr>
          <p:cNvPicPr>
            <a:picLocks noChangeAspect="1"/>
          </p:cNvPicPr>
          <p:nvPr/>
        </p:nvPicPr>
        <p:blipFill rotWithShape="1">
          <a:blip r:embed="rId2"/>
          <a:srcRect b="15633"/>
          <a:stretch/>
        </p:blipFill>
        <p:spPr>
          <a:xfrm>
            <a:off x="20" y="1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p:spPr>
      </p:pic>
      <p:graphicFrame>
        <p:nvGraphicFramePr>
          <p:cNvPr id="4" name="TextBox 1">
            <a:extLst>
              <a:ext uri="{FF2B5EF4-FFF2-40B4-BE49-F238E27FC236}">
                <a16:creationId xmlns:a16="http://schemas.microsoft.com/office/drawing/2014/main" id="{71DC9A50-A6DF-414A-AE23-C45A6D023196}"/>
              </a:ext>
            </a:extLst>
          </p:cNvPr>
          <p:cNvGraphicFramePr/>
          <p:nvPr>
            <p:extLst>
              <p:ext uri="{D42A27DB-BD31-4B8C-83A1-F6EECF244321}">
                <p14:modId xmlns:p14="http://schemas.microsoft.com/office/powerpoint/2010/main" val="4263502105"/>
              </p:ext>
            </p:extLst>
          </p:nvPr>
        </p:nvGraphicFramePr>
        <p:xfrm>
          <a:off x="594109" y="2121763"/>
          <a:ext cx="6620505" cy="377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789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F183C-A130-4A10-9502-C7B11A314B6E}"/>
              </a:ext>
            </a:extLst>
          </p:cNvPr>
          <p:cNvSpPr txBox="1"/>
          <p:nvPr/>
        </p:nvSpPr>
        <p:spPr>
          <a:xfrm>
            <a:off x="1454727" y="516577"/>
            <a:ext cx="8514608" cy="1754326"/>
          </a:xfrm>
          <a:prstGeom prst="rect">
            <a:avLst/>
          </a:prstGeom>
          <a:noFill/>
        </p:spPr>
        <p:txBody>
          <a:bodyPr wrap="square" rtlCol="0">
            <a:spAutoFit/>
          </a:bodyPr>
          <a:lstStyle/>
          <a:p>
            <a:r>
              <a:rPr lang="en-US" dirty="0"/>
              <a:t>References:</a:t>
            </a:r>
          </a:p>
          <a:p>
            <a:endParaRPr lang="en-US" dirty="0"/>
          </a:p>
          <a:p>
            <a:r>
              <a:rPr lang="en-US" dirty="0"/>
              <a:t>Luo, X., Bing, H., Luo, Z., Wang, Y., &amp; </a:t>
            </a:r>
            <a:r>
              <a:rPr lang="en-US" dirty="0" err="1"/>
              <a:t>Jin</a:t>
            </a:r>
            <a:r>
              <a:rPr lang="en-US" dirty="0"/>
              <a:t>, L. (2019). Impacts of atmospheric particulate matter pollution on environmental biogeochemistry of trace metals in soil-plant system: A review. </a:t>
            </a:r>
            <a:r>
              <a:rPr lang="en-US" i="1" dirty="0"/>
              <a:t>Environmental Pollution</a:t>
            </a:r>
            <a:r>
              <a:rPr lang="en-US" dirty="0"/>
              <a:t>, </a:t>
            </a:r>
            <a:r>
              <a:rPr lang="en-US" i="1" dirty="0"/>
              <a:t>255</a:t>
            </a:r>
            <a:r>
              <a:rPr lang="en-US" dirty="0"/>
              <a:t>, 113138. https://doi.org/10.1016/j.envpol.2019.113138</a:t>
            </a:r>
          </a:p>
        </p:txBody>
      </p:sp>
    </p:spTree>
    <p:extLst>
      <p:ext uri="{BB962C8B-B14F-4D97-AF65-F5344CB8AC3E}">
        <p14:creationId xmlns:p14="http://schemas.microsoft.com/office/powerpoint/2010/main" val="278464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600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reyna</dc:creator>
  <cp:lastModifiedBy>reyna</cp:lastModifiedBy>
  <cp:revision>5</cp:revision>
  <dcterms:created xsi:type="dcterms:W3CDTF">2021-04-05T02:43:10Z</dcterms:created>
  <dcterms:modified xsi:type="dcterms:W3CDTF">2021-04-05T03:27:57Z</dcterms:modified>
</cp:coreProperties>
</file>