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7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D5A439-8BDA-44C7-97BF-BCCFEB58D24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BA9E3572-416D-43D0-99A2-07793363F674}">
      <dgm:prSet/>
      <dgm:spPr/>
      <dgm:t>
        <a:bodyPr/>
        <a:lstStyle/>
        <a:p>
          <a:r>
            <a:rPr lang="en-US"/>
            <a:t>Have there been changes in local climate?</a:t>
          </a:r>
        </a:p>
      </dgm:t>
    </dgm:pt>
    <dgm:pt modelId="{D87EE203-48E4-4B12-A947-AACA20BA4324}" type="parTrans" cxnId="{3CFB7581-D1A4-427B-8684-354F043A3C4C}">
      <dgm:prSet/>
      <dgm:spPr/>
      <dgm:t>
        <a:bodyPr/>
        <a:lstStyle/>
        <a:p>
          <a:endParaRPr lang="en-US"/>
        </a:p>
      </dgm:t>
    </dgm:pt>
    <dgm:pt modelId="{519D94CB-FB54-4E0C-9C91-01688E9B8D1E}" type="sibTrans" cxnId="{3CFB7581-D1A4-427B-8684-354F043A3C4C}">
      <dgm:prSet/>
      <dgm:spPr/>
      <dgm:t>
        <a:bodyPr/>
        <a:lstStyle/>
        <a:p>
          <a:endParaRPr lang="en-US"/>
        </a:p>
      </dgm:t>
    </dgm:pt>
    <dgm:pt modelId="{FC7BC232-9E35-4F52-A5B6-DF75120E0B1B}">
      <dgm:prSet/>
      <dgm:spPr/>
      <dgm:t>
        <a:bodyPr/>
        <a:lstStyle/>
        <a:p>
          <a:r>
            <a:rPr lang="en-US"/>
            <a:t>Has there been an increase in extreme events?</a:t>
          </a:r>
        </a:p>
      </dgm:t>
    </dgm:pt>
    <dgm:pt modelId="{DF414EE2-5A5B-49AE-ADE9-D7C364420431}" type="parTrans" cxnId="{7180029A-8D85-4012-95AB-F35A81EBDCFD}">
      <dgm:prSet/>
      <dgm:spPr/>
      <dgm:t>
        <a:bodyPr/>
        <a:lstStyle/>
        <a:p>
          <a:endParaRPr lang="en-US"/>
        </a:p>
      </dgm:t>
    </dgm:pt>
    <dgm:pt modelId="{05119FF6-E471-408C-BD9B-4C6CB0CC1382}" type="sibTrans" cxnId="{7180029A-8D85-4012-95AB-F35A81EBDCFD}">
      <dgm:prSet/>
      <dgm:spPr/>
      <dgm:t>
        <a:bodyPr/>
        <a:lstStyle/>
        <a:p>
          <a:endParaRPr lang="en-US"/>
        </a:p>
      </dgm:t>
    </dgm:pt>
    <dgm:pt modelId="{79ACD34A-6CE5-4D95-B384-4E19FBAD7DD2}" type="pres">
      <dgm:prSet presAssocID="{70D5A439-8BDA-44C7-97BF-BCCFEB58D243}" presName="root" presStyleCnt="0">
        <dgm:presLayoutVars>
          <dgm:dir/>
          <dgm:resizeHandles val="exact"/>
        </dgm:presLayoutVars>
      </dgm:prSet>
      <dgm:spPr/>
    </dgm:pt>
    <dgm:pt modelId="{C23C3F94-FFCD-459A-8C7E-1C78DAEA1E27}" type="pres">
      <dgm:prSet presAssocID="{BA9E3572-416D-43D0-99A2-07793363F674}" presName="compNode" presStyleCnt="0"/>
      <dgm:spPr/>
    </dgm:pt>
    <dgm:pt modelId="{300F3B7B-8811-4AD4-AC63-D3789EADBFF5}" type="pres">
      <dgm:prSet presAssocID="{BA9E3572-416D-43D0-99A2-07793363F67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EB931A8C-61EB-4429-AFC1-955FA5B73F51}" type="pres">
      <dgm:prSet presAssocID="{BA9E3572-416D-43D0-99A2-07793363F674}" presName="spaceRect" presStyleCnt="0"/>
      <dgm:spPr/>
    </dgm:pt>
    <dgm:pt modelId="{8F46631F-FD15-4635-8769-9D7D99DB3FD7}" type="pres">
      <dgm:prSet presAssocID="{BA9E3572-416D-43D0-99A2-07793363F674}" presName="textRect" presStyleLbl="revTx" presStyleIdx="0" presStyleCnt="2">
        <dgm:presLayoutVars>
          <dgm:chMax val="1"/>
          <dgm:chPref val="1"/>
        </dgm:presLayoutVars>
      </dgm:prSet>
      <dgm:spPr/>
    </dgm:pt>
    <dgm:pt modelId="{5054C711-A421-488B-A368-3971979A797D}" type="pres">
      <dgm:prSet presAssocID="{519D94CB-FB54-4E0C-9C91-01688E9B8D1E}" presName="sibTrans" presStyleCnt="0"/>
      <dgm:spPr/>
    </dgm:pt>
    <dgm:pt modelId="{1574207E-C195-474B-A082-4A74D37F6055}" type="pres">
      <dgm:prSet presAssocID="{FC7BC232-9E35-4F52-A5B6-DF75120E0B1B}" presName="compNode" presStyleCnt="0"/>
      <dgm:spPr/>
    </dgm:pt>
    <dgm:pt modelId="{432434C3-7130-464F-AA77-F05F5A8A4EC9}" type="pres">
      <dgm:prSet presAssocID="{FC7BC232-9E35-4F52-A5B6-DF75120E0B1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w Temperature"/>
        </a:ext>
      </dgm:extLst>
    </dgm:pt>
    <dgm:pt modelId="{8A99B727-3C55-49C8-B763-50653C7E23BD}" type="pres">
      <dgm:prSet presAssocID="{FC7BC232-9E35-4F52-A5B6-DF75120E0B1B}" presName="spaceRect" presStyleCnt="0"/>
      <dgm:spPr/>
    </dgm:pt>
    <dgm:pt modelId="{DCE08DCC-8391-4C46-9622-A14FDFDA4C72}" type="pres">
      <dgm:prSet presAssocID="{FC7BC232-9E35-4F52-A5B6-DF75120E0B1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A62153B-E230-4E91-8655-3E1F75C85024}" type="presOf" srcId="{BA9E3572-416D-43D0-99A2-07793363F674}" destId="{8F46631F-FD15-4635-8769-9D7D99DB3FD7}" srcOrd="0" destOrd="0" presId="urn:microsoft.com/office/officeart/2018/2/layout/IconLabelList"/>
    <dgm:cxn modelId="{86E6E446-9772-4D6C-A2BA-57A0CFAA0D1D}" type="presOf" srcId="{FC7BC232-9E35-4F52-A5B6-DF75120E0B1B}" destId="{DCE08DCC-8391-4C46-9622-A14FDFDA4C72}" srcOrd="0" destOrd="0" presId="urn:microsoft.com/office/officeart/2018/2/layout/IconLabelList"/>
    <dgm:cxn modelId="{3CFB7581-D1A4-427B-8684-354F043A3C4C}" srcId="{70D5A439-8BDA-44C7-97BF-BCCFEB58D243}" destId="{BA9E3572-416D-43D0-99A2-07793363F674}" srcOrd="0" destOrd="0" parTransId="{D87EE203-48E4-4B12-A947-AACA20BA4324}" sibTransId="{519D94CB-FB54-4E0C-9C91-01688E9B8D1E}"/>
    <dgm:cxn modelId="{7180029A-8D85-4012-95AB-F35A81EBDCFD}" srcId="{70D5A439-8BDA-44C7-97BF-BCCFEB58D243}" destId="{FC7BC232-9E35-4F52-A5B6-DF75120E0B1B}" srcOrd="1" destOrd="0" parTransId="{DF414EE2-5A5B-49AE-ADE9-D7C364420431}" sibTransId="{05119FF6-E471-408C-BD9B-4C6CB0CC1382}"/>
    <dgm:cxn modelId="{033050AE-492C-49C5-B832-2B2DB908C2CE}" type="presOf" srcId="{70D5A439-8BDA-44C7-97BF-BCCFEB58D243}" destId="{79ACD34A-6CE5-4D95-B384-4E19FBAD7DD2}" srcOrd="0" destOrd="0" presId="urn:microsoft.com/office/officeart/2018/2/layout/IconLabelList"/>
    <dgm:cxn modelId="{4141546A-8A36-480D-A38B-1D7E6EF38E6D}" type="presParOf" srcId="{79ACD34A-6CE5-4D95-B384-4E19FBAD7DD2}" destId="{C23C3F94-FFCD-459A-8C7E-1C78DAEA1E27}" srcOrd="0" destOrd="0" presId="urn:microsoft.com/office/officeart/2018/2/layout/IconLabelList"/>
    <dgm:cxn modelId="{BF2EAA94-C9BA-4F85-9AE6-294C45625A92}" type="presParOf" srcId="{C23C3F94-FFCD-459A-8C7E-1C78DAEA1E27}" destId="{300F3B7B-8811-4AD4-AC63-D3789EADBFF5}" srcOrd="0" destOrd="0" presId="urn:microsoft.com/office/officeart/2018/2/layout/IconLabelList"/>
    <dgm:cxn modelId="{97DD9D15-F1BF-4986-B16C-A82534971962}" type="presParOf" srcId="{C23C3F94-FFCD-459A-8C7E-1C78DAEA1E27}" destId="{EB931A8C-61EB-4429-AFC1-955FA5B73F51}" srcOrd="1" destOrd="0" presId="urn:microsoft.com/office/officeart/2018/2/layout/IconLabelList"/>
    <dgm:cxn modelId="{C31DC6A0-31BB-4A73-B8A7-483A77C6C3C4}" type="presParOf" srcId="{C23C3F94-FFCD-459A-8C7E-1C78DAEA1E27}" destId="{8F46631F-FD15-4635-8769-9D7D99DB3FD7}" srcOrd="2" destOrd="0" presId="urn:microsoft.com/office/officeart/2018/2/layout/IconLabelList"/>
    <dgm:cxn modelId="{35E6E8BD-8745-40CA-B6E7-872649AE567B}" type="presParOf" srcId="{79ACD34A-6CE5-4D95-B384-4E19FBAD7DD2}" destId="{5054C711-A421-488B-A368-3971979A797D}" srcOrd="1" destOrd="0" presId="urn:microsoft.com/office/officeart/2018/2/layout/IconLabelList"/>
    <dgm:cxn modelId="{C52BDE55-58F6-46DE-AA19-17B202769A8C}" type="presParOf" srcId="{79ACD34A-6CE5-4D95-B384-4E19FBAD7DD2}" destId="{1574207E-C195-474B-A082-4A74D37F6055}" srcOrd="2" destOrd="0" presId="urn:microsoft.com/office/officeart/2018/2/layout/IconLabelList"/>
    <dgm:cxn modelId="{B5802B09-99B5-4B47-9E25-1E4537CE3393}" type="presParOf" srcId="{1574207E-C195-474B-A082-4A74D37F6055}" destId="{432434C3-7130-464F-AA77-F05F5A8A4EC9}" srcOrd="0" destOrd="0" presId="urn:microsoft.com/office/officeart/2018/2/layout/IconLabelList"/>
    <dgm:cxn modelId="{CE65F156-DF0E-4F11-B240-1B1AE37BC8F2}" type="presParOf" srcId="{1574207E-C195-474B-A082-4A74D37F6055}" destId="{8A99B727-3C55-49C8-B763-50653C7E23BD}" srcOrd="1" destOrd="0" presId="urn:microsoft.com/office/officeart/2018/2/layout/IconLabelList"/>
    <dgm:cxn modelId="{A57678FF-CBA5-4AA4-A499-B40910B7E6CC}" type="presParOf" srcId="{1574207E-C195-474B-A082-4A74D37F6055}" destId="{DCE08DCC-8391-4C46-9622-A14FDFDA4C7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0F3B7B-8811-4AD4-AC63-D3789EADBFF5}">
      <dsp:nvSpPr>
        <dsp:cNvPr id="0" name=""/>
        <dsp:cNvSpPr/>
      </dsp:nvSpPr>
      <dsp:spPr>
        <a:xfrm>
          <a:off x="856215" y="691172"/>
          <a:ext cx="1306125" cy="1306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46631F-FD15-4635-8769-9D7D99DB3FD7}">
      <dsp:nvSpPr>
        <dsp:cNvPr id="0" name=""/>
        <dsp:cNvSpPr/>
      </dsp:nvSpPr>
      <dsp:spPr>
        <a:xfrm>
          <a:off x="58028" y="2355012"/>
          <a:ext cx="290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Have there been changes in local climate?</a:t>
          </a:r>
        </a:p>
      </dsp:txBody>
      <dsp:txXfrm>
        <a:off x="58028" y="2355012"/>
        <a:ext cx="2902500" cy="720000"/>
      </dsp:txXfrm>
    </dsp:sp>
    <dsp:sp modelId="{432434C3-7130-464F-AA77-F05F5A8A4EC9}">
      <dsp:nvSpPr>
        <dsp:cNvPr id="0" name=""/>
        <dsp:cNvSpPr/>
      </dsp:nvSpPr>
      <dsp:spPr>
        <a:xfrm>
          <a:off x="4266653" y="691172"/>
          <a:ext cx="1306125" cy="1306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E08DCC-8391-4C46-9622-A14FDFDA4C72}">
      <dsp:nvSpPr>
        <dsp:cNvPr id="0" name=""/>
        <dsp:cNvSpPr/>
      </dsp:nvSpPr>
      <dsp:spPr>
        <a:xfrm>
          <a:off x="3468465" y="2355012"/>
          <a:ext cx="290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Has there been an increase in extreme events?</a:t>
          </a:r>
        </a:p>
      </dsp:txBody>
      <dsp:txXfrm>
        <a:off x="3468465" y="2355012"/>
        <a:ext cx="290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1B2AE8D-1E6E-46CA-876B-5C875451D9E7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76FA8D2-91B7-4479-AF14-E93F63126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96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E8D-1E6E-46CA-876B-5C875451D9E7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FA8D2-91B7-4479-AF14-E93F63126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11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E8D-1E6E-46CA-876B-5C875451D9E7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FA8D2-91B7-4479-AF14-E93F63126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56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E8D-1E6E-46CA-876B-5C875451D9E7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FA8D2-91B7-4479-AF14-E93F63126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23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E8D-1E6E-46CA-876B-5C875451D9E7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FA8D2-91B7-4479-AF14-E93F63126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1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E8D-1E6E-46CA-876B-5C875451D9E7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FA8D2-91B7-4479-AF14-E93F63126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0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E8D-1E6E-46CA-876B-5C875451D9E7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FA8D2-91B7-4479-AF14-E93F63126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19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E8D-1E6E-46CA-876B-5C875451D9E7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FA8D2-91B7-4479-AF14-E93F63126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65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E8D-1E6E-46CA-876B-5C875451D9E7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FA8D2-91B7-4479-AF14-E93F63126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80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E8D-1E6E-46CA-876B-5C875451D9E7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76FA8D2-91B7-4479-AF14-E93F63126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14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1B2AE8D-1E6E-46CA-876B-5C875451D9E7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76FA8D2-91B7-4479-AF14-E93F63126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1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11B2AE8D-1E6E-46CA-876B-5C875451D9E7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76FA8D2-91B7-4479-AF14-E93F63126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69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0EBAE0B-DD72-4094-8934-3B46A9142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9160C7-7145-49DA-AA4F-2899B1261E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1900" y="4064626"/>
            <a:ext cx="9228201" cy="1788170"/>
          </a:xfrm>
        </p:spPr>
        <p:txBody>
          <a:bodyPr>
            <a:normAutofit/>
          </a:bodyPr>
          <a:lstStyle/>
          <a:p>
            <a:pPr algn="ctr"/>
            <a:r>
              <a:rPr lang="en-US" sz="2800">
                <a:solidFill>
                  <a:srgbClr val="FFFFFF"/>
                </a:solidFill>
              </a:rPr>
              <a:t>Paola Granados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94281B-6CC3-4FA6-877A-EBBB62025C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850" y="770467"/>
            <a:ext cx="10782300" cy="3294159"/>
          </a:xfrm>
        </p:spPr>
        <p:txBody>
          <a:bodyPr>
            <a:normAutofit/>
          </a:bodyPr>
          <a:lstStyle/>
          <a:p>
            <a:pPr algn="ctr"/>
            <a:r>
              <a:rPr lang="en-US" sz="6100"/>
              <a:t>An exploratory analysis of temperature and precipitation trends in the Rio Grande Valley, Texas</a:t>
            </a:r>
          </a:p>
        </p:txBody>
      </p:sp>
    </p:spTree>
    <p:extLst>
      <p:ext uri="{BB962C8B-B14F-4D97-AF65-F5344CB8AC3E}">
        <p14:creationId xmlns:p14="http://schemas.microsoft.com/office/powerpoint/2010/main" val="2585619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6BE00-7F0A-4C0A-AF3D-5F2CF69C9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25" y="499533"/>
            <a:ext cx="6562726" cy="16581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D3172"/>
                </a:solidFill>
              </a:rPr>
              <a:t>Purpose</a:t>
            </a:r>
          </a:p>
        </p:txBody>
      </p:sp>
      <p:pic>
        <p:nvPicPr>
          <p:cNvPr id="2050" name="Picture 2" descr="1st 2020 hurricane: Hanna makes landfall on Padre Island, Texas">
            <a:extLst>
              <a:ext uri="{FF2B5EF4-FFF2-40B4-BE49-F238E27FC236}">
                <a16:creationId xmlns:a16="http://schemas.microsoft.com/office/drawing/2014/main" id="{B0A47F2A-24A4-44B7-9B13-BCFE170157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9" r="5128" b="-1"/>
          <a:stretch/>
        </p:blipFill>
        <p:spPr bwMode="auto">
          <a:xfrm>
            <a:off x="20" y="4188337"/>
            <a:ext cx="4077443" cy="266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C73618-B56F-4617-8BD8-BEB631D938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6989450"/>
              </p:ext>
            </p:extLst>
          </p:nvPr>
        </p:nvGraphicFramePr>
        <p:xfrm>
          <a:off x="4702557" y="2011680"/>
          <a:ext cx="6428994" cy="3766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6" name="Picture 8" descr="Icicles hang off the State Highway 195 sign on February 18, 2021 in Killeen, Texas.">
            <a:extLst>
              <a:ext uri="{FF2B5EF4-FFF2-40B4-BE49-F238E27FC236}">
                <a16:creationId xmlns:a16="http://schemas.microsoft.com/office/drawing/2014/main" id="{5322980E-FD15-4182-9E88-ECAC9F837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3505" y="-1"/>
            <a:ext cx="4940968" cy="394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701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1A732-659A-422B-9E4A-1B79CC0FC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75972-C243-4E0F-AF4F-D17B12A69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4613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from NOAA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Mean Monthly Temperatures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Daily Summaries (</a:t>
            </a:r>
            <a:r>
              <a:rPr lang="en-US" dirty="0" err="1"/>
              <a:t>Tmin,Tmax,Tavg,Prec</a:t>
            </a:r>
            <a:r>
              <a:rPr lang="en-US" dirty="0"/>
              <a:t>)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dirty="0"/>
          </a:p>
          <a:p>
            <a:pPr lvl="2">
              <a:buFont typeface="Courier New" panose="02070309020205020404" pitchFamily="49" charset="0"/>
              <a:buChar char="o"/>
            </a:pPr>
            <a:endParaRPr lang="en-US" dirty="0"/>
          </a:p>
          <a:p>
            <a:pPr marL="0" indent="0">
              <a:buNone/>
            </a:pPr>
            <a:r>
              <a:rPr lang="en-US" dirty="0"/>
              <a:t>Are there trends in current temperature/precipitation observations?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Fit to a regression model</a:t>
            </a:r>
          </a:p>
          <a:p>
            <a:pPr marL="0" indent="0">
              <a:buNone/>
            </a:pPr>
            <a:r>
              <a:rPr lang="en-US" dirty="0"/>
              <a:t>Predict future temperature and precipitation patterns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err="1"/>
              <a:t>FBProphet</a:t>
            </a:r>
            <a:r>
              <a:rPr lang="en-US" dirty="0"/>
              <a:t> Package on Python</a:t>
            </a:r>
          </a:p>
          <a:p>
            <a:pPr marL="0" indent="0">
              <a:buNone/>
            </a:pPr>
            <a:r>
              <a:rPr lang="en-US" dirty="0"/>
              <a:t>Analyze the frequency of extreme weather events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Record High/Record Low Temperatures 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dirty="0"/>
          </a:p>
          <a:p>
            <a:pPr lvl="2">
              <a:buFont typeface="Courier New" panose="02070309020205020404" pitchFamily="49" charset="0"/>
              <a:buChar char="o"/>
            </a:pPr>
            <a:endParaRPr lang="en-US" dirty="0"/>
          </a:p>
        </p:txBody>
      </p:sp>
      <p:pic>
        <p:nvPicPr>
          <p:cNvPr id="1026" name="Picture 2" descr="National Oceanic and Atmospheric Administration - Wikipedia">
            <a:extLst>
              <a:ext uri="{FF2B5EF4-FFF2-40B4-BE49-F238E27FC236}">
                <a16:creationId xmlns:a16="http://schemas.microsoft.com/office/drawing/2014/main" id="{F2BC577A-8BCD-4540-8141-CCDEFFCE9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612" y="236567"/>
            <a:ext cx="1857675" cy="18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ational Weather Service - Wikipedia">
            <a:extLst>
              <a:ext uri="{FF2B5EF4-FFF2-40B4-BE49-F238E27FC236}">
                <a16:creationId xmlns:a16="http://schemas.microsoft.com/office/drawing/2014/main" id="{89E5A979-841C-426F-93B2-EE66129AF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8544" y="1328632"/>
            <a:ext cx="1531221" cy="1531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913332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452</TotalTime>
  <Words>92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 Light</vt:lpstr>
      <vt:lpstr>Courier New</vt:lpstr>
      <vt:lpstr>Metropolitan</vt:lpstr>
      <vt:lpstr>An exploratory analysis of temperature and precipitation trends in the Rio Grande Valley, Texas</vt:lpstr>
      <vt:lpstr>Purpose</vt:lpstr>
      <vt:lpstr>Proposed Methodology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exploratory analysis of temperature and precipitation trends in the Rio Grande Valley, Texas</dc:title>
  <dc:creator>Paola Granados</dc:creator>
  <cp:lastModifiedBy>Paola Granados</cp:lastModifiedBy>
  <cp:revision>9</cp:revision>
  <dcterms:created xsi:type="dcterms:W3CDTF">2021-04-04T20:44:53Z</dcterms:created>
  <dcterms:modified xsi:type="dcterms:W3CDTF">2021-04-05T04:17:09Z</dcterms:modified>
</cp:coreProperties>
</file>