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7" r:id="rId2"/>
    <p:sldId id="258" r:id="rId3"/>
    <p:sldId id="261" r:id="rId4"/>
    <p:sldId id="260" r:id="rId5"/>
    <p:sldId id="262" r:id="rId6"/>
    <p:sldId id="263" r:id="rId7"/>
    <p:sldId id="264" r:id="rId8"/>
    <p:sldId id="265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5/4/2021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5/4/2021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5/4/2021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5/4/2021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5/4/2021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5/4/2021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5/4/2021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5/4/2021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5/4/2021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5/4/2021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5/4/2021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5/4/2021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Autofit/>
          </a:bodyPr>
          <a:lstStyle/>
          <a:p>
            <a:r>
              <a:rPr lang="en-US" sz="3600" dirty="0"/>
              <a:t>Analyzing the Relationships Between Population and Organic Agricultural Sales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Christopher De La Rosa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35FE3-7C05-4771-BE7F-C65948C62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37F1E8-C7CF-4005-B663-9B2A89528D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H2 is correct hypothesis</a:t>
            </a:r>
          </a:p>
          <a:p>
            <a:r>
              <a:rPr lang="en-US" dirty="0"/>
              <a:t>There is an extremely loose transitive relationship</a:t>
            </a:r>
          </a:p>
          <a:p>
            <a:r>
              <a:rPr lang="en-US" dirty="0"/>
              <a:t>Overall idea of project could be good research idea</a:t>
            </a:r>
          </a:p>
        </p:txBody>
      </p:sp>
    </p:spTree>
    <p:extLst>
      <p:ext uri="{BB962C8B-B14F-4D97-AF65-F5344CB8AC3E}">
        <p14:creationId xmlns:p14="http://schemas.microsoft.com/office/powerpoint/2010/main" val="41380806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B60A5-E307-46E2-A1C0-65D16F121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9472CE-AD9E-485B-8250-2F4324EC8F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Bialik, K., &amp; Walker, K. (n.d.). Organic farming is on the rise in the U.S. Pew Research Center. Retrieved April 4, 2021, from https://www.pewresearch.org/fact-tank/2019/01/10/organic-farming-is-on-the-rise-in-the-u-s/</a:t>
            </a:r>
          </a:p>
          <a:p>
            <a:r>
              <a:rPr lang="en-US" dirty="0"/>
              <a:t>Donald W. Lotter. (2003). Organic Agriculture, Journal of Sustainable Agriculture, 21:4, 59-128, DOI: 10.1300/J064v21n04_06</a:t>
            </a:r>
          </a:p>
          <a:p>
            <a:r>
              <a:rPr lang="en-US" dirty="0"/>
              <a:t>National Agricultural Statistics Service. (2020). 2017 Census of Agriculture - 2019 Organic Survey. United States Department of Agriculture. https://www.nass.usda.gov/Publications/AgCensus/2017/Online_Resources/Organics/ORGANICS.pdf.</a:t>
            </a:r>
          </a:p>
          <a:p>
            <a:r>
              <a:rPr lang="en-US" dirty="0"/>
              <a:t>Ostapenko R, </a:t>
            </a:r>
            <a:r>
              <a:rPr lang="en-US" dirty="0" err="1"/>
              <a:t>Herasymenko</a:t>
            </a:r>
            <a:r>
              <a:rPr lang="en-US" dirty="0"/>
              <a:t> Y, </a:t>
            </a:r>
            <a:r>
              <a:rPr lang="en-US" dirty="0" err="1"/>
              <a:t>Nitsenko</a:t>
            </a:r>
            <a:r>
              <a:rPr lang="en-US" dirty="0"/>
              <a:t> V, </a:t>
            </a:r>
            <a:r>
              <a:rPr lang="en-US" dirty="0" err="1"/>
              <a:t>Koliadenko</a:t>
            </a:r>
            <a:r>
              <a:rPr lang="en-US" dirty="0"/>
              <a:t> S, </a:t>
            </a:r>
            <a:r>
              <a:rPr lang="en-US" dirty="0" err="1"/>
              <a:t>Balezentis</a:t>
            </a:r>
            <a:r>
              <a:rPr lang="en-US" dirty="0"/>
              <a:t> T, </a:t>
            </a:r>
            <a:r>
              <a:rPr lang="en-US" dirty="0" err="1"/>
              <a:t>Streimikiene</a:t>
            </a:r>
            <a:r>
              <a:rPr lang="en-US" dirty="0"/>
              <a:t> D. Analysis of Production and Sales of Organic Products in Ukrainian Agricultural Enterprises. Sustainability. 2020; 12(8):3416. https://doi.org/10.3390/su12083416</a:t>
            </a:r>
          </a:p>
          <a:p>
            <a:r>
              <a:rPr lang="en-US" dirty="0"/>
              <a:t>United States Census Bureau. (2019). QuickFacts Population Estimates, July 1, 2019 (V2019). https://www.census.gov/quickfacts/geo/chart/US/PST045219.</a:t>
            </a:r>
          </a:p>
          <a:p>
            <a:r>
              <a:rPr lang="en-US" dirty="0"/>
              <a:t>Willer, E. H., &amp; </a:t>
            </a:r>
            <a:r>
              <a:rPr lang="en-US" dirty="0" err="1"/>
              <a:t>Lernoud</a:t>
            </a:r>
            <a:r>
              <a:rPr lang="en-US" dirty="0"/>
              <a:t>, J. (2019). The World of Organic Agriculture Statistics and Emerging Trends 2019. 351.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156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11B7A-1F6A-4AA1-89C7-8648536B8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174E0B-9CCD-46DF-BCE9-9344EDA338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Big cultural shift in favor of organic agriculture</a:t>
            </a:r>
          </a:p>
          <a:p>
            <a:r>
              <a:rPr lang="en-US" dirty="0"/>
              <a:t>Expensive, so good sales necessary</a:t>
            </a:r>
          </a:p>
          <a:p>
            <a:r>
              <a:rPr lang="en-US" dirty="0"/>
              <a:t>Finding predictors for economic health is tricky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287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AD4ED-48CF-4494-842D-54CDC1D2F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Is there a statistically significant correlation between population and total dollar sales, population and total per capita dollar sales, and total dollar sales and total per capita dollar sales?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391EB4-BCE2-4E39-B9F0-529A4964B0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</p:spTree>
    <p:extLst>
      <p:ext uri="{BB962C8B-B14F-4D97-AF65-F5344CB8AC3E}">
        <p14:creationId xmlns:p14="http://schemas.microsoft.com/office/powerpoint/2010/main" val="922184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457DC-53A8-49C2-99BE-F1712CD3C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A6505-9DAF-40AE-8046-7EBB90A290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H0: No relationship is statistically significant.</a:t>
            </a:r>
          </a:p>
          <a:p>
            <a:r>
              <a:rPr lang="en-US" dirty="0"/>
              <a:t>H1: One relationship is statistically significant.</a:t>
            </a:r>
          </a:p>
          <a:p>
            <a:r>
              <a:rPr lang="en-US" dirty="0"/>
              <a:t>H2: Two relationships are statistically significant.</a:t>
            </a:r>
          </a:p>
          <a:p>
            <a:r>
              <a:rPr lang="en-US" dirty="0"/>
              <a:t>H3: Three relationships are statistically significant.</a:t>
            </a:r>
          </a:p>
          <a:p>
            <a:endParaRPr lang="en-US" dirty="0"/>
          </a:p>
          <a:p>
            <a:r>
              <a:rPr lang="en-US" dirty="0"/>
              <a:t>H2 is expected</a:t>
            </a:r>
          </a:p>
          <a:p>
            <a:r>
              <a:rPr lang="en-US" dirty="0"/>
              <a:t>More statistically significant relationships = more confidence as predictors</a:t>
            </a:r>
          </a:p>
        </p:txBody>
      </p:sp>
    </p:spTree>
    <p:extLst>
      <p:ext uri="{BB962C8B-B14F-4D97-AF65-F5344CB8AC3E}">
        <p14:creationId xmlns:p14="http://schemas.microsoft.com/office/powerpoint/2010/main" val="2949306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6C469-441F-4D39-89B1-8B9020E49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E7B37-3730-483C-891E-7BE703F146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taken from National Agricultural Statistics Service subdivision of USDA and into </a:t>
            </a:r>
            <a:r>
              <a:rPr lang="en-US" dirty="0" err="1"/>
              <a:t>DataFrame</a:t>
            </a:r>
            <a:endParaRPr lang="en-US" dirty="0"/>
          </a:p>
          <a:p>
            <a:r>
              <a:rPr lang="en-US" dirty="0"/>
              <a:t>Per capita numbers were calculated for each sales metric</a:t>
            </a:r>
          </a:p>
          <a:p>
            <a:r>
              <a:rPr lang="en-US" dirty="0"/>
              <a:t>Plotting through matplotlib and regression statistics through </a:t>
            </a:r>
            <a:r>
              <a:rPr lang="en-US" dirty="0" err="1"/>
              <a:t>scipy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029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6EAC6-EA2B-4D9A-B6A7-98DDA4009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 of Sales</a:t>
            </a:r>
          </a:p>
        </p:txBody>
      </p:sp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7D149156-2905-44E1-8873-EB3895E374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876" y="1405791"/>
            <a:ext cx="11006248" cy="5165606"/>
          </a:xfrm>
        </p:spPr>
      </p:pic>
    </p:spTree>
    <p:extLst>
      <p:ext uri="{BB962C8B-B14F-4D97-AF65-F5344CB8AC3E}">
        <p14:creationId xmlns:p14="http://schemas.microsoft.com/office/powerpoint/2010/main" val="14955527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E2BF4-4012-4A4E-B595-CF50678D3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Population vs Total Dollar Sales per capita</a:t>
            </a:r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8304BF3D-9285-46F0-892A-822FC6C199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623" y="1819418"/>
            <a:ext cx="5485714" cy="3657143"/>
          </a:xfrm>
        </p:spPr>
      </p:pic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F77FE15A-D714-4127-A715-C0C9CE873C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6926296"/>
              </p:ext>
            </p:extLst>
          </p:nvPr>
        </p:nvGraphicFramePr>
        <p:xfrm>
          <a:off x="2032000" y="5476561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69230765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30954673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833398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67105932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9323925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Slope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Intercept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R-Value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P-Value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Std. Error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797347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1.791e-7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6.534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0.069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0.636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3.756e-7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5388340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63792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892E9-987C-41BA-937D-4EDB45B16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Population vs Total Dollar Sales</a:t>
            </a:r>
          </a:p>
        </p:txBody>
      </p:sp>
      <p:pic>
        <p:nvPicPr>
          <p:cNvPr id="5" name="Content Placeholder 4" descr="Chart, line chart, scatter chart&#10;&#10;Description automatically generated">
            <a:extLst>
              <a:ext uri="{FF2B5EF4-FFF2-40B4-BE49-F238E27FC236}">
                <a16:creationId xmlns:a16="http://schemas.microsoft.com/office/drawing/2014/main" id="{B0856AE1-D8F5-4A34-8BD9-FADF89C9C6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623" y="1737360"/>
            <a:ext cx="5485714" cy="3657143"/>
          </a:xfrm>
        </p:spPr>
      </p:pic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51F08A24-F601-4DFB-A89A-7BEABFD0AA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6883132"/>
              </p:ext>
            </p:extLst>
          </p:nvPr>
        </p:nvGraphicFramePr>
        <p:xfrm>
          <a:off x="2032000" y="5394503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92054670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71318212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46341743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12292485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467418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Slope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Intercept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R-Value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P-Value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Std. Error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2062142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19.802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-69645256.36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0.630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9.574e-7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3.525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9739084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05576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29FA8-DDFE-458B-A3A7-9B13F6D56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Dollar Sales vs Total Dollar Sales per capita</a:t>
            </a:r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7D0846D0-985E-44E7-BE46-E903ED1C7B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143" y="1737360"/>
            <a:ext cx="5485714" cy="3657143"/>
          </a:xfrm>
        </p:spPr>
      </p:pic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8E842B4B-2E7D-44C6-86E8-F105F680B6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1500836"/>
              </p:ext>
            </p:extLst>
          </p:nvPr>
        </p:nvGraphicFramePr>
        <p:xfrm>
          <a:off x="2032000" y="5394503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98142942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13197876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25006556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64910706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057629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Slope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Intercept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R-Value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P-Value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Std. Error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2653254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3.916e-8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5.355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0.472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0.001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1.055e-8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893078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8661394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{F20013D8-A65D-40F5-B7AE-BE79DD18E0C1}tf56160789_win32</Template>
  <TotalTime>30</TotalTime>
  <Words>464</Words>
  <Application>Microsoft Office PowerPoint</Application>
  <PresentationFormat>Widescreen</PresentationFormat>
  <Paragraphs>65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Bookman Old Style</vt:lpstr>
      <vt:lpstr>Calibri</vt:lpstr>
      <vt:lpstr>Franklin Gothic Book</vt:lpstr>
      <vt:lpstr>Times New Roman</vt:lpstr>
      <vt:lpstr>1_RetrospectVTI</vt:lpstr>
      <vt:lpstr>Analyzing the Relationships Between Population and Organic Agricultural Sales</vt:lpstr>
      <vt:lpstr>Background</vt:lpstr>
      <vt:lpstr>Is there a statistically significant correlation between population and total dollar sales, population and total per capita dollar sales, and total dollar sales and total per capita dollar sales?</vt:lpstr>
      <vt:lpstr>Hypotheses</vt:lpstr>
      <vt:lpstr>Methodology</vt:lpstr>
      <vt:lpstr>Visualization of Sales</vt:lpstr>
      <vt:lpstr>Population vs Total Dollar Sales per capita</vt:lpstr>
      <vt:lpstr>Population vs Total Dollar Sales</vt:lpstr>
      <vt:lpstr>Total Dollar Sales vs Total Dollar Sales per capita</vt:lpstr>
      <vt:lpstr>Conclusions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Analyzing the Relationships Between Population and Organic Agricultural Sales</dc:title>
  <dc:creator>Christopher De La Rosa</dc:creator>
  <cp:lastModifiedBy>Christopher De La Rosa</cp:lastModifiedBy>
  <cp:revision>4</cp:revision>
  <dcterms:created xsi:type="dcterms:W3CDTF">2021-05-04T20:43:43Z</dcterms:created>
  <dcterms:modified xsi:type="dcterms:W3CDTF">2021-05-04T21:13:55Z</dcterms:modified>
</cp:coreProperties>
</file>