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62" r:id="rId6"/>
    <p:sldId id="270" r:id="rId7"/>
    <p:sldId id="267" r:id="rId8"/>
    <p:sldId id="271" r:id="rId9"/>
    <p:sldId id="273" r:id="rId10"/>
    <p:sldId id="272" r:id="rId11"/>
    <p:sldId id="274" r:id="rId12"/>
    <p:sldId id="27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EE1BA-D86D-4D01-A8A2-661C8FCA32C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00BDC-5E40-40A8-A7C3-4CDC240D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1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Extends ~2,900 km from the </a:t>
            </a:r>
            <a:r>
              <a:rPr lang="en-US" err="1"/>
              <a:t>Desventuradas</a:t>
            </a:r>
            <a:r>
              <a:rPr lang="en-US"/>
              <a:t> Islands to beyond Easter Island</a:t>
            </a:r>
          </a:p>
          <a:p>
            <a:pPr lvl="1"/>
            <a:r>
              <a:rPr lang="en-US"/>
              <a:t>Created by a hotspot, oldest formations in the east end of the ridge, 23 million years old, to 2 </a:t>
            </a:r>
            <a:r>
              <a:rPr lang="en-US" err="1"/>
              <a:t>mya</a:t>
            </a:r>
            <a:r>
              <a:rPr lang="en-US"/>
              <a:t> on the west end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hotspot is currently thought to be between Easter Island and Salas y Gomez Island</a:t>
            </a:r>
          </a:p>
          <a:p>
            <a:r>
              <a:rPr lang="en-US"/>
              <a:t>Range of unique conditions</a:t>
            </a:r>
          </a:p>
          <a:p>
            <a:pPr lvl="1"/>
            <a:r>
              <a:rPr lang="en-US"/>
              <a:t>Oxygen minimum zone – some organisms are adapted to this, others can’t live in it, and below it there may be an abundance of life where oxygen is normal and food fall is plentiful</a:t>
            </a:r>
          </a:p>
          <a:p>
            <a:pPr lvl="1"/>
            <a:r>
              <a:rPr lang="en-US"/>
              <a:t>South Pacific Subtropical Gyre – highly oligotrophic, not much plankton, water is clear and light can penetrate deeply</a:t>
            </a:r>
          </a:p>
          <a:p>
            <a:r>
              <a:rPr lang="en-US"/>
              <a:t>High level of endemic species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00BDC-5E40-40A8-A7C3-4CDC240D50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Extends ~2,900 km from the </a:t>
            </a:r>
            <a:r>
              <a:rPr lang="en-US" err="1"/>
              <a:t>Desventuradas</a:t>
            </a:r>
            <a:r>
              <a:rPr lang="en-US"/>
              <a:t> Islands to beyond Easter Island</a:t>
            </a:r>
          </a:p>
          <a:p>
            <a:pPr lvl="1"/>
            <a:r>
              <a:rPr lang="en-US"/>
              <a:t>Created by a hotspot, oldest formations in the east end of the ridge, 23 million years old, to 2 </a:t>
            </a:r>
            <a:r>
              <a:rPr lang="en-US" err="1"/>
              <a:t>mya</a:t>
            </a:r>
            <a:r>
              <a:rPr lang="en-US"/>
              <a:t> on the west end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hotspot is currently thought to be between Easter Island and Salas y Gomez Island</a:t>
            </a:r>
          </a:p>
          <a:p>
            <a:r>
              <a:rPr lang="en-US"/>
              <a:t>Range of unique conditions</a:t>
            </a:r>
          </a:p>
          <a:p>
            <a:pPr lvl="1"/>
            <a:r>
              <a:rPr lang="en-US"/>
              <a:t>Oxygen minimum zone – some organisms are adapted to this, others can’t live in it, and below it there may be an abundance of life where oxygen is normal and food fall is plentiful</a:t>
            </a:r>
          </a:p>
          <a:p>
            <a:pPr lvl="1"/>
            <a:r>
              <a:rPr lang="en-US"/>
              <a:t>South Pacific Subtropical Gyre – highly oligotrophic, not much plankton, water is clear and light can penetrate deeply</a:t>
            </a:r>
          </a:p>
          <a:p>
            <a:r>
              <a:rPr lang="en-US"/>
              <a:t>High level of endemic species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00BDC-5E40-40A8-A7C3-4CDC240D50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1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Analyses</a:t>
            </a:r>
          </a:p>
          <a:p>
            <a:r>
              <a:rPr lang="en-US"/>
              <a:t>Hypotheses</a:t>
            </a:r>
          </a:p>
          <a:p>
            <a:pPr lvl="1"/>
            <a:r>
              <a:rPr lang="en-US"/>
              <a:t>Higher abundance and diversity at seamounts compared to oceanic islands.</a:t>
            </a:r>
          </a:p>
          <a:p>
            <a:pPr lvl="1"/>
            <a:r>
              <a:rPr lang="en-US"/>
              <a:t>Community composition will vary with substrate type, depth, and oxygen.</a:t>
            </a:r>
          </a:p>
          <a:p>
            <a:r>
              <a:rPr lang="en-US"/>
              <a:t>Analyses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Geographic analysis using ArcGIS</a:t>
            </a:r>
          </a:p>
          <a:p>
            <a:pPr marL="171450" indent="-171450">
              <a:buFontTx/>
              <a:buChar char="-"/>
            </a:pPr>
            <a:r>
              <a:rPr lang="en-US"/>
              <a:t>Species accumulation curve, assess the level of sampling</a:t>
            </a:r>
          </a:p>
          <a:p>
            <a:pPr marL="171450" indent="-171450">
              <a:buFontTx/>
              <a:buChar char="-"/>
            </a:pPr>
            <a:r>
              <a:rPr lang="en-US"/>
              <a:t>Diversity indices and richness 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unpaired two-sample Wilcoxon test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Past analyses</a:t>
            </a:r>
          </a:p>
          <a:p>
            <a:pPr marL="628650" lvl="1" indent="-171450">
              <a:buFontTx/>
              <a:buChar char="-"/>
            </a:pPr>
            <a:r>
              <a:rPr lang="en-US"/>
              <a:t>CCA: (canonical correlation analysis) to analyze the relationship between the community/species assemblage and the environmental conditions.</a:t>
            </a:r>
          </a:p>
          <a:p>
            <a:pPr marL="628650" lvl="1" indent="-171450">
              <a:buFontTx/>
              <a:buChar char="-"/>
            </a:pPr>
            <a:r>
              <a:rPr lang="en-US"/>
              <a:t>PERMANOVA: non-parametric, (p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ermutational multivariate analysis of variance), can look at the environmental variables.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clustering analyses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00BDC-5E40-40A8-A7C3-4CDC240D50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0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Analyses</a:t>
            </a:r>
          </a:p>
          <a:p>
            <a:r>
              <a:rPr lang="en-US"/>
              <a:t>Hypotheses</a:t>
            </a:r>
          </a:p>
          <a:p>
            <a:pPr lvl="1"/>
            <a:r>
              <a:rPr lang="en-US"/>
              <a:t>Higher abundance and diversity at seamounts compared to oceanic islands.</a:t>
            </a:r>
          </a:p>
          <a:p>
            <a:pPr lvl="1"/>
            <a:r>
              <a:rPr lang="en-US"/>
              <a:t>Community composition will vary with substrate type, depth, and oxygen.</a:t>
            </a:r>
          </a:p>
          <a:p>
            <a:r>
              <a:rPr lang="en-US"/>
              <a:t>Analyses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Geographic analysis using ArcGIS</a:t>
            </a:r>
          </a:p>
          <a:p>
            <a:pPr marL="171450" indent="-171450">
              <a:buFontTx/>
              <a:buChar char="-"/>
            </a:pPr>
            <a:r>
              <a:rPr lang="en-US"/>
              <a:t>Species accumulation curve, assess the level of sampling</a:t>
            </a:r>
          </a:p>
          <a:p>
            <a:pPr marL="171450" indent="-171450">
              <a:buFontTx/>
              <a:buChar char="-"/>
            </a:pPr>
            <a:r>
              <a:rPr lang="en-US"/>
              <a:t>Diversity indices and richness 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unpaired two-sample Wilcoxon test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Past analyses</a:t>
            </a:r>
          </a:p>
          <a:p>
            <a:pPr marL="628650" lvl="1" indent="-171450">
              <a:buFontTx/>
              <a:buChar char="-"/>
            </a:pPr>
            <a:r>
              <a:rPr lang="en-US"/>
              <a:t>CCA: (canonical correlation analysis) to analyze the relationship between the community/species assemblage and the environmental conditions.</a:t>
            </a:r>
          </a:p>
          <a:p>
            <a:pPr marL="628650" lvl="1" indent="-171450">
              <a:buFontTx/>
              <a:buChar char="-"/>
            </a:pPr>
            <a:r>
              <a:rPr lang="en-US"/>
              <a:t>PERMANOVA: non-parametric, (p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ermutational multivariate analysis of variance), can look at the environmental variables.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clustering analyses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00BDC-5E40-40A8-A7C3-4CDC240D50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4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Analyses</a:t>
            </a:r>
          </a:p>
          <a:p>
            <a:r>
              <a:rPr lang="en-US"/>
              <a:t>Hypotheses</a:t>
            </a:r>
          </a:p>
          <a:p>
            <a:pPr lvl="1"/>
            <a:r>
              <a:rPr lang="en-US"/>
              <a:t>Higher abundance and diversity at seamounts compared to oceanic islands.</a:t>
            </a:r>
          </a:p>
          <a:p>
            <a:pPr lvl="1"/>
            <a:r>
              <a:rPr lang="en-US"/>
              <a:t>Community composition will vary with substrate type, depth, and oxygen.</a:t>
            </a:r>
          </a:p>
          <a:p>
            <a:r>
              <a:rPr lang="en-US"/>
              <a:t>Analyses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Geographic analysis using ArcGIS</a:t>
            </a:r>
          </a:p>
          <a:p>
            <a:pPr marL="171450" indent="-171450">
              <a:buFontTx/>
              <a:buChar char="-"/>
            </a:pPr>
            <a:r>
              <a:rPr lang="en-US"/>
              <a:t>Species accumulation curve, assess the level of sampling</a:t>
            </a:r>
          </a:p>
          <a:p>
            <a:pPr marL="171450" indent="-171450">
              <a:buFontTx/>
              <a:buChar char="-"/>
            </a:pPr>
            <a:r>
              <a:rPr lang="en-US"/>
              <a:t>Diversity indices and richness 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unpaired two-sample Wilcoxon test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Past analyses</a:t>
            </a:r>
          </a:p>
          <a:p>
            <a:pPr marL="628650" lvl="1" indent="-171450">
              <a:buFontTx/>
              <a:buChar char="-"/>
            </a:pPr>
            <a:r>
              <a:rPr lang="en-US"/>
              <a:t>CCA: (canonical correlation analysis) to analyze the relationship between the community/species assemblage and the environmental conditions.</a:t>
            </a:r>
          </a:p>
          <a:p>
            <a:pPr marL="628650" lvl="1" indent="-171450">
              <a:buFontTx/>
              <a:buChar char="-"/>
            </a:pPr>
            <a:r>
              <a:rPr lang="en-US"/>
              <a:t>PERMANOVA: non-parametric, (p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ermutational multivariate analysis of variance), can look at the environmental variables.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clustering analyses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00BDC-5E40-40A8-A7C3-4CDC240D50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9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Analyses</a:t>
            </a:r>
          </a:p>
          <a:p>
            <a:r>
              <a:rPr lang="en-US"/>
              <a:t>Hypotheses</a:t>
            </a:r>
          </a:p>
          <a:p>
            <a:pPr lvl="1"/>
            <a:r>
              <a:rPr lang="en-US"/>
              <a:t>Higher abundance and diversity at seamounts compared to oceanic islands.</a:t>
            </a:r>
          </a:p>
          <a:p>
            <a:pPr lvl="1"/>
            <a:r>
              <a:rPr lang="en-US"/>
              <a:t>Community composition will vary with substrate type, depth, and oxygen.</a:t>
            </a:r>
          </a:p>
          <a:p>
            <a:r>
              <a:rPr lang="en-US"/>
              <a:t>Analyses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Geographic analysis using ArcGIS</a:t>
            </a:r>
          </a:p>
          <a:p>
            <a:pPr marL="171450" indent="-171450">
              <a:buFontTx/>
              <a:buChar char="-"/>
            </a:pPr>
            <a:r>
              <a:rPr lang="en-US"/>
              <a:t>Species accumulation curve, assess the level of sampling</a:t>
            </a:r>
          </a:p>
          <a:p>
            <a:pPr marL="171450" indent="-171450">
              <a:buFontTx/>
              <a:buChar char="-"/>
            </a:pPr>
            <a:r>
              <a:rPr lang="en-US"/>
              <a:t>Diversity indices and richness 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unpaired two-sample Wilcoxon test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Past analyses</a:t>
            </a:r>
          </a:p>
          <a:p>
            <a:pPr marL="628650" lvl="1" indent="-171450">
              <a:buFontTx/>
              <a:buChar char="-"/>
            </a:pPr>
            <a:r>
              <a:rPr lang="en-US"/>
              <a:t>CCA: (canonical correlation analysis) to analyze the relationship between the community/species assemblage and the environmental conditions.</a:t>
            </a:r>
          </a:p>
          <a:p>
            <a:pPr marL="628650" lvl="1" indent="-171450">
              <a:buFontTx/>
              <a:buChar char="-"/>
            </a:pPr>
            <a:r>
              <a:rPr lang="en-US"/>
              <a:t>PERMANOVA: non-parametric, (p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ermutational multivariate analysis of variance), can look at the environmental variables.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clustering analyses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00BDC-5E40-40A8-A7C3-4CDC240D50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Analyses</a:t>
            </a:r>
          </a:p>
          <a:p>
            <a:r>
              <a:rPr lang="en-US"/>
              <a:t>Hypotheses</a:t>
            </a:r>
          </a:p>
          <a:p>
            <a:pPr lvl="1"/>
            <a:r>
              <a:rPr lang="en-US"/>
              <a:t>Higher abundance and diversity at seamounts compared to oceanic islands.</a:t>
            </a:r>
          </a:p>
          <a:p>
            <a:pPr lvl="1"/>
            <a:r>
              <a:rPr lang="en-US"/>
              <a:t>Community composition will vary with substrate type, depth, and oxygen.</a:t>
            </a:r>
          </a:p>
          <a:p>
            <a:r>
              <a:rPr lang="en-US"/>
              <a:t>Analyses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Geographic analysis using ArcGIS</a:t>
            </a:r>
          </a:p>
          <a:p>
            <a:pPr marL="171450" indent="-171450">
              <a:buFontTx/>
              <a:buChar char="-"/>
            </a:pPr>
            <a:r>
              <a:rPr lang="en-US"/>
              <a:t>Species accumulation curve, assess the level of sampling</a:t>
            </a:r>
          </a:p>
          <a:p>
            <a:pPr marL="171450" indent="-171450">
              <a:buFontTx/>
              <a:buChar char="-"/>
            </a:pPr>
            <a:r>
              <a:rPr lang="en-US"/>
              <a:t>Diversity indices and richness 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unpaired two-sample Wilcoxon test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Past analyses</a:t>
            </a:r>
          </a:p>
          <a:p>
            <a:pPr marL="628650" lvl="1" indent="-171450">
              <a:buFontTx/>
              <a:buChar char="-"/>
            </a:pPr>
            <a:r>
              <a:rPr lang="en-US"/>
              <a:t>CCA: (canonical correlation analysis) to analyze the relationship between the community/species assemblage and the environmental conditions.</a:t>
            </a:r>
          </a:p>
          <a:p>
            <a:pPr marL="628650" lvl="1" indent="-171450">
              <a:buFontTx/>
              <a:buChar char="-"/>
            </a:pPr>
            <a:r>
              <a:rPr lang="en-US"/>
              <a:t>PERMANOVA: non-parametric, (p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ermutational multivariate analysis of variance), can look at the environmental variables.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clustering analyses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00BDC-5E40-40A8-A7C3-4CDC240D50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Extends ~2,900 km from the </a:t>
            </a:r>
            <a:r>
              <a:rPr lang="en-US" err="1"/>
              <a:t>Desventuradas</a:t>
            </a:r>
            <a:r>
              <a:rPr lang="en-US"/>
              <a:t> Islands to beyond Easter Island</a:t>
            </a:r>
          </a:p>
          <a:p>
            <a:pPr lvl="1"/>
            <a:r>
              <a:rPr lang="en-US"/>
              <a:t>Created by a hotspot, oldest formations in the east end of the ridge, 23 million years old, to 2 </a:t>
            </a:r>
            <a:r>
              <a:rPr lang="en-US" err="1"/>
              <a:t>mya</a:t>
            </a:r>
            <a:r>
              <a:rPr lang="en-US"/>
              <a:t> on the west end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hotspot is currently thought to be between Easter Island and Salas y Gomez Island</a:t>
            </a:r>
          </a:p>
          <a:p>
            <a:r>
              <a:rPr lang="en-US"/>
              <a:t>Range of unique conditions</a:t>
            </a:r>
          </a:p>
          <a:p>
            <a:pPr lvl="1"/>
            <a:r>
              <a:rPr lang="en-US"/>
              <a:t>Oxygen minimum zone – some organisms are adapted to this, others can’t live in it, and below it there may be an abundance of life where oxygen is normal and food fall is plentiful</a:t>
            </a:r>
          </a:p>
          <a:p>
            <a:pPr lvl="1"/>
            <a:r>
              <a:rPr lang="en-US"/>
              <a:t>South Pacific Subtropical Gyre – highly oligotrophic, not much plankton, water is clear and light can penetrate deeply</a:t>
            </a:r>
          </a:p>
          <a:p>
            <a:r>
              <a:rPr lang="en-US"/>
              <a:t>High level of endemic species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00BDC-5E40-40A8-A7C3-4CDC240D50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9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D07AA8F-20F8-461A-A6C1-E922EC78C9A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5E9EF9-5C01-424F-80A7-6686E4F4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A875-A929-462F-8419-4E5D704A2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90" y="742340"/>
            <a:ext cx="11127740" cy="2926080"/>
          </a:xfrm>
        </p:spPr>
        <p:txBody>
          <a:bodyPr>
            <a:normAutofit/>
          </a:bodyPr>
          <a:lstStyle/>
          <a:p>
            <a:r>
              <a:rPr lang="en-US" dirty="0"/>
              <a:t>Oxygen and the </a:t>
            </a:r>
            <a:br>
              <a:rPr lang="en-US" dirty="0"/>
            </a:br>
            <a:r>
              <a:rPr lang="en-US" dirty="0"/>
              <a:t>Salas y Gómez 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2388B-57A3-4702-9586-5FCFD0DEF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Kara Eckley</a:t>
            </a:r>
          </a:p>
        </p:txBody>
      </p:sp>
    </p:spTree>
    <p:extLst>
      <p:ext uri="{BB962C8B-B14F-4D97-AF65-F5344CB8AC3E}">
        <p14:creationId xmlns:p14="http://schemas.microsoft.com/office/powerpoint/2010/main" val="351035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39EB-8ACD-43ED-B9B7-35ED7EE2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3435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5413-9850-428A-A322-EEAB6DA7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53" y="422910"/>
            <a:ext cx="9875520" cy="135636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5E84-AB87-4C3B-9F3C-8044DEA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93" y="1485900"/>
            <a:ext cx="6601448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Salas y Gómez Ridge (</a:t>
            </a:r>
            <a:r>
              <a:rPr lang="en-US" sz="2400" dirty="0" err="1"/>
              <a:t>SyG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Extends ~2,900 km from the </a:t>
            </a:r>
            <a:r>
              <a:rPr lang="en-US" sz="2400" dirty="0" err="1"/>
              <a:t>Desventuradas</a:t>
            </a:r>
            <a:r>
              <a:rPr lang="en-US" sz="2400" dirty="0"/>
              <a:t> Islands to beyond Easter Island</a:t>
            </a:r>
          </a:p>
          <a:p>
            <a:pPr lvl="2"/>
            <a:r>
              <a:rPr lang="en-US" sz="2000" dirty="0"/>
              <a:t>Dozens of seamounts</a:t>
            </a:r>
          </a:p>
          <a:p>
            <a:pPr lvl="1"/>
            <a:r>
              <a:rPr lang="en-US" sz="2400" dirty="0"/>
              <a:t>High levels of endemism</a:t>
            </a:r>
          </a:p>
          <a:p>
            <a:pPr lvl="1"/>
            <a:r>
              <a:rPr lang="en-US" sz="2400" dirty="0"/>
              <a:t>Eastern South Pacific Oxygen Minimum Zone</a:t>
            </a:r>
          </a:p>
          <a:p>
            <a:r>
              <a:rPr lang="en-US" sz="2400" dirty="0"/>
              <a:t>East/Central Pacific International Campaign (EPIC) Cruise 2019</a:t>
            </a:r>
          </a:p>
          <a:p>
            <a:pPr lvl="1"/>
            <a:r>
              <a:rPr lang="en-US" sz="2400" dirty="0"/>
              <a:t>Surveyed </a:t>
            </a:r>
            <a:r>
              <a:rPr lang="en-US" sz="2400" dirty="0" err="1"/>
              <a:t>SyG</a:t>
            </a:r>
            <a:r>
              <a:rPr lang="en-US" sz="2400" dirty="0"/>
              <a:t> seamounts and oceanic islands</a:t>
            </a:r>
          </a:p>
          <a:p>
            <a:pPr lvl="2"/>
            <a:r>
              <a:rPr lang="en-US" sz="2000" dirty="0"/>
              <a:t>Towed camera</a:t>
            </a:r>
          </a:p>
          <a:p>
            <a:pPr lvl="2"/>
            <a:r>
              <a:rPr lang="en-US" sz="2000" dirty="0"/>
              <a:t>Environmental data: dissolved oxygen, temperature, salinity</a:t>
            </a:r>
          </a:p>
          <a:p>
            <a:r>
              <a:rPr lang="en-US" sz="2400" dirty="0"/>
              <a:t>CSIRO CARS 2009 Oxygen Data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8022CEBA-A063-4636-A844-A6FC7CEB9E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25850" r="9351"/>
          <a:stretch/>
        </p:blipFill>
        <p:spPr>
          <a:xfrm>
            <a:off x="6641943" y="2072640"/>
            <a:ext cx="5227234" cy="32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5413-9850-428A-A322-EEAB6DA7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53" y="422910"/>
            <a:ext cx="9875520" cy="135636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5E84-AB87-4C3B-9F3C-8044DEA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92" y="1485900"/>
            <a:ext cx="11722087" cy="5212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One seamount: SPG6; One island: SPG7</a:t>
            </a:r>
          </a:p>
          <a:p>
            <a:pPr lvl="1"/>
            <a:r>
              <a:rPr lang="en-US" sz="2400" dirty="0"/>
              <a:t>3 files per site: Habitat analysis, CTD data, and latitude and longitude</a:t>
            </a:r>
          </a:p>
          <a:p>
            <a:pPr lvl="2"/>
            <a:r>
              <a:rPr lang="en-US" sz="2400" dirty="0"/>
              <a:t>Datetime indices to combine</a:t>
            </a:r>
          </a:p>
          <a:p>
            <a:r>
              <a:rPr lang="en-US" sz="2800" dirty="0" err="1"/>
              <a:t>Cartopy</a:t>
            </a:r>
            <a:endParaRPr lang="en-US" sz="2800" dirty="0"/>
          </a:p>
          <a:p>
            <a:pPr lvl="1"/>
            <a:r>
              <a:rPr lang="en-US" sz="2400" dirty="0"/>
              <a:t>Map transects</a:t>
            </a:r>
          </a:p>
          <a:p>
            <a:pPr lvl="1"/>
            <a:r>
              <a:rPr lang="en-US" sz="2400" dirty="0"/>
              <a:t>Plot oxygen minimum zone with CARS 2009 data</a:t>
            </a:r>
          </a:p>
          <a:p>
            <a:r>
              <a:rPr lang="en-US" sz="2800" dirty="0"/>
              <a:t>Matplotlib</a:t>
            </a:r>
          </a:p>
          <a:p>
            <a:pPr lvl="1"/>
            <a:r>
              <a:rPr lang="en-US" sz="2400" dirty="0"/>
              <a:t>Depth profiles: temperature, salinity, dissolved oxygen</a:t>
            </a:r>
          </a:p>
          <a:p>
            <a:r>
              <a:rPr lang="en-US" sz="2800" dirty="0" err="1"/>
              <a:t>Scipy</a:t>
            </a:r>
            <a:r>
              <a:rPr lang="en-US" sz="2800" dirty="0"/>
              <a:t> Stats</a:t>
            </a:r>
          </a:p>
          <a:p>
            <a:pPr lvl="1"/>
            <a:r>
              <a:rPr lang="en-US" sz="2400" dirty="0"/>
              <a:t>Linear regression on oxygen varying by depth</a:t>
            </a:r>
          </a:p>
        </p:txBody>
      </p:sp>
    </p:spTree>
    <p:extLst>
      <p:ext uri="{BB962C8B-B14F-4D97-AF65-F5344CB8AC3E}">
        <p14:creationId xmlns:p14="http://schemas.microsoft.com/office/powerpoint/2010/main" val="58231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EF101D9-7D4B-42ED-9B17-CE67B4E5A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" t="30000" r="9333" b="31000"/>
          <a:stretch/>
        </p:blipFill>
        <p:spPr>
          <a:xfrm>
            <a:off x="2137426" y="302496"/>
            <a:ext cx="7917147" cy="28575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DE6162C-5F1D-4778-A4D2-22A33C82B9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26333" r="9378" b="27334"/>
          <a:stretch/>
        </p:blipFill>
        <p:spPr>
          <a:xfrm>
            <a:off x="2137426" y="3160696"/>
            <a:ext cx="7917147" cy="33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4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8AA88D-9E5F-4296-B246-3394CFCAE08E}"/>
              </a:ext>
            </a:extLst>
          </p:cNvPr>
          <p:cNvPicPr/>
          <p:nvPr/>
        </p:nvPicPr>
        <p:blipFill rotWithShape="1">
          <a:blip r:embed="rId3"/>
          <a:srcRect l="10096" t="38198" r="57372" b="17617"/>
          <a:stretch/>
        </p:blipFill>
        <p:spPr bwMode="auto">
          <a:xfrm>
            <a:off x="266582" y="1198483"/>
            <a:ext cx="5448419" cy="4461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84A9D-BFC9-43E1-8179-95837EF5BEE9}"/>
              </a:ext>
            </a:extLst>
          </p:cNvPr>
          <p:cNvPicPr/>
          <p:nvPr/>
        </p:nvPicPr>
        <p:blipFill rotWithShape="1">
          <a:blip r:embed="rId4"/>
          <a:srcRect l="10256" t="36773" r="56891" b="18472"/>
          <a:stretch/>
        </p:blipFill>
        <p:spPr bwMode="auto">
          <a:xfrm>
            <a:off x="6477000" y="1198483"/>
            <a:ext cx="5448419" cy="4461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3270C-C564-40A8-A547-D548AF86DB0E}"/>
              </a:ext>
            </a:extLst>
          </p:cNvPr>
          <p:cNvSpPr txBox="1"/>
          <p:nvPr/>
        </p:nvSpPr>
        <p:spPr>
          <a:xfrm>
            <a:off x="8210550" y="565951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Depth profile for SPG7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16C35-7DA8-4FC9-8109-9128312179D5}"/>
              </a:ext>
            </a:extLst>
          </p:cNvPr>
          <p:cNvSpPr txBox="1"/>
          <p:nvPr/>
        </p:nvSpPr>
        <p:spPr>
          <a:xfrm>
            <a:off x="1838325" y="565951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Depth profile for SPG6</a:t>
            </a:r>
          </a:p>
        </p:txBody>
      </p:sp>
    </p:spTree>
    <p:extLst>
      <p:ext uri="{BB962C8B-B14F-4D97-AF65-F5344CB8AC3E}">
        <p14:creationId xmlns:p14="http://schemas.microsoft.com/office/powerpoint/2010/main" val="99517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59D99D4-96FF-4A37-B9CC-00CDC3473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5738" r="8690" b="532"/>
          <a:stretch/>
        </p:blipFill>
        <p:spPr>
          <a:xfrm>
            <a:off x="285747" y="1421653"/>
            <a:ext cx="5665179" cy="4014694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0E8E28-0ED5-4906-9293-244EDF20C8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5739" r="8994" b="-510"/>
          <a:stretch/>
        </p:blipFill>
        <p:spPr>
          <a:xfrm>
            <a:off x="6241076" y="1421653"/>
            <a:ext cx="5665179" cy="4059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67FFE-6EC9-4121-8C09-C2814985872D}"/>
              </a:ext>
            </a:extLst>
          </p:cNvPr>
          <p:cNvSpPr txBox="1"/>
          <p:nvPr/>
        </p:nvSpPr>
        <p:spPr>
          <a:xfrm>
            <a:off x="2073675" y="5436347"/>
            <a:ext cx="2998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 = 7.58 x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 = -0.93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B0C51-7C6A-467F-B73C-84F09B251F2F}"/>
              </a:ext>
            </a:extLst>
          </p:cNvPr>
          <p:cNvSpPr txBox="1"/>
          <p:nvPr/>
        </p:nvSpPr>
        <p:spPr>
          <a:xfrm>
            <a:off x="7886198" y="5436347"/>
            <a:ext cx="2998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 = 4.84 x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 = -0.95</a:t>
            </a:r>
          </a:p>
        </p:txBody>
      </p:sp>
    </p:spTree>
    <p:extLst>
      <p:ext uri="{BB962C8B-B14F-4D97-AF65-F5344CB8AC3E}">
        <p14:creationId xmlns:p14="http://schemas.microsoft.com/office/powerpoint/2010/main" val="332011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0BA81-C0FD-45DD-9BCC-D86126FAFBE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55132" r="9775" b="19628"/>
          <a:stretch/>
        </p:blipFill>
        <p:spPr bwMode="auto">
          <a:xfrm>
            <a:off x="3753394" y="445194"/>
            <a:ext cx="4930169" cy="1301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A02E412-02FF-4CFD-A3FD-A953C9C837E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2" t="55088" r="9615" b="19672"/>
          <a:stretch/>
        </p:blipFill>
        <p:spPr bwMode="auto">
          <a:xfrm>
            <a:off x="3753394" y="1739034"/>
            <a:ext cx="4940316" cy="1301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F8DC4AE7-8A1A-48DA-A9F4-0E66C729A451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1" t="55089" r="9616" b="19470"/>
          <a:stretch/>
        </p:blipFill>
        <p:spPr bwMode="auto">
          <a:xfrm>
            <a:off x="3753392" y="3040823"/>
            <a:ext cx="4940317" cy="1312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A9E5DF00-EACF-482E-BA7E-280C8FD25FD1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2" t="55121" r="9614" b="19439"/>
          <a:stretch/>
        </p:blipFill>
        <p:spPr bwMode="auto">
          <a:xfrm>
            <a:off x="3753392" y="4342611"/>
            <a:ext cx="4940318" cy="1312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34415-D092-45D0-BB90-29EC2A0A90E7}"/>
              </a:ext>
            </a:extLst>
          </p:cNvPr>
          <p:cNvSpPr txBox="1"/>
          <p:nvPr/>
        </p:nvSpPr>
        <p:spPr>
          <a:xfrm>
            <a:off x="8658781" y="390432"/>
            <a:ext cx="8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200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2EFD9-176D-41E8-A88C-786EA472A323}"/>
              </a:ext>
            </a:extLst>
          </p:cNvPr>
          <p:cNvSpPr txBox="1"/>
          <p:nvPr/>
        </p:nvSpPr>
        <p:spPr>
          <a:xfrm>
            <a:off x="8658782" y="1689955"/>
            <a:ext cx="8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400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E94E1-D611-4005-B441-4AB8B5039948}"/>
              </a:ext>
            </a:extLst>
          </p:cNvPr>
          <p:cNvSpPr txBox="1"/>
          <p:nvPr/>
        </p:nvSpPr>
        <p:spPr>
          <a:xfrm>
            <a:off x="8693710" y="2983794"/>
            <a:ext cx="8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600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5FC34-DF4C-4AF8-94A0-801683C90EAE}"/>
              </a:ext>
            </a:extLst>
          </p:cNvPr>
          <p:cNvSpPr txBox="1"/>
          <p:nvPr/>
        </p:nvSpPr>
        <p:spPr>
          <a:xfrm>
            <a:off x="8693710" y="4291461"/>
            <a:ext cx="8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800 m</a:t>
            </a:r>
          </a:p>
        </p:txBody>
      </p:sp>
      <p:pic>
        <p:nvPicPr>
          <p:cNvPr id="16" name="Picture 15" descr="Timeline&#10;&#10;Description automatically generated">
            <a:extLst>
              <a:ext uri="{FF2B5EF4-FFF2-40B4-BE49-F238E27FC236}">
                <a16:creationId xmlns:a16="http://schemas.microsoft.com/office/drawing/2014/main" id="{25E10C5B-C268-49FA-B854-6A0EFC450348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83322" r="17547" b="6656"/>
          <a:stretch/>
        </p:blipFill>
        <p:spPr bwMode="auto">
          <a:xfrm>
            <a:off x="3225247" y="5654732"/>
            <a:ext cx="5741505" cy="9009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4EC54C-F346-41F9-9F69-539E7563D6E6}"/>
              </a:ext>
            </a:extLst>
          </p:cNvPr>
          <p:cNvSpPr txBox="1"/>
          <p:nvPr/>
        </p:nvSpPr>
        <p:spPr>
          <a:xfrm>
            <a:off x="4014650" y="174738"/>
            <a:ext cx="824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110°W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5625B5-E155-4A8E-9966-48E7A7F33497}"/>
              </a:ext>
            </a:extLst>
          </p:cNvPr>
          <p:cNvSpPr txBox="1"/>
          <p:nvPr/>
        </p:nvSpPr>
        <p:spPr>
          <a:xfrm>
            <a:off x="5029199" y="174738"/>
            <a:ext cx="824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100°W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A43DE3-85C8-4071-A77B-F97BCBCF1A56}"/>
              </a:ext>
            </a:extLst>
          </p:cNvPr>
          <p:cNvSpPr txBox="1"/>
          <p:nvPr/>
        </p:nvSpPr>
        <p:spPr>
          <a:xfrm>
            <a:off x="6090925" y="174738"/>
            <a:ext cx="824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90°W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3C2CA-C5C7-4971-8C75-C35622B36C3B}"/>
              </a:ext>
            </a:extLst>
          </p:cNvPr>
          <p:cNvSpPr txBox="1"/>
          <p:nvPr/>
        </p:nvSpPr>
        <p:spPr>
          <a:xfrm>
            <a:off x="7146367" y="174738"/>
            <a:ext cx="824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80°W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C6103F-8780-49A1-A73A-AE8FFE011C8C}"/>
              </a:ext>
            </a:extLst>
          </p:cNvPr>
          <p:cNvGrpSpPr/>
          <p:nvPr/>
        </p:nvGrpSpPr>
        <p:grpSpPr>
          <a:xfrm>
            <a:off x="3225247" y="486853"/>
            <a:ext cx="649284" cy="1369945"/>
            <a:chOff x="3225247" y="486853"/>
            <a:chExt cx="649284" cy="13699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D9B3C3-CC16-421C-BE98-5239308E1F24}"/>
                </a:ext>
              </a:extLst>
            </p:cNvPr>
            <p:cNvSpPr txBox="1"/>
            <p:nvPr/>
          </p:nvSpPr>
          <p:spPr>
            <a:xfrm>
              <a:off x="3225247" y="486853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22°S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476273-B735-462E-8D3C-BCA006BA5455}"/>
                </a:ext>
              </a:extLst>
            </p:cNvPr>
            <p:cNvSpPr txBox="1"/>
            <p:nvPr/>
          </p:nvSpPr>
          <p:spPr>
            <a:xfrm>
              <a:off x="3225247" y="685155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24°S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5FDB6E-78CE-496C-904E-0A3EF5179070}"/>
                </a:ext>
              </a:extLst>
            </p:cNvPr>
            <p:cNvSpPr txBox="1"/>
            <p:nvPr/>
          </p:nvSpPr>
          <p:spPr>
            <a:xfrm>
              <a:off x="3225247" y="893133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26°S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CDF56B-E8FF-4610-9004-A1478748B038}"/>
                </a:ext>
              </a:extLst>
            </p:cNvPr>
            <p:cNvSpPr txBox="1"/>
            <p:nvPr/>
          </p:nvSpPr>
          <p:spPr>
            <a:xfrm>
              <a:off x="3225247" y="1094902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28°S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E365B6-9296-406B-84A9-E9FB3E6D2C50}"/>
                </a:ext>
              </a:extLst>
            </p:cNvPr>
            <p:cNvSpPr txBox="1"/>
            <p:nvPr/>
          </p:nvSpPr>
          <p:spPr>
            <a:xfrm>
              <a:off x="3225247" y="1316084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30°S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874B35-CA8F-4C9D-A7AF-4E7F25C05C44}"/>
                </a:ext>
              </a:extLst>
            </p:cNvPr>
            <p:cNvSpPr txBox="1"/>
            <p:nvPr/>
          </p:nvSpPr>
          <p:spPr>
            <a:xfrm>
              <a:off x="3225247" y="1518244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32°S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8A233A-1E66-4E05-A68A-073ABE5E8805}"/>
              </a:ext>
            </a:extLst>
          </p:cNvPr>
          <p:cNvGrpSpPr/>
          <p:nvPr/>
        </p:nvGrpSpPr>
        <p:grpSpPr>
          <a:xfrm>
            <a:off x="3208577" y="1780692"/>
            <a:ext cx="649284" cy="1369945"/>
            <a:chOff x="3225247" y="486853"/>
            <a:chExt cx="649284" cy="136994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E8CC2A-17B6-4B6A-BC1C-8B62FE919D2A}"/>
                </a:ext>
              </a:extLst>
            </p:cNvPr>
            <p:cNvSpPr txBox="1"/>
            <p:nvPr/>
          </p:nvSpPr>
          <p:spPr>
            <a:xfrm>
              <a:off x="3225247" y="486853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22°S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CB61B7-EE59-436E-B918-A3A3A46E5329}"/>
                </a:ext>
              </a:extLst>
            </p:cNvPr>
            <p:cNvSpPr txBox="1"/>
            <p:nvPr/>
          </p:nvSpPr>
          <p:spPr>
            <a:xfrm>
              <a:off x="3225247" y="685155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24°S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CF131F-0A34-4CA2-85D9-5FA1F4059E5A}"/>
                </a:ext>
              </a:extLst>
            </p:cNvPr>
            <p:cNvSpPr txBox="1"/>
            <p:nvPr/>
          </p:nvSpPr>
          <p:spPr>
            <a:xfrm>
              <a:off x="3225247" y="893133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26°S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14400-28D0-4EE5-88EA-59B269867C41}"/>
                </a:ext>
              </a:extLst>
            </p:cNvPr>
            <p:cNvSpPr txBox="1"/>
            <p:nvPr/>
          </p:nvSpPr>
          <p:spPr>
            <a:xfrm>
              <a:off x="3225247" y="1094902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28°S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A9949E-DD28-4C85-8931-DD7BFAFC39C7}"/>
                </a:ext>
              </a:extLst>
            </p:cNvPr>
            <p:cNvSpPr txBox="1"/>
            <p:nvPr/>
          </p:nvSpPr>
          <p:spPr>
            <a:xfrm>
              <a:off x="3225247" y="1316084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30°S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FD6045-A686-48B7-A932-DB41020B278B}"/>
                </a:ext>
              </a:extLst>
            </p:cNvPr>
            <p:cNvSpPr txBox="1"/>
            <p:nvPr/>
          </p:nvSpPr>
          <p:spPr>
            <a:xfrm>
              <a:off x="3225247" y="1518244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32°S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089C56-8CC5-4597-BFEB-C4FF26CA65D1}"/>
              </a:ext>
            </a:extLst>
          </p:cNvPr>
          <p:cNvGrpSpPr/>
          <p:nvPr/>
        </p:nvGrpSpPr>
        <p:grpSpPr>
          <a:xfrm>
            <a:off x="3225247" y="3074531"/>
            <a:ext cx="649284" cy="1369945"/>
            <a:chOff x="3225247" y="486853"/>
            <a:chExt cx="649284" cy="13699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8E1AA1-1A2C-4108-AFBE-66832DAAEC7D}"/>
                </a:ext>
              </a:extLst>
            </p:cNvPr>
            <p:cNvSpPr txBox="1"/>
            <p:nvPr/>
          </p:nvSpPr>
          <p:spPr>
            <a:xfrm>
              <a:off x="3225247" y="486853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22°S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BD1761-EB2B-4F07-A6D0-7D2AE8E0320F}"/>
                </a:ext>
              </a:extLst>
            </p:cNvPr>
            <p:cNvSpPr txBox="1"/>
            <p:nvPr/>
          </p:nvSpPr>
          <p:spPr>
            <a:xfrm>
              <a:off x="3225247" y="685155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24°S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12271E-9D6C-49F0-86F7-50F5E331DAFF}"/>
                </a:ext>
              </a:extLst>
            </p:cNvPr>
            <p:cNvSpPr txBox="1"/>
            <p:nvPr/>
          </p:nvSpPr>
          <p:spPr>
            <a:xfrm>
              <a:off x="3225247" y="893133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26°S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87B6DA-75FF-4223-A71D-8FE6F733ACC2}"/>
                </a:ext>
              </a:extLst>
            </p:cNvPr>
            <p:cNvSpPr txBox="1"/>
            <p:nvPr/>
          </p:nvSpPr>
          <p:spPr>
            <a:xfrm>
              <a:off x="3225247" y="1094902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28°S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C44773-4205-46CA-8260-EE8F926DBC83}"/>
                </a:ext>
              </a:extLst>
            </p:cNvPr>
            <p:cNvSpPr txBox="1"/>
            <p:nvPr/>
          </p:nvSpPr>
          <p:spPr>
            <a:xfrm>
              <a:off x="3225247" y="1316084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30°S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973EF7-1A7D-4C7B-A38C-22D5C6025C87}"/>
                </a:ext>
              </a:extLst>
            </p:cNvPr>
            <p:cNvSpPr txBox="1"/>
            <p:nvPr/>
          </p:nvSpPr>
          <p:spPr>
            <a:xfrm>
              <a:off x="3225247" y="1518244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32°S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42EC2A-9284-4B34-9B73-A6E973D7E380}"/>
              </a:ext>
            </a:extLst>
          </p:cNvPr>
          <p:cNvGrpSpPr/>
          <p:nvPr/>
        </p:nvGrpSpPr>
        <p:grpSpPr>
          <a:xfrm>
            <a:off x="3208577" y="4396313"/>
            <a:ext cx="649284" cy="1369945"/>
            <a:chOff x="3225247" y="486853"/>
            <a:chExt cx="649284" cy="13699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2A98E-AB95-459F-99C6-E06220047813}"/>
                </a:ext>
              </a:extLst>
            </p:cNvPr>
            <p:cNvSpPr txBox="1"/>
            <p:nvPr/>
          </p:nvSpPr>
          <p:spPr>
            <a:xfrm>
              <a:off x="3225247" y="486853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22°S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CA98BF-E0EA-4283-BF18-479FEF66AA3A}"/>
                </a:ext>
              </a:extLst>
            </p:cNvPr>
            <p:cNvSpPr txBox="1"/>
            <p:nvPr/>
          </p:nvSpPr>
          <p:spPr>
            <a:xfrm>
              <a:off x="3225247" y="685155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24°S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D64C20-F758-4350-82F4-1956E5EFE091}"/>
                </a:ext>
              </a:extLst>
            </p:cNvPr>
            <p:cNvSpPr txBox="1"/>
            <p:nvPr/>
          </p:nvSpPr>
          <p:spPr>
            <a:xfrm>
              <a:off x="3225247" y="893133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26°S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E11E42-8142-4BEE-8C15-696BDB200E74}"/>
                </a:ext>
              </a:extLst>
            </p:cNvPr>
            <p:cNvSpPr txBox="1"/>
            <p:nvPr/>
          </p:nvSpPr>
          <p:spPr>
            <a:xfrm>
              <a:off x="3225247" y="1094902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28°S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071255-4FBC-419E-95B3-5AE6D9E78BC8}"/>
                </a:ext>
              </a:extLst>
            </p:cNvPr>
            <p:cNvSpPr txBox="1"/>
            <p:nvPr/>
          </p:nvSpPr>
          <p:spPr>
            <a:xfrm>
              <a:off x="3225247" y="1316084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30°S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BAFE96-0FDB-4C72-8DE7-09CE9D660757}"/>
                </a:ext>
              </a:extLst>
            </p:cNvPr>
            <p:cNvSpPr txBox="1"/>
            <p:nvPr/>
          </p:nvSpPr>
          <p:spPr>
            <a:xfrm>
              <a:off x="3225247" y="1518244"/>
              <a:ext cx="64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32°S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81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alendar&#10;&#10;Description automatically generated">
            <a:extLst>
              <a:ext uri="{FF2B5EF4-FFF2-40B4-BE49-F238E27FC236}">
                <a16:creationId xmlns:a16="http://schemas.microsoft.com/office/drawing/2014/main" id="{B219EF37-3504-419C-9C34-53ED90B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6" t="26280" r="9739" b="1036"/>
          <a:stretch/>
        </p:blipFill>
        <p:spPr>
          <a:xfrm>
            <a:off x="1107280" y="329696"/>
            <a:ext cx="9977439" cy="61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6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5413-9850-428A-A322-EEAB6DA7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53" y="422910"/>
            <a:ext cx="9875520" cy="135636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5E84-AB87-4C3B-9F3C-8044DEA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2" y="1645920"/>
            <a:ext cx="10355581" cy="4789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Oxygen varied by depth</a:t>
            </a:r>
          </a:p>
          <a:p>
            <a:pPr lvl="1"/>
            <a:r>
              <a:rPr lang="en-US" sz="2400" dirty="0"/>
              <a:t>Non-linear regression probably would have been more appropriate</a:t>
            </a:r>
          </a:p>
          <a:p>
            <a:r>
              <a:rPr lang="en-US" sz="2400" dirty="0"/>
              <a:t>Oxygen did not appear to vary by site</a:t>
            </a:r>
          </a:p>
          <a:p>
            <a:pPr lvl="1"/>
            <a:r>
              <a:rPr lang="en-US" sz="2400" dirty="0"/>
              <a:t>Analysis of additional sites may affect this</a:t>
            </a:r>
          </a:p>
          <a:p>
            <a:pPr lvl="1"/>
            <a:endParaRPr lang="en-US" sz="2400" dirty="0"/>
          </a:p>
          <a:p>
            <a:r>
              <a:rPr lang="en-US" sz="2600" dirty="0"/>
              <a:t>Future work </a:t>
            </a:r>
          </a:p>
          <a:p>
            <a:pPr lvl="1"/>
            <a:r>
              <a:rPr lang="en-US" sz="2400" dirty="0"/>
              <a:t>Adding the five additional sites</a:t>
            </a:r>
          </a:p>
          <a:p>
            <a:pPr lvl="1"/>
            <a:r>
              <a:rPr lang="en-US" sz="2400" dirty="0"/>
              <a:t>Mapping EPIC bathymetric data</a:t>
            </a:r>
          </a:p>
          <a:p>
            <a:pPr lvl="1"/>
            <a:r>
              <a:rPr lang="en-US" sz="2400" dirty="0"/>
              <a:t>Combining habitat analysis with environmental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977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206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03E589FD87C469ED26E7FE5F7B661" ma:contentTypeVersion="12" ma:contentTypeDescription="Create a new document." ma:contentTypeScope="" ma:versionID="ea2208ce02cd1c3ef853c16e4cd825f1">
  <xsd:schema xmlns:xsd="http://www.w3.org/2001/XMLSchema" xmlns:xs="http://www.w3.org/2001/XMLSchema" xmlns:p="http://schemas.microsoft.com/office/2006/metadata/properties" xmlns:ns2="b4105534-2cda-4eca-adb2-d322ae9bf34b" xmlns:ns3="95a298c1-017b-488b-bea0-b67ca3815ade" targetNamespace="http://schemas.microsoft.com/office/2006/metadata/properties" ma:root="true" ma:fieldsID="d4046d16d2c269ca6969903a9d6a8b7e" ns2:_="" ns3:_="">
    <xsd:import namespace="b4105534-2cda-4eca-adb2-d322ae9bf34b"/>
    <xsd:import namespace="95a298c1-017b-488b-bea0-b67ca381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05534-2cda-4eca-adb2-d322ae9bf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298c1-017b-488b-bea0-b67ca381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B634D9-B071-4EC2-BA05-8ED1AC683589}">
  <ds:schemaRefs>
    <ds:schemaRef ds:uri="95a298c1-017b-488b-bea0-b67ca3815ade"/>
    <ds:schemaRef ds:uri="b4105534-2cda-4eca-adb2-d322ae9bf3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9C1C0A-0679-4F48-92BE-AB95E8A94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40FB3-1F2C-4D83-AD3D-FE7FFDF85194}">
  <ds:schemaRefs>
    <ds:schemaRef ds:uri="http://schemas.microsoft.com/office/2006/metadata/properties"/>
    <ds:schemaRef ds:uri="95a298c1-017b-488b-bea0-b67ca3815ade"/>
    <ds:schemaRef ds:uri="http://purl.org/dc/terms/"/>
    <ds:schemaRef ds:uri="b4105534-2cda-4eca-adb2-d322ae9bf34b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136</TotalTime>
  <Words>1142</Words>
  <Application>Microsoft Office PowerPoint</Application>
  <PresentationFormat>Widescreen</PresentationFormat>
  <Paragraphs>160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Basis</vt:lpstr>
      <vt:lpstr>Oxygen and the  Salas y Gómez Ridge</vt:lpstr>
      <vt:lpstr>Background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Seamount Biodiversity</dc:title>
  <dc:creator>Kara Eckley</dc:creator>
  <cp:lastModifiedBy>Kara Eckley</cp:lastModifiedBy>
  <cp:revision>12</cp:revision>
  <dcterms:created xsi:type="dcterms:W3CDTF">2020-11-19T01:09:12Z</dcterms:created>
  <dcterms:modified xsi:type="dcterms:W3CDTF">2021-05-05T03:46:48Z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0x01010055803E589FD87C469ED26E7FE5F7B661</vt:lpwstr>
  </property>
</Properties>
</file>