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4/4/2021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34310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4/4/2021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6986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4/4/2021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490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4/4/2021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2553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4/4/2021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53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4/4/2021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0747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4/4/2021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545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4/4/2021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794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4/4/2021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0770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4/4/2021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0331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4/4/2021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4366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4/4/2021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0645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7E457AB7-39E5-4496-8731-0C21AABD7F47}"/>
              </a:ext>
            </a:extLst>
          </p:cNvPr>
          <p:cNvPicPr>
            <a:picLocks noChangeAspect="1"/>
          </p:cNvPicPr>
          <p:nvPr/>
        </p:nvPicPr>
        <p:blipFill rotWithShape="1">
          <a:blip r:embed="rId2">
            <a:alphaModFix amt="40000"/>
          </a:blip>
          <a:srcRect t="12671" r="-1" b="7521"/>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B31D6F7-DC41-4725-9322-E95BE6CD74B6}"/>
              </a:ext>
            </a:extLst>
          </p:cNvPr>
          <p:cNvSpPr>
            <a:spLocks noGrp="1"/>
          </p:cNvSpPr>
          <p:nvPr>
            <p:ph type="ctrTitle"/>
          </p:nvPr>
        </p:nvSpPr>
        <p:spPr>
          <a:xfrm>
            <a:off x="2562606" y="1762431"/>
            <a:ext cx="7063739" cy="1747531"/>
          </a:xfrm>
        </p:spPr>
        <p:txBody>
          <a:bodyPr>
            <a:normAutofit/>
          </a:bodyPr>
          <a:lstStyle/>
          <a:p>
            <a:r>
              <a:rPr lang="en-US" sz="3800" dirty="0">
                <a:solidFill>
                  <a:srgbClr val="FFFFFF"/>
                </a:solidFill>
              </a:rPr>
              <a:t>Transformation of the Rio Grande Delta after One Hundred Years of Human Intervention</a:t>
            </a:r>
          </a:p>
        </p:txBody>
      </p:sp>
      <p:sp>
        <p:nvSpPr>
          <p:cNvPr id="3" name="Subtitle 2">
            <a:extLst>
              <a:ext uri="{FF2B5EF4-FFF2-40B4-BE49-F238E27FC236}">
                <a16:creationId xmlns:a16="http://schemas.microsoft.com/office/drawing/2014/main" id="{354DFA60-35E8-4DD8-89F3-C228B024A05A}"/>
              </a:ext>
            </a:extLst>
          </p:cNvPr>
          <p:cNvSpPr>
            <a:spLocks noGrp="1"/>
          </p:cNvSpPr>
          <p:nvPr>
            <p:ph type="subTitle" idx="1"/>
          </p:nvPr>
        </p:nvSpPr>
        <p:spPr>
          <a:xfrm>
            <a:off x="2562606" y="3602038"/>
            <a:ext cx="7063739" cy="1655762"/>
          </a:xfrm>
        </p:spPr>
        <p:txBody>
          <a:bodyPr>
            <a:normAutofit lnSpcReduction="10000"/>
          </a:bodyPr>
          <a:lstStyle/>
          <a:p>
            <a:r>
              <a:rPr lang="en-US" dirty="0">
                <a:solidFill>
                  <a:srgbClr val="FFFFFF"/>
                </a:solidFill>
              </a:rPr>
              <a:t>Proposal by</a:t>
            </a:r>
          </a:p>
          <a:p>
            <a:r>
              <a:rPr lang="en-US" dirty="0">
                <a:solidFill>
                  <a:srgbClr val="FFFFFF"/>
                </a:solidFill>
              </a:rPr>
              <a:t>Edoardo Davila</a:t>
            </a:r>
          </a:p>
          <a:p>
            <a:endParaRPr lang="en-US" dirty="0">
              <a:solidFill>
                <a:srgbClr val="FFFFFF"/>
              </a:solidFill>
            </a:endParaRPr>
          </a:p>
          <a:p>
            <a:r>
              <a:rPr lang="en-US" dirty="0">
                <a:solidFill>
                  <a:srgbClr val="FFFFFF"/>
                </a:solidFill>
              </a:rPr>
              <a:t>MARS-5370</a:t>
            </a:r>
          </a:p>
        </p:txBody>
      </p:sp>
    </p:spTree>
    <p:extLst>
      <p:ext uri="{BB962C8B-B14F-4D97-AF65-F5344CB8AC3E}">
        <p14:creationId xmlns:p14="http://schemas.microsoft.com/office/powerpoint/2010/main" val="59526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0631-02B9-4A92-B6FA-24B5D3EC33D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275BD04-4015-44C4-B27C-5DEB7E8AE4DE}"/>
              </a:ext>
            </a:extLst>
          </p:cNvPr>
          <p:cNvSpPr>
            <a:spLocks noGrp="1"/>
          </p:cNvSpPr>
          <p:nvPr>
            <p:ph idx="1"/>
          </p:nvPr>
        </p:nvSpPr>
        <p:spPr/>
        <p:txBody>
          <a:bodyPr/>
          <a:lstStyle/>
          <a:p>
            <a:r>
              <a:rPr lang="en-US" dirty="0"/>
              <a:t>The Rio Grande formed a sizable delta of around 7,770 km² that spans from Southeast Texas to Northeast Tamaulipas with a shoreline length of approximately 300 km, and begins near the city of Harlingen, 70 km from shore (Figure 1).</a:t>
            </a:r>
          </a:p>
          <a:p>
            <a:endParaRPr lang="en-US" dirty="0"/>
          </a:p>
          <a:p>
            <a:r>
              <a:rPr lang="en-US" dirty="0"/>
              <a:t>Nowadays, fifteen major dams and diversions, and many more minor structures, have been built in the last 100 years. </a:t>
            </a:r>
          </a:p>
          <a:p>
            <a:pPr lvl="1"/>
            <a:r>
              <a:rPr lang="en-US" dirty="0"/>
              <a:t>Amistad dam and Falcon dam are located at 546 km and 212 km from the mouth of the river, respectively.</a:t>
            </a:r>
          </a:p>
          <a:p>
            <a:pPr marL="457200" lvl="1" indent="0">
              <a:buNone/>
            </a:pPr>
            <a:endParaRPr lang="en-US" dirty="0"/>
          </a:p>
          <a:p>
            <a:r>
              <a:rPr lang="en-US" dirty="0"/>
              <a:t>Sinuosity is a common concept use in geomorphology to represent the ratio between river length and valley length</a:t>
            </a:r>
          </a:p>
        </p:txBody>
      </p:sp>
    </p:spTree>
    <p:extLst>
      <p:ext uri="{BB962C8B-B14F-4D97-AF65-F5344CB8AC3E}">
        <p14:creationId xmlns:p14="http://schemas.microsoft.com/office/powerpoint/2010/main" val="85292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text, nature&#10;&#10;Description automatically generated">
            <a:extLst>
              <a:ext uri="{FF2B5EF4-FFF2-40B4-BE49-F238E27FC236}">
                <a16:creationId xmlns:a16="http://schemas.microsoft.com/office/drawing/2014/main" id="{9EFEDD15-C09A-4215-ABEF-F8617D44D2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06997" y="71586"/>
            <a:ext cx="7778006" cy="6110678"/>
          </a:xfrm>
          <a:prstGeom prst="rect">
            <a:avLst/>
          </a:prstGeom>
        </p:spPr>
      </p:pic>
      <p:sp>
        <p:nvSpPr>
          <p:cNvPr id="5" name="TextBox 4">
            <a:extLst>
              <a:ext uri="{FF2B5EF4-FFF2-40B4-BE49-F238E27FC236}">
                <a16:creationId xmlns:a16="http://schemas.microsoft.com/office/drawing/2014/main" id="{4CDC1244-9198-42F1-85E4-FB38BA49527B}"/>
              </a:ext>
            </a:extLst>
          </p:cNvPr>
          <p:cNvSpPr txBox="1"/>
          <p:nvPr/>
        </p:nvSpPr>
        <p:spPr>
          <a:xfrm>
            <a:off x="2116347" y="6291532"/>
            <a:ext cx="7715574" cy="415498"/>
          </a:xfrm>
          <a:prstGeom prst="rect">
            <a:avLst/>
          </a:prstGeom>
          <a:noFill/>
        </p:spPr>
        <p:txBody>
          <a:bodyPr wrap="none" rtlCol="0">
            <a:spAutoFit/>
          </a:bodyPr>
          <a:lstStyle/>
          <a:p>
            <a:r>
              <a:rPr lang="en-US" sz="1050" dirty="0"/>
              <a:t>Figure 3. The Rio Grande delta. The Rio Grande and the delta shoreline are delineated in red. Falcon Dam is seen in the right up corner.  </a:t>
            </a:r>
          </a:p>
          <a:p>
            <a:endParaRPr lang="en-US" sz="1050" dirty="0"/>
          </a:p>
        </p:txBody>
      </p:sp>
    </p:spTree>
    <p:extLst>
      <p:ext uri="{BB962C8B-B14F-4D97-AF65-F5344CB8AC3E}">
        <p14:creationId xmlns:p14="http://schemas.microsoft.com/office/powerpoint/2010/main" val="348542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8F1D7AB2-C890-409B-B677-714DCEBA0C4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16" b="18826"/>
          <a:stretch/>
        </p:blipFill>
        <p:spPr>
          <a:xfrm>
            <a:off x="1231489" y="175016"/>
            <a:ext cx="9785555" cy="5923441"/>
          </a:xfrm>
          <a:prstGeom prst="rect">
            <a:avLst/>
          </a:prstGeom>
          <a:effectLst>
            <a:outerShdw blurRad="25400" dir="17880000">
              <a:srgbClr val="000000">
                <a:alpha val="46000"/>
              </a:srgbClr>
            </a:outerShdw>
          </a:effectLst>
        </p:spPr>
      </p:pic>
      <p:sp>
        <p:nvSpPr>
          <p:cNvPr id="7" name="TextBox 6">
            <a:extLst>
              <a:ext uri="{FF2B5EF4-FFF2-40B4-BE49-F238E27FC236}">
                <a16:creationId xmlns:a16="http://schemas.microsoft.com/office/drawing/2014/main" id="{C5E1B2C1-0995-4863-A078-72362BDF804F}"/>
              </a:ext>
            </a:extLst>
          </p:cNvPr>
          <p:cNvSpPr txBox="1"/>
          <p:nvPr/>
        </p:nvSpPr>
        <p:spPr>
          <a:xfrm>
            <a:off x="1231489" y="6251275"/>
            <a:ext cx="9453229" cy="261610"/>
          </a:xfrm>
          <a:prstGeom prst="rect">
            <a:avLst/>
          </a:prstGeom>
          <a:noFill/>
        </p:spPr>
        <p:txBody>
          <a:bodyPr wrap="none" rtlCol="0">
            <a:spAutoFit/>
          </a:bodyPr>
          <a:lstStyle/>
          <a:p>
            <a:r>
              <a:rPr lang="en-US" sz="1100" dirty="0"/>
              <a:t>Figure 2. Sinuosity. River length indicates the distance travelled through the river. Valley length indicates the distance travel through the valley parallel to the river.</a:t>
            </a:r>
          </a:p>
        </p:txBody>
      </p:sp>
    </p:spTree>
    <p:extLst>
      <p:ext uri="{BB962C8B-B14F-4D97-AF65-F5344CB8AC3E}">
        <p14:creationId xmlns:p14="http://schemas.microsoft.com/office/powerpoint/2010/main" val="156156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63CB-A9C1-4756-B718-60BEA0CC605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192FCC4-F197-4750-8B62-7CF07D9F0E72}"/>
              </a:ext>
            </a:extLst>
          </p:cNvPr>
          <p:cNvSpPr>
            <a:spLocks noGrp="1"/>
          </p:cNvSpPr>
          <p:nvPr>
            <p:ph idx="1"/>
          </p:nvPr>
        </p:nvSpPr>
        <p:spPr/>
        <p:txBody>
          <a:bodyPr/>
          <a:lstStyle/>
          <a:p>
            <a:pPr marL="457200" lvl="1" indent="0">
              <a:buNone/>
            </a:pPr>
            <a:endParaRPr lang="en-US" dirty="0"/>
          </a:p>
          <a:p>
            <a:r>
              <a:rPr lang="en-US" dirty="0"/>
              <a:t>This study will test the hypothesis that as result of the significant decline of water discharge, and the almost complete elimination of suspended sediment to the coast, over the last one hundred years, the river has adjusted its channel in the delta region by reducing its sinuosity.</a:t>
            </a:r>
          </a:p>
          <a:p>
            <a:endParaRPr lang="en-US" dirty="0"/>
          </a:p>
          <a:p>
            <a:pPr lvl="1"/>
            <a:r>
              <a:rPr lang="en-US" dirty="0"/>
              <a:t>Has human activity changed the delta section of the Rio Grande? </a:t>
            </a:r>
          </a:p>
          <a:p>
            <a:pPr lvl="1"/>
            <a:r>
              <a:rPr lang="en-US" dirty="0"/>
              <a:t>Can sinuosity, flow, and sediment data provide enough data to proof that human activity has affected the river? </a:t>
            </a:r>
          </a:p>
          <a:p>
            <a:pPr lvl="1"/>
            <a:r>
              <a:rPr lang="en-US" dirty="0"/>
              <a:t>If change is detected, can it be related to human activity?</a:t>
            </a:r>
          </a:p>
          <a:p>
            <a:endParaRPr lang="en-US" dirty="0"/>
          </a:p>
        </p:txBody>
      </p:sp>
    </p:spTree>
    <p:extLst>
      <p:ext uri="{BB962C8B-B14F-4D97-AF65-F5344CB8AC3E}">
        <p14:creationId xmlns:p14="http://schemas.microsoft.com/office/powerpoint/2010/main" val="59173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1286-CB4A-497E-9D75-A6086AEA131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EF30F2F-E7D6-4AC0-8FF6-79092C9BF062}"/>
              </a:ext>
            </a:extLst>
          </p:cNvPr>
          <p:cNvSpPr>
            <a:spLocks noGrp="1"/>
          </p:cNvSpPr>
          <p:nvPr>
            <p:ph idx="1"/>
          </p:nvPr>
        </p:nvSpPr>
        <p:spPr/>
        <p:txBody>
          <a:bodyPr/>
          <a:lstStyle/>
          <a:p>
            <a:r>
              <a:rPr lang="en-US" dirty="0"/>
              <a:t>Aerial images published in 2014 and maps from 1912 to measure river length. </a:t>
            </a:r>
          </a:p>
          <a:p>
            <a:endParaRPr lang="en-US" dirty="0"/>
          </a:p>
          <a:p>
            <a:r>
              <a:rPr lang="en-US" dirty="0"/>
              <a:t>GIS provides the tools for georeferencing processes, creating models of the Rio Grande in 1912 and 2012, measuring valley length and river length.</a:t>
            </a:r>
          </a:p>
          <a:p>
            <a:endParaRPr lang="en-US" dirty="0"/>
          </a:p>
          <a:p>
            <a:r>
              <a:rPr lang="en-US" dirty="0" err="1"/>
              <a:t>Jupyter</a:t>
            </a:r>
            <a:r>
              <a:rPr lang="en-US" dirty="0"/>
              <a:t> Lab will be used to obtain the sinuosity ratio for the Rio Grande and analyze discharge and sediment data.</a:t>
            </a:r>
          </a:p>
        </p:txBody>
      </p:sp>
    </p:spTree>
    <p:extLst>
      <p:ext uri="{BB962C8B-B14F-4D97-AF65-F5344CB8AC3E}">
        <p14:creationId xmlns:p14="http://schemas.microsoft.com/office/powerpoint/2010/main" val="2487925075"/>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11E34"/>
      </a:dk2>
      <a:lt2>
        <a:srgbClr val="E8E2E4"/>
      </a:lt2>
      <a:accent1>
        <a:srgbClr val="46B38A"/>
      </a:accent1>
      <a:accent2>
        <a:srgbClr val="3BADB1"/>
      </a:accent2>
      <a:accent3>
        <a:srgbClr val="4D8DC3"/>
      </a:accent3>
      <a:accent4>
        <a:srgbClr val="3B4AB1"/>
      </a:accent4>
      <a:accent5>
        <a:srgbClr val="6F4DC3"/>
      </a:accent5>
      <a:accent6>
        <a:srgbClr val="8F3BB1"/>
      </a:accent6>
      <a:hlink>
        <a:srgbClr val="BF3F6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128</TotalTime>
  <Words>345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Nova</vt:lpstr>
      <vt:lpstr>ConfettiVTI</vt:lpstr>
      <vt:lpstr>Transformation of the Rio Grande Delta after One Hundred Years of Human Intervention</vt:lpstr>
      <vt:lpstr>Introduction </vt:lpstr>
      <vt:lpstr>PowerPoint Presentation</vt:lpstr>
      <vt:lpstr>PowerPoint Presentation</vt:lpstr>
      <vt:lpstr>Objective</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 of the Rio Grande Delta after One Hundred Years of Human Intervention</dc:title>
  <dc:creator>Edoardo Davila</dc:creator>
  <cp:lastModifiedBy>Edoardo Davila</cp:lastModifiedBy>
  <cp:revision>4</cp:revision>
  <dcterms:created xsi:type="dcterms:W3CDTF">2021-04-05T02:05:48Z</dcterms:created>
  <dcterms:modified xsi:type="dcterms:W3CDTF">2021-04-05T04:14:21Z</dcterms:modified>
</cp:coreProperties>
</file>