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727" autoAdjust="0"/>
  </p:normalViewPr>
  <p:slideViewPr>
    <p:cSldViewPr snapToGrid="0">
      <p:cViewPr varScale="1">
        <p:scale>
          <a:sx n="52" d="100"/>
          <a:sy n="52"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73B69-3F0E-46AA-8417-AC89CAF2927F}"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E4DC8-E908-4561-A932-6FC33EA545CE}" type="slidenum">
              <a:rPr lang="en-US" smtClean="0"/>
              <a:t>‹#›</a:t>
            </a:fld>
            <a:endParaRPr lang="en-US"/>
          </a:p>
        </p:txBody>
      </p:sp>
    </p:spTree>
    <p:extLst>
      <p:ext uri="{BB962C8B-B14F-4D97-AF65-F5344CB8AC3E}">
        <p14:creationId xmlns:p14="http://schemas.microsoft.com/office/powerpoint/2010/main" val="18749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Harvester Ants are granivorous ants that reside in arid to semi arid regions of North America. They’re one of the larger ants in our region with a colony consisting of around 10k members. These ants collect surrounding seeds by preference, they choose a seed of choice and fill their seed depots with it. If preferred seed is unavailable, they choose the second best and rely on that until their preferred reappears and they empty their seed depots to later refill. </a:t>
            </a:r>
          </a:p>
        </p:txBody>
      </p:sp>
      <p:sp>
        <p:nvSpPr>
          <p:cNvPr id="4" name="Slide Number Placeholder 3"/>
          <p:cNvSpPr>
            <a:spLocks noGrp="1"/>
          </p:cNvSpPr>
          <p:nvPr>
            <p:ph type="sldNum" sz="quarter" idx="5"/>
          </p:nvPr>
        </p:nvSpPr>
        <p:spPr/>
        <p:txBody>
          <a:bodyPr/>
          <a:lstStyle/>
          <a:p>
            <a:fld id="{5BCE4DC8-E908-4561-A932-6FC33EA545CE}" type="slidenum">
              <a:rPr lang="en-US" smtClean="0"/>
              <a:t>1</a:t>
            </a:fld>
            <a:endParaRPr lang="en-US"/>
          </a:p>
        </p:txBody>
      </p:sp>
    </p:spTree>
    <p:extLst>
      <p:ext uri="{BB962C8B-B14F-4D97-AF65-F5344CB8AC3E}">
        <p14:creationId xmlns:p14="http://schemas.microsoft.com/office/powerpoint/2010/main" val="428496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 we find safe and sustainable methods of reducing harvester ant predation on cover crop seeds?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fewer desirable seeds would reduce harvester ant predation on crops and encourage native plant predation.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r>
              <a:rPr lang="en-US" dirty="0"/>
              <a:t>Not only are they the main food source to a local threatened species, the Texas Horned Lizard, (seen on right) but they are also under attack by invasive fire ants who are members of a more aggressive, highly populated colonies that outnumber harvester ant colonies 10 to 1. They are also competitive of the same resources of our native harvester ants and are not afraid to cause harm with their 80% mortality rate upon harvester ant colonies.</a:t>
            </a:r>
          </a:p>
        </p:txBody>
      </p:sp>
      <p:sp>
        <p:nvSpPr>
          <p:cNvPr id="4" name="Slide Number Placeholder 3"/>
          <p:cNvSpPr>
            <a:spLocks noGrp="1"/>
          </p:cNvSpPr>
          <p:nvPr>
            <p:ph type="sldNum" sz="quarter" idx="5"/>
          </p:nvPr>
        </p:nvSpPr>
        <p:spPr/>
        <p:txBody>
          <a:bodyPr/>
          <a:lstStyle/>
          <a:p>
            <a:fld id="{5BCE4DC8-E908-4561-A932-6FC33EA545CE}" type="slidenum">
              <a:rPr lang="en-US" smtClean="0"/>
              <a:t>2</a:t>
            </a:fld>
            <a:endParaRPr lang="en-US"/>
          </a:p>
        </p:txBody>
      </p:sp>
    </p:spTree>
    <p:extLst>
      <p:ext uri="{BB962C8B-B14F-4D97-AF65-F5344CB8AC3E}">
        <p14:creationId xmlns:p14="http://schemas.microsoft.com/office/powerpoint/2010/main" val="73568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AAE8-D898-4EA1-8076-1BAEE7D9CD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F658B-AFE1-45D5-A08E-6337B1C083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AF0239-0E96-4750-995A-8AA736400CEC}"/>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D58E8D58-0942-4699-AEA0-6DE461A0E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6D54F-EAB6-4BDC-BD54-7A1AC579E808}"/>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711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1ACA-60FC-4AF8-B2DB-88B7ABA5A9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3815A3-9DC6-4C9E-9E46-707D17EC6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58D5F-79D9-43A8-AC2C-BFB73C8E9EF8}"/>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5F1B0161-C374-491B-AA2A-7BB211060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B7502-75DE-4FC7-AC2D-91EA22B30260}"/>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3385196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8292B-2AF2-4D42-BC74-503389492C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E3E00-6C39-4094-A210-49629DD833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753C2-07A7-4596-991B-E3386C038226}"/>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02B5C11F-9809-44EC-BAFA-D6FA20BE1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7D35F-735F-4CE8-BB51-7CB42C51FCAE}"/>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102289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12A0-6DEB-4AB8-92D6-25D99F722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40E68-80A6-4D48-A943-8C0ECDFEEC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37A4F-CFF9-41E8-8AFC-9F5A39AE8E96}"/>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CF87841D-4D44-444E-A875-F086E195A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CA82-7A1B-4601-9E15-AD0A0CC3FCB8}"/>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1524712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7524-7458-427D-905A-DA1891A260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208B2-7A29-4E17-991A-AE42BEBB4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A7B3CD-3925-469B-9DF3-32BE1081DFCF}"/>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49B62743-2C64-435C-834A-564A0D9F3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6A1D-2CA2-4FEC-8EE9-65A278FDE4E5}"/>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118161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F121-8618-4981-8FAF-6E8EE0F7BA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32832-1C4D-46D1-A1E1-08BFB7A8C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9CF00-478A-472F-9876-6F2E418F7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EF02A2-57ED-466F-8FE0-46A539897758}"/>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6" name="Footer Placeholder 5">
            <a:extLst>
              <a:ext uri="{FF2B5EF4-FFF2-40B4-BE49-F238E27FC236}">
                <a16:creationId xmlns:a16="http://schemas.microsoft.com/office/drawing/2014/main" id="{07FAFE99-8D5D-4118-8A47-C10F898BF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03028-4EC6-4F7D-93B3-EE2C7F940D13}"/>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121283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70D4-2749-4605-A98C-2EAB5CFB5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443824-ED99-4D5D-B1B7-7E678C7CD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44C47-C370-4AD2-8D2C-2F1E137D9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76C874-48D8-43BA-904F-423D3D37A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EFAC2B-D451-48F6-A218-DD6A406C9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83E80F-6D13-47CE-9DF6-A2F198D89947}"/>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8" name="Footer Placeholder 7">
            <a:extLst>
              <a:ext uri="{FF2B5EF4-FFF2-40B4-BE49-F238E27FC236}">
                <a16:creationId xmlns:a16="http://schemas.microsoft.com/office/drawing/2014/main" id="{D5A985F5-AD20-4635-8030-41B2916DC2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4E0EC8-0960-48A6-B5DB-3558A3850E7C}"/>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26559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9A64-F19B-4539-A06C-1FAA40E9E2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2A6F3B-EF10-463A-B59B-8EFF86F29338}"/>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4" name="Footer Placeholder 3">
            <a:extLst>
              <a:ext uri="{FF2B5EF4-FFF2-40B4-BE49-F238E27FC236}">
                <a16:creationId xmlns:a16="http://schemas.microsoft.com/office/drawing/2014/main" id="{99435B65-6702-41D8-A7CA-6367F16BA9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356E8E-4AB7-4B64-8228-A7029030FFF6}"/>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252899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3A4DA-A09C-4A9A-9A99-9C44B5A5BC06}"/>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3" name="Footer Placeholder 2">
            <a:extLst>
              <a:ext uri="{FF2B5EF4-FFF2-40B4-BE49-F238E27FC236}">
                <a16:creationId xmlns:a16="http://schemas.microsoft.com/office/drawing/2014/main" id="{022F6A5B-DE76-4009-B2DB-F7E43272FF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97A40-E7F2-4EF6-9E72-14D5400C6619}"/>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2678996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2AAA-BADF-4D3E-A6E7-5F9974586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CCC82-AFDF-4CE9-8295-6CE96A5967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C9289A-7277-4FAE-B830-9D0FB0CD6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17ADE-911F-49D4-911D-135CC5826F22}"/>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6" name="Footer Placeholder 5">
            <a:extLst>
              <a:ext uri="{FF2B5EF4-FFF2-40B4-BE49-F238E27FC236}">
                <a16:creationId xmlns:a16="http://schemas.microsoft.com/office/drawing/2014/main" id="{97BDA84E-2945-40A8-92E7-B20063852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9D0BE-A168-45C9-B7DE-B86375E40C1D}"/>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346605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6C49-810E-4FFE-9611-8FDCBE200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F552DF-27D3-476B-980F-E0AD3294F5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66E81-83A6-452F-94B9-748A3AB3F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2A537-60CD-413F-9E96-5847637D413C}"/>
              </a:ext>
            </a:extLst>
          </p:cNvPr>
          <p:cNvSpPr>
            <a:spLocks noGrp="1"/>
          </p:cNvSpPr>
          <p:nvPr>
            <p:ph type="dt" sz="half" idx="10"/>
          </p:nvPr>
        </p:nvSpPr>
        <p:spPr/>
        <p:txBody>
          <a:bodyPr/>
          <a:lstStyle/>
          <a:p>
            <a:fld id="{B0F78184-947E-42BE-AF21-B9AF1CCB6F89}" type="datetimeFigureOut">
              <a:rPr lang="en-US" smtClean="0"/>
              <a:t>4/4/2021</a:t>
            </a:fld>
            <a:endParaRPr lang="en-US"/>
          </a:p>
        </p:txBody>
      </p:sp>
      <p:sp>
        <p:nvSpPr>
          <p:cNvPr id="6" name="Footer Placeholder 5">
            <a:extLst>
              <a:ext uri="{FF2B5EF4-FFF2-40B4-BE49-F238E27FC236}">
                <a16:creationId xmlns:a16="http://schemas.microsoft.com/office/drawing/2014/main" id="{ED83A192-A3BD-4C29-9A81-772BF5586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5DD-D9AE-4AF4-80AD-1D87A3881E53}"/>
              </a:ext>
            </a:extLst>
          </p:cNvPr>
          <p:cNvSpPr>
            <a:spLocks noGrp="1"/>
          </p:cNvSpPr>
          <p:nvPr>
            <p:ph type="sldNum" sz="quarter" idx="12"/>
          </p:nvPr>
        </p:nvSpPr>
        <p:spPr/>
        <p:txBody>
          <a:bodyPr/>
          <a:lstStyle/>
          <a:p>
            <a:fld id="{9EC21D79-E499-4C4F-8F5D-59DC1D3E1533}" type="slidenum">
              <a:rPr lang="en-US" smtClean="0"/>
              <a:t>‹#›</a:t>
            </a:fld>
            <a:endParaRPr lang="en-US"/>
          </a:p>
        </p:txBody>
      </p:sp>
    </p:spTree>
    <p:extLst>
      <p:ext uri="{BB962C8B-B14F-4D97-AF65-F5344CB8AC3E}">
        <p14:creationId xmlns:p14="http://schemas.microsoft.com/office/powerpoint/2010/main" val="9565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08832-A1D3-4351-B214-7F735BEB6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832AE-86B4-418C-8AE1-8CFB6234FF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E1ADA-8A56-405E-8E68-3BA8D15D9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78184-947E-42BE-AF21-B9AF1CCB6F89}" type="datetimeFigureOut">
              <a:rPr lang="en-US" smtClean="0"/>
              <a:t>4/4/2021</a:t>
            </a:fld>
            <a:endParaRPr lang="en-US"/>
          </a:p>
        </p:txBody>
      </p:sp>
      <p:sp>
        <p:nvSpPr>
          <p:cNvPr id="5" name="Footer Placeholder 4">
            <a:extLst>
              <a:ext uri="{FF2B5EF4-FFF2-40B4-BE49-F238E27FC236}">
                <a16:creationId xmlns:a16="http://schemas.microsoft.com/office/drawing/2014/main" id="{D3678106-938B-4B53-9B52-3777D72D3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AF8A6F-A6B7-4261-8590-3BA08C5FC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21D79-E499-4C4F-8F5D-59DC1D3E1533}" type="slidenum">
              <a:rPr lang="en-US" smtClean="0"/>
              <a:t>‹#›</a:t>
            </a:fld>
            <a:endParaRPr lang="en-US"/>
          </a:p>
        </p:txBody>
      </p:sp>
    </p:spTree>
    <p:extLst>
      <p:ext uri="{BB962C8B-B14F-4D97-AF65-F5344CB8AC3E}">
        <p14:creationId xmlns:p14="http://schemas.microsoft.com/office/powerpoint/2010/main" val="3262036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8AC3C60C-3CE2-49B8-BEFA-2163C03072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354" r="9091" b="4464"/>
          <a:stretch/>
        </p:blipFill>
        <p:spPr bwMode="auto">
          <a:xfrm flipH="1">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6DF1DE-C1E9-4B97-9471-B6BE00146D83}"/>
              </a:ext>
            </a:extLst>
          </p:cNvPr>
          <p:cNvSpPr>
            <a:spLocks noGrp="1"/>
          </p:cNvSpPr>
          <p:nvPr>
            <p:ph type="ctrTitle"/>
          </p:nvPr>
        </p:nvSpPr>
        <p:spPr>
          <a:xfrm>
            <a:off x="404553" y="3091928"/>
            <a:ext cx="9078562" cy="2387600"/>
          </a:xfrm>
        </p:spPr>
        <p:txBody>
          <a:bodyPr>
            <a:normAutofit/>
          </a:bodyPr>
          <a:lstStyle/>
          <a:p>
            <a:pPr algn="l"/>
            <a:r>
              <a:rPr lang="en-US" sz="6600"/>
              <a:t>Harvester Ant Cover Crop Seed Preference</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857F3FE-F9D3-435C-B3B7-E6AF1B2A5387}"/>
              </a:ext>
            </a:extLst>
          </p:cNvPr>
          <p:cNvSpPr>
            <a:spLocks noGrp="1"/>
          </p:cNvSpPr>
          <p:nvPr>
            <p:ph type="subTitle" idx="1"/>
          </p:nvPr>
        </p:nvSpPr>
        <p:spPr>
          <a:xfrm>
            <a:off x="404553" y="5624945"/>
            <a:ext cx="9078562" cy="592975"/>
          </a:xfrm>
        </p:spPr>
        <p:txBody>
          <a:bodyPr anchor="ctr">
            <a:normAutofit/>
          </a:bodyPr>
          <a:lstStyle/>
          <a:p>
            <a:pPr algn="l"/>
            <a:r>
              <a:rPr lang="en-US" dirty="0"/>
              <a:t>Lilly Elliott</a:t>
            </a:r>
            <a:endParaRPr lang="en-US"/>
          </a:p>
        </p:txBody>
      </p:sp>
    </p:spTree>
    <p:extLst>
      <p:ext uri="{BB962C8B-B14F-4D97-AF65-F5344CB8AC3E}">
        <p14:creationId xmlns:p14="http://schemas.microsoft.com/office/powerpoint/2010/main" val="10031176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30F84397-6119-43D8-A30A-A12781B1B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106" b="7894"/>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8" name="Freeform: Shape 17">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25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D0D366F-455D-4298-97E9-89785ADAE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25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38113F1E-B3DF-4B62-908A-E6411C6F077D}"/>
              </a:ext>
            </a:extLst>
          </p:cNvPr>
          <p:cNvSpPr>
            <a:spLocks noGrp="1"/>
          </p:cNvSpPr>
          <p:nvPr>
            <p:ph idx="1"/>
          </p:nvPr>
        </p:nvSpPr>
        <p:spPr>
          <a:xfrm>
            <a:off x="6651086" y="1735495"/>
            <a:ext cx="4775162" cy="3694922"/>
          </a:xfrm>
        </p:spPr>
        <p:txBody>
          <a:bodyPr anchor="ctr">
            <a:normAutofit/>
          </a:bodyPr>
          <a:lstStyle/>
          <a:p>
            <a:pPr>
              <a:buFontTx/>
              <a:buChar char="-"/>
            </a:pPr>
            <a:r>
              <a:rPr lang="en-US" sz="3200" dirty="0"/>
              <a:t>Negative Impacts on organic farmers </a:t>
            </a:r>
          </a:p>
          <a:p>
            <a:pPr>
              <a:buFontTx/>
              <a:buChar char="-"/>
            </a:pPr>
            <a:r>
              <a:rPr lang="en-US" sz="3200" dirty="0"/>
              <a:t>A Threatened Predator </a:t>
            </a:r>
          </a:p>
          <a:p>
            <a:pPr>
              <a:buFontTx/>
              <a:buChar char="-"/>
            </a:pPr>
            <a:r>
              <a:rPr lang="en-US" sz="3200" dirty="0"/>
              <a:t>Population Decline</a:t>
            </a:r>
          </a:p>
          <a:p>
            <a:pPr>
              <a:buFontTx/>
              <a:buChar char="-"/>
            </a:pPr>
            <a:r>
              <a:rPr lang="en-US" sz="3200" dirty="0"/>
              <a:t>Invasive Species </a:t>
            </a:r>
          </a:p>
        </p:txBody>
      </p:sp>
      <p:sp>
        <p:nvSpPr>
          <p:cNvPr id="2" name="Title 1">
            <a:extLst>
              <a:ext uri="{FF2B5EF4-FFF2-40B4-BE49-F238E27FC236}">
                <a16:creationId xmlns:a16="http://schemas.microsoft.com/office/drawing/2014/main" id="{46BB5C08-7A22-43FE-ADA4-71B6AE2FF691}"/>
              </a:ext>
            </a:extLst>
          </p:cNvPr>
          <p:cNvSpPr>
            <a:spLocks noGrp="1"/>
          </p:cNvSpPr>
          <p:nvPr>
            <p:ph type="title"/>
          </p:nvPr>
        </p:nvSpPr>
        <p:spPr>
          <a:xfrm>
            <a:off x="6492728" y="828515"/>
            <a:ext cx="4775162" cy="1242924"/>
          </a:xfrm>
        </p:spPr>
        <p:txBody>
          <a:bodyPr>
            <a:normAutofit/>
          </a:bodyPr>
          <a:lstStyle/>
          <a:p>
            <a:pPr algn="ctr"/>
            <a:r>
              <a:rPr lang="en-US" sz="6000" dirty="0"/>
              <a:t>Why?</a:t>
            </a:r>
          </a:p>
        </p:txBody>
      </p:sp>
      <p:sp>
        <p:nvSpPr>
          <p:cNvPr id="22"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6434"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7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D1520B01-A2E4-41C2-8A8F-7683F2508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7CF9D-F747-4B63-B3C5-B53CB79BAB4A}"/>
              </a:ext>
            </a:extLst>
          </p:cNvPr>
          <p:cNvSpPr>
            <a:spLocks noGrp="1"/>
          </p:cNvSpPr>
          <p:nvPr>
            <p:ph type="title"/>
          </p:nvPr>
        </p:nvSpPr>
        <p:spPr>
          <a:xfrm>
            <a:off x="4354513" y="841375"/>
            <a:ext cx="3505200" cy="3114698"/>
          </a:xfrm>
        </p:spPr>
        <p:txBody>
          <a:bodyPr vert="horz" lIns="91440" tIns="45720" rIns="91440" bIns="45720" rtlCol="0" anchor="b">
            <a:normAutofit/>
          </a:bodyPr>
          <a:lstStyle/>
          <a:p>
            <a:pPr algn="ctr"/>
            <a:r>
              <a:rPr lang="en-US" sz="5600" kern="1200">
                <a:solidFill>
                  <a:schemeClr val="bg1"/>
                </a:solidFill>
                <a:latin typeface="+mj-lt"/>
                <a:ea typeface="+mj-ea"/>
                <a:cs typeface="+mj-cs"/>
              </a:rPr>
              <a:t>Survival Analysis</a:t>
            </a:r>
          </a:p>
        </p:txBody>
      </p:sp>
      <p:sp>
        <p:nvSpPr>
          <p:cNvPr id="3" name="Content Placeholder 2">
            <a:extLst>
              <a:ext uri="{FF2B5EF4-FFF2-40B4-BE49-F238E27FC236}">
                <a16:creationId xmlns:a16="http://schemas.microsoft.com/office/drawing/2014/main" id="{45A14D38-6F23-496F-BE29-A234CEEFF14F}"/>
              </a:ext>
            </a:extLst>
          </p:cNvPr>
          <p:cNvSpPr>
            <a:spLocks noGrp="1"/>
          </p:cNvSpPr>
          <p:nvPr>
            <p:ph idx="1"/>
          </p:nvPr>
        </p:nvSpPr>
        <p:spPr>
          <a:xfrm>
            <a:off x="4354513" y="4337072"/>
            <a:ext cx="3506264" cy="1671616"/>
          </a:xfrm>
        </p:spPr>
        <p:txBody>
          <a:bodyPr vert="horz" lIns="91440" tIns="45720" rIns="91440" bIns="45720" rtlCol="0">
            <a:normAutofit/>
          </a:bodyPr>
          <a:lstStyle/>
          <a:p>
            <a:pPr marL="0" indent="0" algn="ctr">
              <a:buNone/>
            </a:pPr>
            <a:r>
              <a:rPr lang="en-US" sz="2400" kern="1200" dirty="0">
                <a:solidFill>
                  <a:schemeClr val="bg1"/>
                </a:solidFill>
                <a:latin typeface="+mn-lt"/>
                <a:ea typeface="+mn-ea"/>
                <a:cs typeface="+mn-cs"/>
              </a:rPr>
              <a:t>- Properly measure a ‘dying’ population over time.</a:t>
            </a:r>
          </a:p>
        </p:txBody>
      </p:sp>
      <p:grpSp>
        <p:nvGrpSpPr>
          <p:cNvPr id="49" name="Group 48">
            <a:extLst>
              <a:ext uri="{FF2B5EF4-FFF2-40B4-BE49-F238E27FC236}">
                <a16:creationId xmlns:a16="http://schemas.microsoft.com/office/drawing/2014/main" id="{1F634C0A-A487-42AF-8DFD-4DAD62FE9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sp>
          <p:nvSpPr>
            <p:cNvPr id="50" name="Freeform: Shape 49">
              <a:extLst>
                <a:ext uri="{FF2B5EF4-FFF2-40B4-BE49-F238E27FC236}">
                  <a16:creationId xmlns:a16="http://schemas.microsoft.com/office/drawing/2014/main" id="{7412B137-E115-42F2-8CF9-67E40B5D2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0779E94B-3A8C-4695-9DA1-2EDEFB170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3" name="Picture 12">
            <a:extLst>
              <a:ext uri="{FF2B5EF4-FFF2-40B4-BE49-F238E27FC236}">
                <a16:creationId xmlns:a16="http://schemas.microsoft.com/office/drawing/2014/main" id="{46BBE83B-C818-4977-8C31-80814A73C510}"/>
              </a:ext>
            </a:extLst>
          </p:cNvPr>
          <p:cNvPicPr>
            <a:picLocks noChangeAspect="1"/>
          </p:cNvPicPr>
          <p:nvPr/>
        </p:nvPicPr>
        <p:blipFill rotWithShape="1">
          <a:blip r:embed="rId2">
            <a:extLst>
              <a:ext uri="{28A0092B-C50C-407E-A947-70E740481C1C}">
                <a14:useLocalDpi xmlns:a14="http://schemas.microsoft.com/office/drawing/2010/main" val="0"/>
              </a:ext>
            </a:extLst>
          </a:blip>
          <a:srcRect l="12649" r="11331"/>
          <a:stretch/>
        </p:blipFill>
        <p:spPr>
          <a:xfrm flipH="1">
            <a:off x="20" y="10"/>
            <a:ext cx="3910064" cy="6857990"/>
          </a:xfrm>
          <a:custGeom>
            <a:avLst/>
            <a:gdLst/>
            <a:ahLst/>
            <a:cxnLst/>
            <a:rect l="l" t="t" r="r" b="b"/>
            <a:pathLst>
              <a:path w="3910084" h="6858000">
                <a:moveTo>
                  <a:pt x="0" y="0"/>
                </a:moveTo>
                <a:lnTo>
                  <a:pt x="2996382" y="0"/>
                </a:lnTo>
                <a:lnTo>
                  <a:pt x="3563333" y="1750276"/>
                </a:lnTo>
                <a:lnTo>
                  <a:pt x="3910084" y="6054385"/>
                </a:lnTo>
                <a:lnTo>
                  <a:pt x="3791309" y="6858000"/>
                </a:lnTo>
                <a:lnTo>
                  <a:pt x="0" y="6858000"/>
                </a:lnTo>
                <a:close/>
              </a:path>
            </a:pathLst>
          </a:custGeom>
        </p:spPr>
      </p:pic>
      <p:grpSp>
        <p:nvGrpSpPr>
          <p:cNvPr id="53" name="Group 52">
            <a:extLst>
              <a:ext uri="{FF2B5EF4-FFF2-40B4-BE49-F238E27FC236}">
                <a16:creationId xmlns:a16="http://schemas.microsoft.com/office/drawing/2014/main" id="{066EE5A2-0D35-4D6A-A5C7-1CA91F740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8589" y="0"/>
            <a:ext cx="1339053" cy="6858000"/>
            <a:chOff x="2661507" y="0"/>
            <a:chExt cx="1339053" cy="6858000"/>
          </a:xfrm>
        </p:grpSpPr>
        <p:sp>
          <p:nvSpPr>
            <p:cNvPr id="54" name="Freeform: Shape 53">
              <a:extLst>
                <a:ext uri="{FF2B5EF4-FFF2-40B4-BE49-F238E27FC236}">
                  <a16:creationId xmlns:a16="http://schemas.microsoft.com/office/drawing/2014/main" id="{4DFBB771-C61C-4F38-ABBB-98A2D8476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7" name="Group 56">
            <a:extLst>
              <a:ext uri="{FF2B5EF4-FFF2-40B4-BE49-F238E27FC236}">
                <a16:creationId xmlns:a16="http://schemas.microsoft.com/office/drawing/2014/main" id="{56AA1647-0DA6-4A17-B3E1-95D61BD54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sp>
          <p:nvSpPr>
            <p:cNvPr id="58" name="Freeform: Shape 57">
              <a:extLst>
                <a:ext uri="{FF2B5EF4-FFF2-40B4-BE49-F238E27FC236}">
                  <a16:creationId xmlns:a16="http://schemas.microsoft.com/office/drawing/2014/main" id="{1F1D8352-2F00-4057-8781-E455C455B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3BE70D92-7E07-4A6F-BD82-729F71C26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3" descr="A picture containing diagram&#10;&#10;Description automatically generated">
            <a:extLst>
              <a:ext uri="{FF2B5EF4-FFF2-40B4-BE49-F238E27FC236}">
                <a16:creationId xmlns:a16="http://schemas.microsoft.com/office/drawing/2014/main" id="{6A75580D-0E8B-4E6A-AADC-61FEB7CEC99E}"/>
              </a:ext>
            </a:extLst>
          </p:cNvPr>
          <p:cNvPicPr/>
          <p:nvPr/>
        </p:nvPicPr>
        <p:blipFill rotWithShape="1">
          <a:blip r:embed="rId4" cstate="print">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l="26514" r="44123" b="-1"/>
          <a:stretch/>
        </p:blipFill>
        <p:spPr>
          <a:xfrm>
            <a:off x="8281916" y="1"/>
            <a:ext cx="3910084" cy="6858000"/>
          </a:xfrm>
          <a:custGeom>
            <a:avLst/>
            <a:gdLst/>
            <a:ahLst/>
            <a:cxnLst/>
            <a:rect l="l" t="t" r="r" b="b"/>
            <a:pathLst>
              <a:path w="3910084" h="6858000">
                <a:moveTo>
                  <a:pt x="118775" y="0"/>
                </a:moveTo>
                <a:lnTo>
                  <a:pt x="3910084" y="0"/>
                </a:lnTo>
                <a:lnTo>
                  <a:pt x="3910084" y="6858000"/>
                </a:lnTo>
                <a:lnTo>
                  <a:pt x="913702" y="6858000"/>
                </a:lnTo>
                <a:lnTo>
                  <a:pt x="346751" y="5107724"/>
                </a:lnTo>
                <a:lnTo>
                  <a:pt x="0" y="803615"/>
                </a:lnTo>
                <a:close/>
              </a:path>
            </a:pathLst>
          </a:custGeom>
        </p:spPr>
      </p:pic>
      <p:grpSp>
        <p:nvGrpSpPr>
          <p:cNvPr id="61" name="Group 60">
            <a:extLst>
              <a:ext uri="{FF2B5EF4-FFF2-40B4-BE49-F238E27FC236}">
                <a16:creationId xmlns:a16="http://schemas.microsoft.com/office/drawing/2014/main" id="{08D20F07-CD49-4F17-BC00-9429DA80C5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59" y="-2"/>
            <a:ext cx="1339053" cy="6858000"/>
            <a:chOff x="2661507" y="0"/>
            <a:chExt cx="1339053" cy="6858000"/>
          </a:xfrm>
          <a:effectLst>
            <a:outerShdw blurRad="381000" dist="152400" dir="10800000" algn="r" rotWithShape="0">
              <a:prstClr val="black">
                <a:alpha val="10000"/>
              </a:prstClr>
            </a:outerShdw>
          </a:effectLst>
        </p:grpSpPr>
        <p:sp>
          <p:nvSpPr>
            <p:cNvPr id="62" name="Freeform: Shape 61">
              <a:extLst>
                <a:ext uri="{FF2B5EF4-FFF2-40B4-BE49-F238E27FC236}">
                  <a16:creationId xmlns:a16="http://schemas.microsoft.com/office/drawing/2014/main" id="{11F66703-4D0D-42DF-8150-991FE9F8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E96840F9-95E6-4C98-BFE4-21B595423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61507"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42318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243</Words>
  <Application>Microsoft Office PowerPoint</Application>
  <PresentationFormat>Widescreen</PresentationFormat>
  <Paragraphs>16</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Harvester Ant Cover Crop Seed Preference</vt:lpstr>
      <vt:lpstr>Why?</vt:lpstr>
      <vt:lpstr>Survival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Harvester Ant Cover Crop Seed Preference</dc:title>
  <dc:creator>Lilly Elliott</dc:creator>
  <cp:lastModifiedBy>Lilly Elliott</cp:lastModifiedBy>
  <cp:revision>5</cp:revision>
  <dcterms:created xsi:type="dcterms:W3CDTF">2021-04-05T02:17:36Z</dcterms:created>
  <dcterms:modified xsi:type="dcterms:W3CDTF">2021-04-05T02:49:39Z</dcterms:modified>
</cp:coreProperties>
</file>