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9AFBE-F703-4553-B1B7-4729B3879DA3}" v="1" dt="2021-04-04T20:25:16.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341685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348270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73562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68061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166274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1767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216821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38311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11629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209948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57367-FD3D-4FD6-9674-CF660BCE5FF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30D53D-62AB-4125-BEEB-078AF4A33B2A}" type="slidenum">
              <a:rPr lang="en-US" smtClean="0"/>
              <a:t>‹#›</a:t>
            </a:fld>
            <a:endParaRPr lang="en-US" dirty="0"/>
          </a:p>
        </p:txBody>
      </p:sp>
    </p:spTree>
    <p:extLst>
      <p:ext uri="{BB962C8B-B14F-4D97-AF65-F5344CB8AC3E}">
        <p14:creationId xmlns:p14="http://schemas.microsoft.com/office/powerpoint/2010/main" val="3840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57367-FD3D-4FD6-9674-CF660BCE5FF6}" type="datetimeFigureOut">
              <a:rPr lang="en-US" smtClean="0"/>
              <a:t>4/4/2021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0D53D-62AB-4125-BEEB-078AF4A33B2A}" type="slidenum">
              <a:rPr lang="en-US" smtClean="0"/>
              <a:t>‹#›</a:t>
            </a:fld>
            <a:endParaRPr lang="en-US" dirty="0"/>
          </a:p>
        </p:txBody>
      </p:sp>
    </p:spTree>
    <p:extLst>
      <p:ext uri="{BB962C8B-B14F-4D97-AF65-F5344CB8AC3E}">
        <p14:creationId xmlns:p14="http://schemas.microsoft.com/office/powerpoint/2010/main" val="449701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EF6BAEF-F838-4F23-ABD1-273DDD9589E9}"/>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31958" r="-1" b="27585"/>
          <a:stretch/>
        </p:blipFill>
        <p:spPr>
          <a:xfrm>
            <a:off x="-2" y="10"/>
            <a:ext cx="8668512" cy="6857990"/>
          </a:xfrm>
          <a:prstGeom prst="rect">
            <a:avLst/>
          </a:prstGeom>
        </p:spPr>
      </p:pic>
      <p:sp>
        <p:nvSpPr>
          <p:cNvPr id="23" name="Rectangle 2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294325-6993-4F59-AB9C-0BBF9545870C}"/>
              </a:ext>
            </a:extLst>
          </p:cNvPr>
          <p:cNvSpPr>
            <a:spLocks noGrp="1"/>
          </p:cNvSpPr>
          <p:nvPr>
            <p:ph type="ctrTitle"/>
          </p:nvPr>
        </p:nvSpPr>
        <p:spPr>
          <a:xfrm>
            <a:off x="7848600" y="1122363"/>
            <a:ext cx="4023360" cy="3204134"/>
          </a:xfrm>
        </p:spPr>
        <p:txBody>
          <a:bodyPr anchor="b">
            <a:normAutofit/>
          </a:bodyPr>
          <a:lstStyle/>
          <a:p>
            <a:pPr algn="l"/>
            <a:r>
              <a:rPr lang="en-US" sz="4800" dirty="0">
                <a:latin typeface="Agency FB" panose="020B0503020202020204" pitchFamily="34" charset="0"/>
                <a:ea typeface="UD Digi Kyokasho N-R" panose="020B0400000000000000" pitchFamily="18" charset="-128"/>
                <a:cs typeface="Miriam Fixed" panose="020B0509050101010101" pitchFamily="49" charset="-79"/>
              </a:rPr>
              <a:t>The Solar Cycle and Mars</a:t>
            </a:r>
          </a:p>
        </p:txBody>
      </p:sp>
      <p:sp>
        <p:nvSpPr>
          <p:cNvPr id="3" name="Subtitle 2">
            <a:extLst>
              <a:ext uri="{FF2B5EF4-FFF2-40B4-BE49-F238E27FC236}">
                <a16:creationId xmlns:a16="http://schemas.microsoft.com/office/drawing/2014/main" id="{148D5416-59F8-425F-A3A1-3A36C6EAA172}"/>
              </a:ext>
            </a:extLst>
          </p:cNvPr>
          <p:cNvSpPr>
            <a:spLocks noGrp="1"/>
          </p:cNvSpPr>
          <p:nvPr>
            <p:ph type="subTitle" idx="1"/>
          </p:nvPr>
        </p:nvSpPr>
        <p:spPr>
          <a:xfrm>
            <a:off x="7848600" y="4872922"/>
            <a:ext cx="4023360" cy="1208141"/>
          </a:xfrm>
        </p:spPr>
        <p:txBody>
          <a:bodyPr>
            <a:normAutofit/>
          </a:bodyPr>
          <a:lstStyle/>
          <a:p>
            <a:pPr algn="l"/>
            <a:r>
              <a:rPr lang="en-US" sz="2000" dirty="0">
                <a:latin typeface="Agency FB" panose="020B0503020202020204" pitchFamily="34" charset="0"/>
              </a:rPr>
              <a:t>Is there a correlation?</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2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star, dark, outdoor object&#10;&#10;Description automatically generated">
            <a:extLst>
              <a:ext uri="{FF2B5EF4-FFF2-40B4-BE49-F238E27FC236}">
                <a16:creationId xmlns:a16="http://schemas.microsoft.com/office/drawing/2014/main" id="{67DDD30A-8E6B-4D95-9229-A81B5DADE7CB}"/>
              </a:ext>
            </a:extLst>
          </p:cNvPr>
          <p:cNvPicPr>
            <a:picLocks noChangeAspect="1"/>
          </p:cNvPicPr>
          <p:nvPr/>
        </p:nvPicPr>
        <p:blipFill rotWithShape="1">
          <a:blip r:embed="rId2">
            <a:extLst>
              <a:ext uri="{28A0092B-C50C-407E-A947-70E740481C1C}">
                <a14:useLocalDpi xmlns:a14="http://schemas.microsoft.com/office/drawing/2010/main" val="0"/>
              </a:ext>
            </a:extLst>
          </a:blip>
          <a:srcRect l="1865" r="28790"/>
          <a:stretch/>
        </p:blipFill>
        <p:spPr>
          <a:xfrm>
            <a:off x="4999986" y="512064"/>
            <a:ext cx="7192014" cy="5833871"/>
          </a:xfrm>
          <a:prstGeom prst="rect">
            <a:avLst/>
          </a:prstGeom>
        </p:spPr>
      </p:pic>
      <p:sp>
        <p:nvSpPr>
          <p:cNvPr id="17"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064A43-A1CC-454B-BDCB-99DFB0D3B2C1}"/>
              </a:ext>
            </a:extLst>
          </p:cNvPr>
          <p:cNvSpPr>
            <a:spLocks noGrp="1"/>
          </p:cNvSpPr>
          <p:nvPr>
            <p:ph type="title"/>
          </p:nvPr>
        </p:nvSpPr>
        <p:spPr>
          <a:xfrm>
            <a:off x="371094" y="1161288"/>
            <a:ext cx="3438144" cy="1124712"/>
          </a:xfrm>
        </p:spPr>
        <p:txBody>
          <a:bodyPr anchor="b">
            <a:normAutofit fontScale="90000"/>
          </a:bodyPr>
          <a:lstStyle/>
          <a:p>
            <a:r>
              <a:rPr lang="en-US" dirty="0"/>
              <a:t>The Solar Cycle?</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8D3768B-E74F-4598-A69F-5A55C1EA9DA5}"/>
              </a:ext>
            </a:extLst>
          </p:cNvPr>
          <p:cNvSpPr>
            <a:spLocks noGrp="1"/>
          </p:cNvSpPr>
          <p:nvPr>
            <p:ph idx="1"/>
          </p:nvPr>
        </p:nvSpPr>
        <p:spPr>
          <a:xfrm>
            <a:off x="371093" y="2718054"/>
            <a:ext cx="6212587" cy="3748784"/>
          </a:xfrm>
        </p:spPr>
        <p:txBody>
          <a:bodyPr anchor="t">
            <a:normAutofit/>
          </a:bodyPr>
          <a:lstStyle/>
          <a:p>
            <a:pPr marL="0" indent="0">
              <a:buNone/>
            </a:pPr>
            <a:br>
              <a:rPr lang="en-US" sz="1400" dirty="0">
                <a:latin typeface="UD Digi Kyokasho N-R" panose="02020400000000000000" pitchFamily="17" charset="-128"/>
                <a:ea typeface="UD Digi Kyokasho N-R" panose="02020400000000000000" pitchFamily="17" charset="-128"/>
              </a:rPr>
            </a:br>
            <a:r>
              <a:rPr lang="en-US" sz="1600" dirty="0">
                <a:latin typeface="Agency FB" panose="020B0503020202020204" pitchFamily="34" charset="0"/>
                <a:ea typeface="UD Digi Kyokasho N-R" panose="02020400000000000000" pitchFamily="17" charset="-128"/>
              </a:rPr>
              <a:t>+</a:t>
            </a:r>
            <a:r>
              <a:rPr lang="en-US" sz="1600" dirty="0">
                <a:latin typeface="UD Digi Kyokasho N-R" panose="02020400000000000000" pitchFamily="17" charset="-128"/>
                <a:ea typeface="UD Digi Kyokasho N-R" panose="02020400000000000000" pitchFamily="17" charset="-128"/>
              </a:rPr>
              <a:t> </a:t>
            </a:r>
            <a:r>
              <a:rPr lang="en-US" sz="1600" dirty="0">
                <a:latin typeface="Agency FB" panose="020B0503020202020204" pitchFamily="34" charset="0"/>
                <a:ea typeface="UD Digi Kyokasho N-R" panose="02020400000000000000" pitchFamily="17" charset="-128"/>
              </a:rPr>
              <a:t>The Solar Cycle is the Sun’s  magnetic cycle, in which it’s poles reverse. This happens roughly every 11 years, ending in either a Solar Maximum or a Solar Minimum ( a total of roughly 22 years)</a:t>
            </a:r>
          </a:p>
          <a:p>
            <a:pPr marL="0" indent="0">
              <a:buNone/>
            </a:pPr>
            <a:endParaRPr lang="en-US" sz="1600" dirty="0">
              <a:latin typeface="Agency FB" panose="020B0503020202020204" pitchFamily="34" charset="0"/>
              <a:ea typeface="UD Digi Kyokasho N-R" panose="02020400000000000000" pitchFamily="17" charset="-128"/>
            </a:endParaRPr>
          </a:p>
          <a:p>
            <a:pPr marL="0" indent="0">
              <a:buNone/>
            </a:pPr>
            <a:r>
              <a:rPr lang="en-US" sz="1600" dirty="0">
                <a:latin typeface="Agency FB" panose="020B0503020202020204" pitchFamily="34" charset="0"/>
                <a:ea typeface="UD Digi Kyokasho N-R" panose="02020400000000000000" pitchFamily="17" charset="-128"/>
              </a:rPr>
              <a:t> + included in these changes is an increase in the number of sunspots (darker, cooler areas of the sun)</a:t>
            </a:r>
          </a:p>
          <a:p>
            <a:pPr marL="0" indent="0">
              <a:buNone/>
            </a:pPr>
            <a:endParaRPr lang="en-US" sz="1600" dirty="0">
              <a:latin typeface="Agency FB" panose="020B0503020202020204" pitchFamily="34" charset="0"/>
              <a:ea typeface="UD Digi Kyokasho N-R" panose="02020400000000000000" pitchFamily="17" charset="-128"/>
            </a:endParaRPr>
          </a:p>
          <a:p>
            <a:pPr marL="0" indent="0">
              <a:buNone/>
            </a:pPr>
            <a:r>
              <a:rPr lang="en-US" sz="1600" dirty="0">
                <a:latin typeface="Agency FB" panose="020B0503020202020204" pitchFamily="34" charset="0"/>
                <a:ea typeface="UD Digi Kyokasho N-R" panose="02020400000000000000" pitchFamily="17" charset="-128"/>
              </a:rPr>
              <a:t>+ Experts in the field agree that the solar cycle is not a driving force in the Earth’s Climate Change</a:t>
            </a:r>
          </a:p>
        </p:txBody>
      </p:sp>
    </p:spTree>
    <p:extLst>
      <p:ext uri="{BB962C8B-B14F-4D97-AF65-F5344CB8AC3E}">
        <p14:creationId xmlns:p14="http://schemas.microsoft.com/office/powerpoint/2010/main" val="393598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4B9B-466D-4254-8A09-03D89876E3DE}"/>
              </a:ext>
            </a:extLst>
          </p:cNvPr>
          <p:cNvSpPr>
            <a:spLocks noGrp="1"/>
          </p:cNvSpPr>
          <p:nvPr>
            <p:ph type="title"/>
          </p:nvPr>
        </p:nvSpPr>
        <p:spPr/>
        <p:txBody>
          <a:bodyPr/>
          <a:lstStyle/>
          <a:p>
            <a:r>
              <a:rPr lang="en-US" dirty="0">
                <a:latin typeface="Agency FB" panose="020B0503020202020204" pitchFamily="34" charset="0"/>
              </a:rPr>
              <a:t>Why Look at Mars?</a:t>
            </a:r>
          </a:p>
        </p:txBody>
      </p:sp>
      <p:sp>
        <p:nvSpPr>
          <p:cNvPr id="3" name="Content Placeholder 2">
            <a:extLst>
              <a:ext uri="{FF2B5EF4-FFF2-40B4-BE49-F238E27FC236}">
                <a16:creationId xmlns:a16="http://schemas.microsoft.com/office/drawing/2014/main" id="{54C9A800-D5D8-4E16-A9A7-A3C541B5C980}"/>
              </a:ext>
            </a:extLst>
          </p:cNvPr>
          <p:cNvSpPr>
            <a:spLocks noGrp="1"/>
          </p:cNvSpPr>
          <p:nvPr>
            <p:ph idx="1"/>
          </p:nvPr>
        </p:nvSpPr>
        <p:spPr>
          <a:xfrm>
            <a:off x="838200" y="1508375"/>
            <a:ext cx="10121537" cy="865324"/>
          </a:xfrm>
        </p:spPr>
        <p:txBody>
          <a:bodyPr>
            <a:normAutofit fontScale="70000" lnSpcReduction="20000"/>
          </a:bodyPr>
          <a:lstStyle/>
          <a:p>
            <a:pPr marL="0" indent="0">
              <a:buNone/>
            </a:pPr>
            <a:r>
              <a:rPr lang="en-US" dirty="0"/>
              <a:t>+ </a:t>
            </a:r>
            <a:r>
              <a:rPr lang="en-US" dirty="0">
                <a:latin typeface="Agency FB" panose="020B0503020202020204" pitchFamily="34" charset="0"/>
              </a:rPr>
              <a:t>Mars does not at present moment, have any oceans. As far as we are aware, there are no living things on Mars to interfere with the climate. The fewer Variables, the more accurate the analysis.</a:t>
            </a:r>
          </a:p>
          <a:p>
            <a:pPr marL="0" indent="0">
              <a:buNone/>
            </a:pPr>
            <a:r>
              <a:rPr lang="en-US" dirty="0">
                <a:latin typeface="Agency FB" panose="020B0503020202020204" pitchFamily="34" charset="0"/>
              </a:rPr>
              <a:t>+ There is an ever-increasing push to send people there</a:t>
            </a:r>
          </a:p>
          <a:p>
            <a:pPr marL="0" indent="0">
              <a:buNone/>
            </a:pPr>
            <a:endParaRPr lang="en-US" dirty="0">
              <a:latin typeface="Agency FB" panose="020B0503020202020204" pitchFamily="34" charset="0"/>
            </a:endParaRPr>
          </a:p>
        </p:txBody>
      </p:sp>
      <p:sp>
        <p:nvSpPr>
          <p:cNvPr id="8" name="TextBox 7">
            <a:extLst>
              <a:ext uri="{FF2B5EF4-FFF2-40B4-BE49-F238E27FC236}">
                <a16:creationId xmlns:a16="http://schemas.microsoft.com/office/drawing/2014/main" id="{FF9EC3E0-21DC-4DFD-94D3-55E3A1D49F48}"/>
              </a:ext>
            </a:extLst>
          </p:cNvPr>
          <p:cNvSpPr txBox="1"/>
          <p:nvPr/>
        </p:nvSpPr>
        <p:spPr>
          <a:xfrm>
            <a:off x="4520836" y="2567838"/>
            <a:ext cx="7342415" cy="246221"/>
          </a:xfrm>
          <a:prstGeom prst="rect">
            <a:avLst/>
          </a:prstGeom>
          <a:noFill/>
        </p:spPr>
        <p:txBody>
          <a:bodyPr wrap="square" rtlCol="0">
            <a:spAutoFit/>
          </a:bodyPr>
          <a:lstStyle/>
          <a:p>
            <a:r>
              <a:rPr lang="en-US" sz="1000" dirty="0">
                <a:latin typeface="Avenir Next LT Pro" panose="020B0504020202020204" pitchFamily="34" charset="0"/>
              </a:rPr>
              <a:t>Temperature Change by Sol from 2012 - 2018</a:t>
            </a:r>
          </a:p>
        </p:txBody>
      </p:sp>
      <p:pic>
        <p:nvPicPr>
          <p:cNvPr id="10" name="Picture 9">
            <a:extLst>
              <a:ext uri="{FF2B5EF4-FFF2-40B4-BE49-F238E27FC236}">
                <a16:creationId xmlns:a16="http://schemas.microsoft.com/office/drawing/2014/main" id="{E7819E12-A3A2-48BD-ABBC-FB95184F9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1385"/>
            <a:ext cx="12192000" cy="4876800"/>
          </a:xfrm>
          <a:prstGeom prst="rect">
            <a:avLst/>
          </a:prstGeom>
        </p:spPr>
      </p:pic>
    </p:spTree>
    <p:extLst>
      <p:ext uri="{BB962C8B-B14F-4D97-AF65-F5344CB8AC3E}">
        <p14:creationId xmlns:p14="http://schemas.microsoft.com/office/powerpoint/2010/main" val="1649856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164</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UD Digi Kyokasho N-R</vt:lpstr>
      <vt:lpstr>Agency FB</vt:lpstr>
      <vt:lpstr>Arial</vt:lpstr>
      <vt:lpstr>Avenir Next LT Pro</vt:lpstr>
      <vt:lpstr>Calibri</vt:lpstr>
      <vt:lpstr>Calibri Light</vt:lpstr>
      <vt:lpstr>Office Theme</vt:lpstr>
      <vt:lpstr>The Solar Cycle and Mars</vt:lpstr>
      <vt:lpstr>The Solar Cycle?</vt:lpstr>
      <vt:lpstr>Why Look at Mars?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Flares and Mars</dc:title>
  <dc:creator>August Luna</dc:creator>
  <cp:lastModifiedBy>August Luna</cp:lastModifiedBy>
  <cp:revision>7</cp:revision>
  <dcterms:created xsi:type="dcterms:W3CDTF">2021-04-04T19:28:34Z</dcterms:created>
  <dcterms:modified xsi:type="dcterms:W3CDTF">2021-04-04T20:30:09Z</dcterms:modified>
</cp:coreProperties>
</file>