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1"/>
  </p:notesMasterIdLst>
  <p:sldIdLst>
    <p:sldId id="256" r:id="rId2"/>
    <p:sldId id="258" r:id="rId3"/>
    <p:sldId id="281" r:id="rId4"/>
    <p:sldId id="280" r:id="rId5"/>
    <p:sldId id="282" r:id="rId6"/>
    <p:sldId id="284" r:id="rId7"/>
    <p:sldId id="262" r:id="rId8"/>
    <p:sldId id="283" r:id="rId9"/>
    <p:sldId id="278" r:id="rId10"/>
  </p:sldIdLst>
  <p:sldSz cx="12192000" cy="6858000"/>
  <p:notesSz cx="6858000" cy="9144000"/>
  <p:embeddedFontLst>
    <p:embeddedFont>
      <p:font typeface="Raleway"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Times" panose="02020603050405020304"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11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3COZgEDWNfoZL5V83JxOU40Jf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481BAB7-952A-4E97-B2F9-0B99557380A0}">
  <a:tblStyle styleId="{0481BAB7-952A-4E97-B2F9-0B99557380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098" autoAdjust="0"/>
  </p:normalViewPr>
  <p:slideViewPr>
    <p:cSldViewPr snapToGrid="0">
      <p:cViewPr>
        <p:scale>
          <a:sx n="90" d="100"/>
          <a:sy n="90" d="100"/>
        </p:scale>
        <p:origin x="-398" y="-58"/>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2212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Hi</a:t>
            </a:r>
            <a:r>
              <a:rPr lang="en-US" baseline="0" dirty="0" smtClean="0"/>
              <a:t> Dr. Liang, TA </a:t>
            </a:r>
            <a:r>
              <a:rPr lang="en-US" baseline="0" dirty="0" err="1" smtClean="0"/>
              <a:t>Sepehr</a:t>
            </a:r>
            <a:r>
              <a:rPr lang="en-US" baseline="0" dirty="0" smtClean="0"/>
              <a:t> and the ENGO 551 class, my name is </a:t>
            </a:r>
            <a:r>
              <a:rPr lang="en-US" baseline="0" dirty="0" err="1" smtClean="0"/>
              <a:t>Chunsheng</a:t>
            </a:r>
            <a:r>
              <a:rPr lang="en-US" baseline="0" dirty="0" smtClean="0"/>
              <a:t> Xiao. This is my proposal for the final project. Its topic is shared E-scooters and bikes map of Calgary.</a:t>
            </a:r>
            <a:endParaRPr dirty="0"/>
          </a:p>
        </p:txBody>
      </p:sp>
      <p:sp>
        <p:nvSpPr>
          <p:cNvPr id="51" name="Google Shape;5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68ff6941aa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300" dirty="0" smtClean="0"/>
              <a:t>As the world is getting</a:t>
            </a:r>
            <a:r>
              <a:rPr lang="en-US" sz="1300" baseline="0" dirty="0" smtClean="0"/>
              <a:t> aware of the environment and </a:t>
            </a:r>
            <a:r>
              <a:rPr lang="en-US" sz="1300" baseline="0" dirty="0" smtClean="0"/>
              <a:t>the climate </a:t>
            </a:r>
            <a:r>
              <a:rPr lang="en-US" sz="1300" baseline="0" dirty="0" smtClean="0"/>
              <a:t>change. Low-carbon transportations have becoming more and more popular. Shared bikes and shared e-scooters are the two representatives of them. These shared </a:t>
            </a:r>
            <a:r>
              <a:rPr lang="en-US" sz="1300" baseline="0" dirty="0" err="1" smtClean="0"/>
              <a:t>mobilities</a:t>
            </a:r>
            <a:r>
              <a:rPr lang="en-US" sz="1300" baseline="0" dirty="0" smtClean="0"/>
              <a:t> provide a perfect answer to cover a short distance. This not only reduce the emitted greenhouse gases and support the environment, but also introduce people new ways of enjoying their time and the view of the city</a:t>
            </a:r>
            <a:r>
              <a:rPr lang="en-US" sz="1300" baseline="0" dirty="0" smtClean="0"/>
              <a:t>.</a:t>
            </a:r>
          </a:p>
          <a:p>
            <a:pPr marL="0" lvl="0" indent="0" algn="l" rtl="0">
              <a:lnSpc>
                <a:spcPct val="100000"/>
              </a:lnSpc>
              <a:spcBef>
                <a:spcPts val="0"/>
              </a:spcBef>
              <a:spcAft>
                <a:spcPts val="0"/>
              </a:spcAft>
              <a:buNone/>
            </a:pPr>
            <a:endParaRPr lang="en-US" sz="1300" baseline="0" dirty="0" smtClean="0"/>
          </a:p>
          <a:p>
            <a:pPr marL="0" lvl="0" indent="0" algn="l" rtl="0">
              <a:lnSpc>
                <a:spcPct val="100000"/>
              </a:lnSpc>
              <a:spcBef>
                <a:spcPts val="0"/>
              </a:spcBef>
              <a:spcAft>
                <a:spcPts val="0"/>
              </a:spcAft>
              <a:buNone/>
            </a:pPr>
            <a:r>
              <a:rPr lang="en-US" sz="1300" baseline="0" dirty="0" smtClean="0"/>
              <a:t>In </a:t>
            </a:r>
            <a:r>
              <a:rPr lang="en-US" sz="1300" baseline="0" dirty="0" smtClean="0"/>
              <a:t>Calgary, currently there are two companies offering shared bikes and e-scooters. They are Neuron mobility, and Bird. You can see their facilities in the pictures on the right hand side. The facilities are mainly concentrated in downtown area and along the Bow </a:t>
            </a:r>
            <a:r>
              <a:rPr lang="en-US" sz="1300" baseline="0" dirty="0" smtClean="0"/>
              <a:t>river because these regions have the highest demand of shared </a:t>
            </a:r>
            <a:r>
              <a:rPr lang="en-US" sz="1300" baseline="0" dirty="0" err="1" smtClean="0"/>
              <a:t>mobilities</a:t>
            </a:r>
            <a:r>
              <a:rPr lang="en-US" sz="1300" baseline="0" dirty="0" smtClean="0"/>
              <a:t> in Calgary.</a:t>
            </a:r>
          </a:p>
          <a:p>
            <a:pPr marL="0" lvl="0" indent="0" algn="l" rtl="0">
              <a:lnSpc>
                <a:spcPct val="100000"/>
              </a:lnSpc>
              <a:spcBef>
                <a:spcPts val="0"/>
              </a:spcBef>
              <a:spcAft>
                <a:spcPts val="0"/>
              </a:spcAft>
              <a:buNone/>
            </a:pPr>
            <a:endParaRPr lang="en-US" sz="1300" baseline="0" dirty="0" smtClean="0"/>
          </a:p>
          <a:p>
            <a:pPr marL="0" lvl="0" indent="0" algn="l" rtl="0">
              <a:lnSpc>
                <a:spcPct val="100000"/>
              </a:lnSpc>
              <a:spcBef>
                <a:spcPts val="0"/>
              </a:spcBef>
              <a:spcAft>
                <a:spcPts val="0"/>
              </a:spcAft>
              <a:buNone/>
            </a:pPr>
            <a:r>
              <a:rPr lang="en-US" sz="1300" baseline="0" dirty="0" smtClean="0"/>
              <a:t>However</a:t>
            </a:r>
            <a:r>
              <a:rPr lang="en-US" sz="1300" baseline="0" dirty="0" smtClean="0"/>
              <a:t>, there is still a problem of using these facilities. The </a:t>
            </a:r>
            <a:r>
              <a:rPr lang="en-US" sz="1300" baseline="0" dirty="0" smtClean="0"/>
              <a:t>data from these two companies are totally separated. To get access to all the </a:t>
            </a:r>
            <a:r>
              <a:rPr lang="en-US" sz="1300" baseline="0" dirty="0" smtClean="0"/>
              <a:t>facilities, clients have </a:t>
            </a:r>
            <a:r>
              <a:rPr lang="en-US" sz="1300" baseline="0" dirty="0" smtClean="0"/>
              <a:t>to install both of the apps. This is not user friendly and it reduces people’s interest on using them.</a:t>
            </a:r>
            <a:endParaRPr sz="1300" dirty="0"/>
          </a:p>
        </p:txBody>
      </p:sp>
      <p:sp>
        <p:nvSpPr>
          <p:cNvPr id="65" name="Google Shape;65;g268ff6941a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68ff6941aa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300" dirty="0" smtClean="0"/>
              <a:t>Since then, an integrated shared bikes and e-scooters map</a:t>
            </a:r>
            <a:r>
              <a:rPr lang="en-US" sz="1300" baseline="0" dirty="0" smtClean="0"/>
              <a:t> application that combine data from two companies will be very helpful. Users can find all the available facilities just using this map application. The application will also tell users some useful information about the facilities so that user can better plan their day out.</a:t>
            </a:r>
            <a:endParaRPr sz="1300" dirty="0"/>
          </a:p>
        </p:txBody>
      </p:sp>
      <p:sp>
        <p:nvSpPr>
          <p:cNvPr id="65" name="Google Shape;65;g268ff6941a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68ff6941aa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300" dirty="0" smtClean="0"/>
              <a:t>Moving to the objectives, the</a:t>
            </a:r>
            <a:r>
              <a:rPr lang="en-US" sz="1300" baseline="0" dirty="0" smtClean="0"/>
              <a:t> map application will provide </a:t>
            </a:r>
            <a:r>
              <a:rPr lang="en-US" sz="1300" baseline="0" dirty="0" smtClean="0"/>
              <a:t>three main </a:t>
            </a:r>
            <a:r>
              <a:rPr lang="en-US" sz="1300" baseline="0" dirty="0" smtClean="0"/>
              <a:t>functions. The first one is a mapping frontend. This mapping frontend will give users a clear visualization of the location of the available </a:t>
            </a:r>
            <a:r>
              <a:rPr lang="en-US" sz="1300" baseline="0" dirty="0" err="1" smtClean="0"/>
              <a:t>facilties</a:t>
            </a:r>
            <a:r>
              <a:rPr lang="en-US" sz="1300" baseline="0" dirty="0" smtClean="0"/>
              <a:t>. On the right hand side is a demo of the mapping frontend. It tells you the location of all the available facilities at the moment. To distinguish bikes or e-scooter, Neuron’s or Bird’s, we will have a clear legend for it. Filters to certain vehicle – bikes or e-scooter – and company – Neuron or Bird are also enabled to provide better searching fitting users’ </a:t>
            </a:r>
            <a:r>
              <a:rPr lang="en-US" sz="1300" baseline="0" dirty="0" smtClean="0"/>
              <a:t>demands. Users can also filter based on the remaining battery or range of the e-scooter. Some other buttons will also be available in the mapping frontend. Refresh button is an example. Once the users click on the refresh button, the map will go back to the default setup which is centered at the user’s location. And all filters will be cleared and all the layers will be visible.</a:t>
            </a:r>
            <a:endParaRPr sz="1300" dirty="0"/>
          </a:p>
        </p:txBody>
      </p:sp>
      <p:sp>
        <p:nvSpPr>
          <p:cNvPr id="65" name="Google Shape;65;g268ff6941a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68ff6941aa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300" dirty="0" smtClean="0"/>
              <a:t>After</a:t>
            </a:r>
            <a:r>
              <a:rPr lang="en-US" sz="1300" baseline="0" dirty="0" smtClean="0"/>
              <a:t> the searching is done, users are allowed to look into certain available facilities to check their status. Once users click on the icon, some information about the facility will be displayed. Here are some examples: the company that owns it, the vehicle type (e-scooter or bike), distance from user’s location to the bike, and the remaining battery and range. The remaining battery and range will be only available for e-scooter.</a:t>
            </a:r>
          </a:p>
          <a:p>
            <a:pPr marL="0" lvl="0" indent="0" algn="l" rtl="0">
              <a:lnSpc>
                <a:spcPct val="100000"/>
              </a:lnSpc>
              <a:spcBef>
                <a:spcPts val="0"/>
              </a:spcBef>
              <a:spcAft>
                <a:spcPts val="0"/>
              </a:spcAft>
              <a:buNone/>
            </a:pPr>
            <a:r>
              <a:rPr lang="en-US" sz="1300" baseline="0" dirty="0" smtClean="0"/>
              <a:t>The picture on the left hand side is an example of the data requested from Neuron’s API. As we can see, it tells us the bike id, the vehicle type, position, remaining battery and range, and so on. This will be the source of the information. These information are helpful for people’s use of the facilities. For example, if the user unlock an e-scooter with low remaining battery, he will need to change to another one during his ride. This is annoying to the users. Since then, remaining battery and range are pretty necessary information for e-scooters.</a:t>
            </a:r>
            <a:endParaRPr sz="1300" dirty="0"/>
          </a:p>
        </p:txBody>
      </p:sp>
      <p:sp>
        <p:nvSpPr>
          <p:cNvPr id="65" name="Google Shape;65;g268ff6941a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68ff6941aa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300" dirty="0" smtClean="0"/>
              <a:t>The last functionality</a:t>
            </a:r>
            <a:r>
              <a:rPr lang="en-US" sz="1300" baseline="0" dirty="0" smtClean="0"/>
              <a:t> is the use of the historical data and the customization. </a:t>
            </a:r>
            <a:r>
              <a:rPr lang="en-US" sz="1300" dirty="0" smtClean="0"/>
              <a:t>The</a:t>
            </a:r>
            <a:r>
              <a:rPr lang="en-US" sz="1300" baseline="0" dirty="0" smtClean="0"/>
              <a:t> records of usage of the map application is an valuable resource for customization. The records contain the user and the ride information so that it can provide different users different customization. One of the potential customization applicable is better estimations of duration of the rides. Different people have different speed. However, google map will only give everyone one general estimation of the duration of a ride. This is not perfect for commute. The idea of the customization is to use the previous records stored in the database to find out the difference between estimation from google map and users’ real duration of rides so that the application can utilize the difference to provide better estimations on duration for each different user.</a:t>
            </a:r>
            <a:endParaRPr sz="1300" dirty="0"/>
          </a:p>
        </p:txBody>
      </p:sp>
      <p:sp>
        <p:nvSpPr>
          <p:cNvPr id="65" name="Google Shape;65;g268ff6941a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901b979e5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dirty="0" smtClean="0"/>
              <a:t>In terms of the data,</a:t>
            </a:r>
            <a:r>
              <a:rPr lang="en-US" baseline="0" dirty="0" smtClean="0"/>
              <a:t> we acquire data from three sources. The first one is the mobility data, which is the status and information of the available shared bikes or e-scooter. This data is acquired from the APIs of two companies. Here is the link of the API documentation</a:t>
            </a:r>
            <a:r>
              <a:rPr lang="en-US" baseline="0" dirty="0" smtClean="0"/>
              <a:t>.</a:t>
            </a:r>
          </a:p>
          <a:p>
            <a:pPr marL="0" lvl="0" indent="0" algn="l" rtl="0">
              <a:lnSpc>
                <a:spcPct val="100000"/>
              </a:lnSpc>
              <a:spcBef>
                <a:spcPts val="0"/>
              </a:spcBef>
              <a:spcAft>
                <a:spcPts val="0"/>
              </a:spcAft>
              <a:buNone/>
            </a:pPr>
            <a:endParaRPr lang="en-US" baseline="0" dirty="0" smtClean="0"/>
          </a:p>
          <a:p>
            <a:pPr marL="0" lvl="0" indent="0" algn="l" rtl="0">
              <a:lnSpc>
                <a:spcPct val="100000"/>
              </a:lnSpc>
              <a:spcBef>
                <a:spcPts val="0"/>
              </a:spcBef>
              <a:spcAft>
                <a:spcPts val="0"/>
              </a:spcAft>
              <a:buNone/>
            </a:pPr>
            <a:r>
              <a:rPr lang="en-US" baseline="0" dirty="0" smtClean="0"/>
              <a:t>The second data source is the google map location data. This data is used for telling users their distance to the </a:t>
            </a:r>
            <a:r>
              <a:rPr lang="en-US" baseline="0" dirty="0" smtClean="0"/>
              <a:t>facility, the </a:t>
            </a:r>
            <a:r>
              <a:rPr lang="en-US" baseline="0" dirty="0" smtClean="0"/>
              <a:t>estimated time to get to the </a:t>
            </a:r>
            <a:r>
              <a:rPr lang="en-US" baseline="0" dirty="0" smtClean="0"/>
              <a:t>facility, and the estimated duration of the ride if it’s for commute. </a:t>
            </a:r>
            <a:r>
              <a:rPr lang="en-US" baseline="0" dirty="0" smtClean="0"/>
              <a:t>This data is retrieved from Google map API</a:t>
            </a:r>
            <a:r>
              <a:rPr lang="en-US" baseline="0" dirty="0" smtClean="0"/>
              <a:t>.</a:t>
            </a:r>
          </a:p>
          <a:p>
            <a:pPr marL="0" lvl="0" indent="0" algn="l" rtl="0">
              <a:lnSpc>
                <a:spcPct val="100000"/>
              </a:lnSpc>
              <a:spcBef>
                <a:spcPts val="0"/>
              </a:spcBef>
              <a:spcAft>
                <a:spcPts val="0"/>
              </a:spcAft>
              <a:buNone/>
            </a:pPr>
            <a:endParaRPr lang="en-US" baseline="0" dirty="0" smtClean="0"/>
          </a:p>
          <a:p>
            <a:pPr marL="0" lvl="0" indent="0" algn="l" rtl="0">
              <a:lnSpc>
                <a:spcPct val="100000"/>
              </a:lnSpc>
              <a:spcBef>
                <a:spcPts val="0"/>
              </a:spcBef>
              <a:spcAft>
                <a:spcPts val="0"/>
              </a:spcAft>
              <a:buNone/>
            </a:pPr>
            <a:r>
              <a:rPr lang="en-US" baseline="0" dirty="0" smtClean="0"/>
              <a:t>The third data source is the user data. It’s created when the users register accounts. It’s used for sign-in and sign-out. And it will also record the users’ usage for future customization. This data will be stored in a private local Postgres database. The information of the users are stored in a dimensional Users </a:t>
            </a:r>
            <a:r>
              <a:rPr lang="en-US" baseline="0" dirty="0" smtClean="0"/>
              <a:t>table. The User table contains the information about the account such as user id and password. The information stored in this table is constant once created. The </a:t>
            </a:r>
            <a:r>
              <a:rPr lang="en-US" baseline="0" dirty="0" smtClean="0"/>
              <a:t>records are stored in a fact records table linking to the user table by the user </a:t>
            </a:r>
            <a:r>
              <a:rPr lang="en-US" baseline="0" dirty="0" smtClean="0"/>
              <a:t>id. Records table information contains start time and end time of the ride, vehicle type, ride type, and so on. Ride type is the attribute to distinguish between commute and fun. It’s helpful for better </a:t>
            </a:r>
            <a:r>
              <a:rPr lang="en-US" baseline="0" dirty="0" err="1" smtClean="0"/>
              <a:t>estimatimation</a:t>
            </a:r>
            <a:r>
              <a:rPr lang="en-US" baseline="0" dirty="0" smtClean="0"/>
              <a:t> the duration of ride as commute rides have a pretty constant speed while fun rides do not.</a:t>
            </a:r>
            <a:endParaRPr dirty="0"/>
          </a:p>
        </p:txBody>
      </p:sp>
      <p:sp>
        <p:nvSpPr>
          <p:cNvPr id="173" name="Google Shape;173;g26901b979e5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last characteristic</a:t>
            </a:r>
            <a:r>
              <a:rPr lang="en-US" altLang="zh-CN" baseline="0" dirty="0" smtClean="0"/>
              <a:t> is the RESTful API of the application. This API can handles clients’ different request and response in the standard format output of JSON. The information clients can retrieve from the API includes the location of all the available facilities at the moment, the information of the facilities, and the users’ records. The facilities information can be accessed without authentication from API. However, to access the user history, you will need an authentication to do that.</a:t>
            </a:r>
          </a:p>
          <a:p>
            <a:endParaRPr lang="en-US" altLang="zh-CN" baseline="0" dirty="0" smtClean="0"/>
          </a:p>
          <a:p>
            <a:r>
              <a:rPr lang="en-US" altLang="zh-CN" baseline="0" dirty="0" smtClean="0"/>
              <a:t>The API also has filter functionality. Clients can add specific filter to the request such as only sends the data of Neuron’s available bikes.</a:t>
            </a:r>
            <a:endParaRPr lang="zh-CN" altLang="en-US"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8324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692565559c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p:txBody>
      </p:sp>
      <p:sp>
        <p:nvSpPr>
          <p:cNvPr id="321" name="Google Shape;321;g2692565559c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552668" y="481913"/>
            <a:ext cx="7841294" cy="1884405"/>
          </a:xfrm>
          <a:prstGeom prst="rect">
            <a:avLst/>
          </a:prstGeom>
          <a:noFill/>
          <a:ln>
            <a:noFill/>
          </a:ln>
        </p:spPr>
        <p:txBody>
          <a:bodyPr spcFirstLastPara="1" wrap="square" lIns="91425" tIns="45700" rIns="91425" bIns="45700" anchor="b" anchorCtr="0">
            <a:normAutofit/>
          </a:bodyPr>
          <a:lstStyle>
            <a:lvl1pPr marR="0" lvl="0" algn="l" rtl="0">
              <a:lnSpc>
                <a:spcPct val="104166"/>
              </a:lnSpc>
              <a:spcBef>
                <a:spcPts val="0"/>
              </a:spcBef>
              <a:spcAft>
                <a:spcPts val="0"/>
              </a:spcAft>
              <a:buClr>
                <a:schemeClr val="accent1"/>
              </a:buClr>
              <a:buSzPts val="4800"/>
              <a:buFont typeface="Calibri"/>
              <a:buNone/>
              <a:defRPr sz="48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9"/>
          <p:cNvSpPr txBox="1">
            <a:spLocks noGrp="1"/>
          </p:cNvSpPr>
          <p:nvPr>
            <p:ph type="subTitle" idx="1"/>
          </p:nvPr>
        </p:nvSpPr>
        <p:spPr>
          <a:xfrm>
            <a:off x="552668" y="2366318"/>
            <a:ext cx="7841294" cy="939114"/>
          </a:xfrm>
          <a:prstGeom prst="rect">
            <a:avLst/>
          </a:prstGeom>
          <a:noFill/>
          <a:ln>
            <a:noFill/>
          </a:ln>
        </p:spPr>
        <p:txBody>
          <a:bodyPr spcFirstLastPara="1" wrap="square" lIns="91425" tIns="45700" rIns="91425" bIns="45700" anchor="t" anchorCtr="0">
            <a:noAutofit/>
          </a:bodyPr>
          <a:lstStyle>
            <a:lvl1pPr marR="0" lvl="0" algn="l" rtl="0">
              <a:lnSpc>
                <a:spcPct val="108333"/>
              </a:lnSpc>
              <a:spcBef>
                <a:spcPts val="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body" idx="2"/>
          </p:nvPr>
        </p:nvSpPr>
        <p:spPr>
          <a:xfrm>
            <a:off x="552668" y="3305432"/>
            <a:ext cx="6367116" cy="118685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14285"/>
              </a:lnSpc>
              <a:spcBef>
                <a:spcPts val="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body" idx="3"/>
          </p:nvPr>
        </p:nvSpPr>
        <p:spPr>
          <a:xfrm>
            <a:off x="552668" y="4492291"/>
            <a:ext cx="3487991" cy="52187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0"/>
              </a:spcBef>
              <a:spcAft>
                <a:spcPts val="0"/>
              </a:spcAft>
              <a:buClr>
                <a:schemeClr val="accent3"/>
              </a:buClr>
              <a:buSzPts val="1000"/>
              <a:buFont typeface="Arial"/>
              <a:buNone/>
              <a:defRPr sz="1000" b="1" i="0" u="none" strike="noStrike" cap="none">
                <a:solidFill>
                  <a:schemeClr val="accent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dk1"/>
                </a:solidFill>
                <a:latin typeface="Calibri"/>
                <a:ea typeface="Calibri"/>
                <a:cs typeface="Calibri"/>
                <a:sym typeface="Calibri"/>
              </a:defRPr>
            </a:lvl1pPr>
            <a:lvl2pPr lvl="1">
              <a:buNone/>
              <a:defRPr>
                <a:solidFill>
                  <a:schemeClr val="dk1"/>
                </a:solidFill>
                <a:latin typeface="Calibri"/>
                <a:ea typeface="Calibri"/>
                <a:cs typeface="Calibri"/>
                <a:sym typeface="Calibri"/>
              </a:defRPr>
            </a:lvl2pPr>
            <a:lvl3pPr lvl="2">
              <a:buNone/>
              <a:defRPr>
                <a:solidFill>
                  <a:schemeClr val="dk1"/>
                </a:solidFill>
                <a:latin typeface="Calibri"/>
                <a:ea typeface="Calibri"/>
                <a:cs typeface="Calibri"/>
                <a:sym typeface="Calibri"/>
              </a:defRPr>
            </a:lvl3pPr>
            <a:lvl4pPr lvl="3">
              <a:buNone/>
              <a:defRPr>
                <a:solidFill>
                  <a:schemeClr val="dk1"/>
                </a:solidFill>
                <a:latin typeface="Calibri"/>
                <a:ea typeface="Calibri"/>
                <a:cs typeface="Calibri"/>
                <a:sym typeface="Calibri"/>
              </a:defRPr>
            </a:lvl4pPr>
            <a:lvl5pPr lvl="4">
              <a:buNone/>
              <a:defRPr>
                <a:solidFill>
                  <a:schemeClr val="dk1"/>
                </a:solidFill>
                <a:latin typeface="Calibri"/>
                <a:ea typeface="Calibri"/>
                <a:cs typeface="Calibri"/>
                <a:sym typeface="Calibri"/>
              </a:defRPr>
            </a:lvl5pPr>
            <a:lvl6pPr lvl="5">
              <a:buNone/>
              <a:defRPr>
                <a:solidFill>
                  <a:schemeClr val="dk1"/>
                </a:solidFill>
                <a:latin typeface="Calibri"/>
                <a:ea typeface="Calibri"/>
                <a:cs typeface="Calibri"/>
                <a:sym typeface="Calibri"/>
              </a:defRPr>
            </a:lvl6pPr>
            <a:lvl7pPr lvl="6">
              <a:buNone/>
              <a:defRPr>
                <a:solidFill>
                  <a:schemeClr val="dk1"/>
                </a:solidFill>
                <a:latin typeface="Calibri"/>
                <a:ea typeface="Calibri"/>
                <a:cs typeface="Calibri"/>
                <a:sym typeface="Calibri"/>
              </a:defRPr>
            </a:lvl7pPr>
            <a:lvl8pPr lvl="7">
              <a:buNone/>
              <a:defRPr>
                <a:solidFill>
                  <a:schemeClr val="dk1"/>
                </a:solidFill>
                <a:latin typeface="Calibri"/>
                <a:ea typeface="Calibri"/>
                <a:cs typeface="Calibri"/>
                <a:sym typeface="Calibri"/>
              </a:defRPr>
            </a:lvl8pPr>
            <a:lvl9pPr lvl="8">
              <a:buNone/>
              <a:defRPr>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562628" y="463968"/>
            <a:ext cx="9724372" cy="1033398"/>
          </a:xfrm>
          <a:prstGeom prst="rect">
            <a:avLst/>
          </a:prstGeom>
          <a:noFill/>
          <a:ln>
            <a:noFill/>
          </a:ln>
        </p:spPr>
        <p:txBody>
          <a:bodyPr spcFirstLastPara="1" wrap="square" lIns="91425" tIns="45700" rIns="91425" bIns="45700" anchor="ctr" anchorCtr="0">
            <a:normAutofit/>
          </a:bodyPr>
          <a:lstStyle>
            <a:lvl1pPr marR="0" lvl="0" algn="l" rtl="0">
              <a:lnSpc>
                <a:spcPct val="105555"/>
              </a:lnSpc>
              <a:spcBef>
                <a:spcPts val="0"/>
              </a:spcBef>
              <a:spcAft>
                <a:spcPts val="0"/>
              </a:spcAft>
              <a:buClr>
                <a:schemeClr val="accent1"/>
              </a:buClr>
              <a:buSzPts val="3600"/>
              <a:buFont typeface="Calibri"/>
              <a:buNone/>
              <a:defRPr sz="36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0"/>
          <p:cNvSpPr txBox="1">
            <a:spLocks noGrp="1"/>
          </p:cNvSpPr>
          <p:nvPr>
            <p:ph type="body" idx="1"/>
          </p:nvPr>
        </p:nvSpPr>
        <p:spPr>
          <a:xfrm>
            <a:off x="562628" y="1773195"/>
            <a:ext cx="9724372" cy="411566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E32726"/>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FBB03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8B857B"/>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10"/>
          <p:cNvSpPr txBox="1">
            <a:spLocks noGrp="1"/>
          </p:cNvSpPr>
          <p:nvPr>
            <p:ph type="sldNum" idx="12"/>
          </p:nvPr>
        </p:nvSpPr>
        <p:spPr>
          <a:xfrm>
            <a:off x="9146427" y="6380538"/>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70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uble photo with text">
  <p:cSld name="Double photo with 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11"/>
          <p:cNvSpPr>
            <a:spLocks noGrp="1"/>
          </p:cNvSpPr>
          <p:nvPr>
            <p:ph type="pic" idx="2"/>
          </p:nvPr>
        </p:nvSpPr>
        <p:spPr>
          <a:xfrm>
            <a:off x="1211358" y="1655241"/>
            <a:ext cx="3982602" cy="2222782"/>
          </a:xfrm>
          <a:prstGeom prst="rect">
            <a:avLst/>
          </a:prstGeom>
          <a:noFill/>
          <a:ln>
            <a:noFill/>
          </a:ln>
        </p:spPr>
      </p:sp>
      <p:sp>
        <p:nvSpPr>
          <p:cNvPr id="23" name="Google Shape;23;p11"/>
          <p:cNvSpPr txBox="1">
            <a:spLocks noGrp="1"/>
          </p:cNvSpPr>
          <p:nvPr>
            <p:ph type="body" idx="1"/>
          </p:nvPr>
        </p:nvSpPr>
        <p:spPr>
          <a:xfrm>
            <a:off x="1211358" y="4202482"/>
            <a:ext cx="3995802" cy="183506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rgbClr val="FBB03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500"/>
              </a:spcBef>
              <a:spcAft>
                <a:spcPts val="0"/>
              </a:spcAft>
              <a:buClr>
                <a:srgbClr val="8B857B"/>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11"/>
          <p:cNvSpPr>
            <a:spLocks noGrp="1"/>
          </p:cNvSpPr>
          <p:nvPr>
            <p:ph type="pic" idx="3"/>
          </p:nvPr>
        </p:nvSpPr>
        <p:spPr>
          <a:xfrm>
            <a:off x="6984841" y="1655241"/>
            <a:ext cx="3982602" cy="2222782"/>
          </a:xfrm>
          <a:prstGeom prst="rect">
            <a:avLst/>
          </a:prstGeom>
          <a:noFill/>
          <a:ln>
            <a:noFill/>
          </a:ln>
        </p:spPr>
      </p:sp>
      <p:cxnSp>
        <p:nvCxnSpPr>
          <p:cNvPr id="25" name="Google Shape;25;p11"/>
          <p:cNvCxnSpPr/>
          <p:nvPr/>
        </p:nvCxnSpPr>
        <p:spPr>
          <a:xfrm>
            <a:off x="6096000" y="1551313"/>
            <a:ext cx="0" cy="4653420"/>
          </a:xfrm>
          <a:prstGeom prst="straightConnector1">
            <a:avLst/>
          </a:prstGeom>
          <a:noFill/>
          <a:ln w="9525" cap="flat" cmpd="sng">
            <a:solidFill>
              <a:schemeClr val="dk2"/>
            </a:solidFill>
            <a:prstDash val="solid"/>
            <a:miter lim="800000"/>
            <a:headEnd type="none" w="sm" len="sm"/>
            <a:tailEnd type="none" w="sm" len="sm"/>
          </a:ln>
        </p:spPr>
      </p:cxnSp>
      <p:sp>
        <p:nvSpPr>
          <p:cNvPr id="26" name="Google Shape;26;p11"/>
          <p:cNvSpPr txBox="1">
            <a:spLocks noGrp="1"/>
          </p:cNvSpPr>
          <p:nvPr>
            <p:ph type="body" idx="4"/>
          </p:nvPr>
        </p:nvSpPr>
        <p:spPr>
          <a:xfrm>
            <a:off x="6984841" y="4202482"/>
            <a:ext cx="3995802" cy="183506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rgbClr val="FBB03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500"/>
              </a:spcBef>
              <a:spcAft>
                <a:spcPts val="0"/>
              </a:spcAft>
              <a:buClr>
                <a:srgbClr val="8B857B"/>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sldNum" idx="12"/>
          </p:nvPr>
        </p:nvSpPr>
        <p:spPr>
          <a:xfrm>
            <a:off x="9146427" y="6380538"/>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11"/>
          <p:cNvSpPr txBox="1">
            <a:spLocks noGrp="1"/>
          </p:cNvSpPr>
          <p:nvPr>
            <p:ph type="title"/>
          </p:nvPr>
        </p:nvSpPr>
        <p:spPr>
          <a:xfrm>
            <a:off x="562628" y="463968"/>
            <a:ext cx="9724372" cy="1033398"/>
          </a:xfrm>
          <a:prstGeom prst="rect">
            <a:avLst/>
          </a:prstGeom>
          <a:noFill/>
          <a:ln>
            <a:noFill/>
          </a:ln>
        </p:spPr>
        <p:txBody>
          <a:bodyPr spcFirstLastPara="1" wrap="square" lIns="91425" tIns="45700" rIns="91425" bIns="45700" anchor="ctr" anchorCtr="0">
            <a:normAutofit/>
          </a:bodyPr>
          <a:lstStyle>
            <a:lvl1pPr marR="0" lvl="0" algn="l" rtl="0">
              <a:lnSpc>
                <a:spcPct val="105555"/>
              </a:lnSpc>
              <a:spcBef>
                <a:spcPts val="0"/>
              </a:spcBef>
              <a:spcAft>
                <a:spcPts val="0"/>
              </a:spcAft>
              <a:buClr>
                <a:schemeClr val="accent1"/>
              </a:buClr>
              <a:buSzPts val="3600"/>
              <a:buFont typeface="Calibri"/>
              <a:buNone/>
              <a:defRPr sz="36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ngle photo with text">
  <p:cSld name="Single photo with text">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12"/>
          <p:cNvSpPr>
            <a:spLocks noGrp="1"/>
          </p:cNvSpPr>
          <p:nvPr>
            <p:ph type="pic" idx="2"/>
          </p:nvPr>
        </p:nvSpPr>
        <p:spPr>
          <a:xfrm>
            <a:off x="933864" y="1773021"/>
            <a:ext cx="3938587" cy="3938587"/>
          </a:xfrm>
          <a:prstGeom prst="rect">
            <a:avLst/>
          </a:prstGeom>
          <a:noFill/>
          <a:ln>
            <a:noFill/>
          </a:ln>
        </p:spPr>
      </p:sp>
      <p:sp>
        <p:nvSpPr>
          <p:cNvPr id="34" name="Google Shape;34;p12"/>
          <p:cNvSpPr txBox="1">
            <a:spLocks noGrp="1"/>
          </p:cNvSpPr>
          <p:nvPr>
            <p:ph type="body" idx="1"/>
          </p:nvPr>
        </p:nvSpPr>
        <p:spPr>
          <a:xfrm>
            <a:off x="5347569" y="1773021"/>
            <a:ext cx="6013537" cy="39385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FBB03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8B857B"/>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12"/>
          <p:cNvSpPr txBox="1">
            <a:spLocks noGrp="1"/>
          </p:cNvSpPr>
          <p:nvPr>
            <p:ph type="sldNum" idx="12"/>
          </p:nvPr>
        </p:nvSpPr>
        <p:spPr>
          <a:xfrm>
            <a:off x="9146427" y="6380538"/>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2"/>
          <p:cNvSpPr txBox="1">
            <a:spLocks noGrp="1"/>
          </p:cNvSpPr>
          <p:nvPr>
            <p:ph type="title"/>
          </p:nvPr>
        </p:nvSpPr>
        <p:spPr>
          <a:xfrm>
            <a:off x="562628" y="463968"/>
            <a:ext cx="9724372" cy="1033398"/>
          </a:xfrm>
          <a:prstGeom prst="rect">
            <a:avLst/>
          </a:prstGeom>
          <a:noFill/>
          <a:ln>
            <a:noFill/>
          </a:ln>
        </p:spPr>
        <p:txBody>
          <a:bodyPr spcFirstLastPara="1" wrap="square" lIns="91425" tIns="45700" rIns="91425" bIns="45700" anchor="ctr" anchorCtr="0">
            <a:normAutofit/>
          </a:bodyPr>
          <a:lstStyle>
            <a:lvl1pPr marR="0" lvl="0" algn="l" rtl="0">
              <a:lnSpc>
                <a:spcPct val="105555"/>
              </a:lnSpc>
              <a:spcBef>
                <a:spcPts val="0"/>
              </a:spcBef>
              <a:spcAft>
                <a:spcPts val="0"/>
              </a:spcAft>
              <a:buClr>
                <a:schemeClr val="accent1"/>
              </a:buClr>
              <a:buSzPts val="3600"/>
              <a:buFont typeface="Calibri"/>
              <a:buNone/>
              <a:defRPr sz="36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cluding slide">
  <p:cSld name="Concluding slide">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4"/>
          <p:cNvSpPr txBox="1">
            <a:spLocks noGrp="1"/>
          </p:cNvSpPr>
          <p:nvPr>
            <p:ph type="ctrTitle"/>
          </p:nvPr>
        </p:nvSpPr>
        <p:spPr>
          <a:xfrm>
            <a:off x="713306" y="259491"/>
            <a:ext cx="8115597" cy="1928468"/>
          </a:xfrm>
          <a:prstGeom prst="rect">
            <a:avLst/>
          </a:prstGeom>
          <a:noFill/>
          <a:ln>
            <a:noFill/>
          </a:ln>
        </p:spPr>
        <p:txBody>
          <a:bodyPr spcFirstLastPara="1" wrap="square" lIns="91425" tIns="45700" rIns="91425" bIns="45700" anchor="b" anchorCtr="0">
            <a:normAutofit/>
          </a:bodyPr>
          <a:lstStyle>
            <a:lvl1pPr marR="0" lvl="0" algn="l" rtl="0">
              <a:lnSpc>
                <a:spcPct val="105555"/>
              </a:lnSpc>
              <a:spcBef>
                <a:spcPts val="0"/>
              </a:spcBef>
              <a:spcAft>
                <a:spcPts val="0"/>
              </a:spcAft>
              <a:buClr>
                <a:schemeClr val="accent1"/>
              </a:buClr>
              <a:buSzPts val="3600"/>
              <a:buFont typeface="Calibri"/>
              <a:buNone/>
              <a:defRPr sz="36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 name="Google Shape;39;p14"/>
          <p:cNvSpPr txBox="1">
            <a:spLocks noGrp="1"/>
          </p:cNvSpPr>
          <p:nvPr>
            <p:ph type="subTitle" idx="1"/>
          </p:nvPr>
        </p:nvSpPr>
        <p:spPr>
          <a:xfrm>
            <a:off x="713306" y="2203160"/>
            <a:ext cx="8115597" cy="780997"/>
          </a:xfrm>
          <a:prstGeom prst="rect">
            <a:avLst/>
          </a:prstGeom>
          <a:noFill/>
          <a:ln>
            <a:noFill/>
          </a:ln>
        </p:spPr>
        <p:txBody>
          <a:bodyPr spcFirstLastPara="1" wrap="square" lIns="91425" tIns="45700" rIns="91425" bIns="45700" anchor="t" anchorCtr="0">
            <a:noAutofit/>
          </a:bodyPr>
          <a:lstStyle>
            <a:lvl1pPr marR="0" lvl="0" algn="l" rtl="0">
              <a:lnSpc>
                <a:spcPct val="108333"/>
              </a:lnSpc>
              <a:spcBef>
                <a:spcPts val="0"/>
              </a:spcBef>
              <a:spcAft>
                <a:spcPts val="0"/>
              </a:spcAft>
              <a:buClr>
                <a:schemeClr val="accent3"/>
              </a:buClr>
              <a:buSzPts val="2400"/>
              <a:buFont typeface="Arial"/>
              <a:buNone/>
              <a:defRPr sz="2400" b="1" i="0" u="none" strike="noStrike" cap="none">
                <a:solidFill>
                  <a:schemeClr val="accent3"/>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40" name="Google Shape;40;p14"/>
          <p:cNvSpPr txBox="1">
            <a:spLocks noGrp="1"/>
          </p:cNvSpPr>
          <p:nvPr>
            <p:ph type="body" idx="2"/>
          </p:nvPr>
        </p:nvSpPr>
        <p:spPr>
          <a:xfrm>
            <a:off x="713307" y="3002203"/>
            <a:ext cx="6478326" cy="146887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11111"/>
              </a:lnSpc>
              <a:spcBef>
                <a:spcPts val="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g26901b979e5_0_12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3" name="Google Shape;43;g26901b979e5_0_127"/>
          <p:cNvGrpSpPr/>
          <p:nvPr/>
        </p:nvGrpSpPr>
        <p:grpSpPr>
          <a:xfrm>
            <a:off x="1107036" y="1588427"/>
            <a:ext cx="994316" cy="61102"/>
            <a:chOff x="4580561" y="2589004"/>
            <a:chExt cx="1064464" cy="25200"/>
          </a:xfrm>
        </p:grpSpPr>
        <p:sp>
          <p:nvSpPr>
            <p:cNvPr id="44" name="Google Shape;44;g26901b979e5_0_12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26901b979e5_0_12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g26901b979e5_0_12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ctr" anchorCtr="0">
            <a:noAutofit/>
          </a:bodyPr>
          <a:lstStyle>
            <a:lvl1pPr lvl="0" rtl="0">
              <a:spcBef>
                <a:spcPts val="0"/>
              </a:spcBef>
              <a:spcAft>
                <a:spcPts val="0"/>
              </a:spcAft>
              <a:buSzPts val="3500"/>
              <a:buChar char="●"/>
              <a:defRPr sz="3500"/>
            </a:lvl1pPr>
            <a:lvl2pPr lvl="1" rtl="0">
              <a:spcBef>
                <a:spcPts val="0"/>
              </a:spcBef>
              <a:spcAft>
                <a:spcPts val="0"/>
              </a:spcAft>
              <a:buSzPts val="3500"/>
              <a:buChar char="○"/>
              <a:defRPr sz="3500"/>
            </a:lvl2pPr>
            <a:lvl3pPr lvl="2" rtl="0">
              <a:spcBef>
                <a:spcPts val="0"/>
              </a:spcBef>
              <a:spcAft>
                <a:spcPts val="0"/>
              </a:spcAft>
              <a:buSzPts val="3500"/>
              <a:buChar char="■"/>
              <a:defRPr sz="3500"/>
            </a:lvl3pPr>
            <a:lvl4pPr lvl="3" rtl="0">
              <a:spcBef>
                <a:spcPts val="0"/>
              </a:spcBef>
              <a:spcAft>
                <a:spcPts val="0"/>
              </a:spcAft>
              <a:buSzPts val="3500"/>
              <a:buChar char="●"/>
              <a:defRPr sz="3500"/>
            </a:lvl4pPr>
            <a:lvl5pPr lvl="4" rtl="0">
              <a:spcBef>
                <a:spcPts val="0"/>
              </a:spcBef>
              <a:spcAft>
                <a:spcPts val="0"/>
              </a:spcAft>
              <a:buSzPts val="3500"/>
              <a:buChar char="○"/>
              <a:defRPr sz="3500"/>
            </a:lvl5pPr>
            <a:lvl6pPr lvl="5" rtl="0">
              <a:spcBef>
                <a:spcPts val="0"/>
              </a:spcBef>
              <a:spcAft>
                <a:spcPts val="0"/>
              </a:spcAft>
              <a:buSzPts val="3500"/>
              <a:buChar char="■"/>
              <a:defRPr sz="3500"/>
            </a:lvl6pPr>
            <a:lvl7pPr lvl="6" rtl="0">
              <a:spcBef>
                <a:spcPts val="0"/>
              </a:spcBef>
              <a:spcAft>
                <a:spcPts val="0"/>
              </a:spcAft>
              <a:buSzPts val="3500"/>
              <a:buChar char="●"/>
              <a:defRPr sz="3500"/>
            </a:lvl7pPr>
            <a:lvl8pPr lvl="7" rtl="0">
              <a:spcBef>
                <a:spcPts val="0"/>
              </a:spcBef>
              <a:spcAft>
                <a:spcPts val="0"/>
              </a:spcAft>
              <a:buSzPts val="3500"/>
              <a:buChar char="○"/>
              <a:defRPr sz="3500"/>
            </a:lvl8pPr>
            <a:lvl9pPr lvl="8" rtl="0">
              <a:spcBef>
                <a:spcPts val="0"/>
              </a:spcBef>
              <a:spcAft>
                <a:spcPts val="0"/>
              </a:spcAft>
              <a:buSzPts val="3500"/>
              <a:buChar char="■"/>
              <a:defRPr sz="3500"/>
            </a:lvl9pPr>
          </a:lstStyle>
          <a:p>
            <a:endParaRPr/>
          </a:p>
        </p:txBody>
      </p:sp>
      <p:sp>
        <p:nvSpPr>
          <p:cNvPr id="47" name="Google Shape;47;g26901b979e5_0_12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ctr"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sz="1900"/>
            </a:lvl2pPr>
            <a:lvl3pPr marL="1371600" lvl="2" indent="-349250" rtl="0">
              <a:spcBef>
                <a:spcPts val="0"/>
              </a:spcBef>
              <a:spcAft>
                <a:spcPts val="0"/>
              </a:spcAft>
              <a:buSzPts val="1900"/>
              <a:buChar char="■"/>
              <a:defRPr sz="1900"/>
            </a:lvl3pPr>
            <a:lvl4pPr marL="1828800" lvl="3" indent="-349250" rtl="0">
              <a:spcBef>
                <a:spcPts val="0"/>
              </a:spcBef>
              <a:spcAft>
                <a:spcPts val="0"/>
              </a:spcAft>
              <a:buSzPts val="1900"/>
              <a:buChar char="●"/>
              <a:defRPr sz="1900"/>
            </a:lvl4pPr>
            <a:lvl5pPr marL="2286000" lvl="4" indent="-349250" rtl="0">
              <a:spcBef>
                <a:spcPts val="0"/>
              </a:spcBef>
              <a:spcAft>
                <a:spcPts val="0"/>
              </a:spcAft>
              <a:buSzPts val="1900"/>
              <a:buChar char="○"/>
              <a:defRPr sz="1900"/>
            </a:lvl5pPr>
            <a:lvl6pPr marL="2743200" lvl="5" indent="-349250" rtl="0">
              <a:spcBef>
                <a:spcPts val="0"/>
              </a:spcBef>
              <a:spcAft>
                <a:spcPts val="0"/>
              </a:spcAft>
              <a:buSzPts val="1900"/>
              <a:buChar char="■"/>
              <a:defRPr sz="1900"/>
            </a:lvl6pPr>
            <a:lvl7pPr marL="3200400" lvl="6" indent="-349250" rtl="0">
              <a:spcBef>
                <a:spcPts val="0"/>
              </a:spcBef>
              <a:spcAft>
                <a:spcPts val="0"/>
              </a:spcAft>
              <a:buSzPts val="1900"/>
              <a:buChar char="●"/>
              <a:defRPr sz="1900"/>
            </a:lvl7pPr>
            <a:lvl8pPr marL="3657600" lvl="7" indent="-349250" rtl="0">
              <a:spcBef>
                <a:spcPts val="0"/>
              </a:spcBef>
              <a:spcAft>
                <a:spcPts val="0"/>
              </a:spcAft>
              <a:buSzPts val="1900"/>
              <a:buChar char="○"/>
              <a:defRPr sz="1900"/>
            </a:lvl8pPr>
            <a:lvl9pPr marL="4114800" lvl="8" indent="-349250" rtl="0">
              <a:spcBef>
                <a:spcPts val="0"/>
              </a:spcBef>
              <a:spcAft>
                <a:spcPts val="0"/>
              </a:spcAft>
              <a:buSzPts val="1900"/>
              <a:buChar char="■"/>
              <a:defRPr sz="1900"/>
            </a:lvl9pPr>
          </a:lstStyle>
          <a:p>
            <a:endParaRPr/>
          </a:p>
        </p:txBody>
      </p:sp>
      <p:sp>
        <p:nvSpPr>
          <p:cNvPr id="48" name="Google Shape;48;g26901b979e5_0_12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t"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8"/>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ubahnverleih/WoBike/tree/mast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p:nvPr/>
        </p:nvSpPr>
        <p:spPr>
          <a:xfrm>
            <a:off x="708680" y="620392"/>
            <a:ext cx="8664000"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4200" b="1" dirty="0" smtClean="0">
                <a:solidFill>
                  <a:srgbClr val="1A1A1A"/>
                </a:solidFill>
                <a:latin typeface="Raleway"/>
                <a:ea typeface="Calibri"/>
                <a:cs typeface="Calibri"/>
                <a:sym typeface="Raleway"/>
              </a:rPr>
              <a:t>Shared E-scooters and bikes map in Calgary</a:t>
            </a:r>
            <a:endParaRPr sz="3600" b="1" i="0" u="none" strike="noStrike" cap="none" dirty="0">
              <a:solidFill>
                <a:schemeClr val="dk1"/>
              </a:solidFill>
              <a:latin typeface="Calibri"/>
              <a:ea typeface="Calibri"/>
              <a:cs typeface="Calibri"/>
              <a:sym typeface="Calibri"/>
            </a:endParaRPr>
          </a:p>
        </p:txBody>
      </p:sp>
      <p:sp>
        <p:nvSpPr>
          <p:cNvPr id="54" name="Google Shape;54;p1"/>
          <p:cNvSpPr txBox="1"/>
          <p:nvPr/>
        </p:nvSpPr>
        <p:spPr>
          <a:xfrm>
            <a:off x="777866" y="3579215"/>
            <a:ext cx="56352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1" i="0" u="none" strike="noStrike" cap="none" dirty="0" err="1" smtClean="0">
                <a:solidFill>
                  <a:schemeClr val="tx1"/>
                </a:solidFill>
                <a:latin typeface="Calibri"/>
                <a:ea typeface="Calibri"/>
                <a:cs typeface="Calibri"/>
                <a:sym typeface="Calibri"/>
              </a:rPr>
              <a:t>Chunsheng</a:t>
            </a:r>
            <a:r>
              <a:rPr lang="en-US" sz="2400" b="1" i="0" u="none" strike="noStrike" cap="none" dirty="0" smtClean="0">
                <a:solidFill>
                  <a:schemeClr val="tx1"/>
                </a:solidFill>
                <a:latin typeface="Calibri"/>
                <a:ea typeface="Calibri"/>
                <a:cs typeface="Calibri"/>
                <a:sym typeface="Calibri"/>
              </a:rPr>
              <a:t> Xiao</a:t>
            </a:r>
            <a:endParaRPr sz="2400" b="0" i="0" u="none" strike="noStrike" cap="none" baseline="30000" dirty="0">
              <a:solidFill>
                <a:schemeClr val="tx1"/>
              </a:solidFill>
              <a:latin typeface="Calibri"/>
              <a:ea typeface="Calibri"/>
              <a:cs typeface="Calibri"/>
              <a:sym typeface="Calibri"/>
            </a:endParaRPr>
          </a:p>
        </p:txBody>
      </p:sp>
      <p:sp>
        <p:nvSpPr>
          <p:cNvPr id="55" name="Google Shape;55;p1"/>
          <p:cNvSpPr txBox="1">
            <a:spLocks noGrp="1"/>
          </p:cNvSpPr>
          <p:nvPr>
            <p:ph type="sldNum" idx="12"/>
          </p:nvPr>
        </p:nvSpPr>
        <p:spPr>
          <a:xfrm>
            <a:off x="11460300" y="6416101"/>
            <a:ext cx="731700" cy="44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2000">
                <a:solidFill>
                  <a:schemeClr val="lt1"/>
                </a:solidFill>
              </a:rPr>
              <a:t>1</a:t>
            </a:fld>
            <a:endParaRPr sz="2000">
              <a:solidFill>
                <a:schemeClr val="lt1"/>
              </a:solidFill>
            </a:endParaRPr>
          </a:p>
        </p:txBody>
      </p:sp>
      <p:sp>
        <p:nvSpPr>
          <p:cNvPr id="6" name="Google Shape;53;p1"/>
          <p:cNvSpPr txBox="1"/>
          <p:nvPr/>
        </p:nvSpPr>
        <p:spPr>
          <a:xfrm>
            <a:off x="777866" y="2220592"/>
            <a:ext cx="86640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1" dirty="0" smtClean="0">
                <a:solidFill>
                  <a:srgbClr val="1A1A1A"/>
                </a:solidFill>
                <a:latin typeface="Times New Roman" panose="02020603050405020304" pitchFamily="18" charset="0"/>
                <a:ea typeface="Calibri"/>
                <a:cs typeface="Times New Roman" panose="02020603050405020304" pitchFamily="18" charset="0"/>
                <a:sym typeface="Raleway"/>
              </a:rPr>
              <a:t>ENGO551 Final Project</a:t>
            </a:r>
            <a:endParaRPr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68ff6941aa_0_11"/>
          <p:cNvSpPr txBox="1">
            <a:spLocks noGrp="1"/>
          </p:cNvSpPr>
          <p:nvPr>
            <p:ph type="title"/>
          </p:nvPr>
        </p:nvSpPr>
        <p:spPr>
          <a:xfrm>
            <a:off x="562628" y="463968"/>
            <a:ext cx="97245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rgbClr val="FF0000"/>
              </a:buClr>
              <a:buSzPts val="3600"/>
              <a:buFont typeface="Calibri"/>
              <a:buNone/>
            </a:pPr>
            <a:r>
              <a:rPr lang="en-US" dirty="0" smtClean="0">
                <a:solidFill>
                  <a:srgbClr val="FF0000"/>
                </a:solidFill>
              </a:rPr>
              <a:t>Problem Statement</a:t>
            </a:r>
            <a:endParaRPr dirty="0"/>
          </a:p>
        </p:txBody>
      </p:sp>
      <p:sp>
        <p:nvSpPr>
          <p:cNvPr id="68" name="Google Shape;68;g268ff6941aa_0_11"/>
          <p:cNvSpPr txBox="1">
            <a:spLocks noGrp="1"/>
          </p:cNvSpPr>
          <p:nvPr>
            <p:ph type="body" idx="1"/>
          </p:nvPr>
        </p:nvSpPr>
        <p:spPr>
          <a:xfrm>
            <a:off x="562625" y="1676400"/>
            <a:ext cx="7853700" cy="4207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dirty="0"/>
          </a:p>
          <a:p>
            <a:pPr marL="914400" lvl="0" indent="0" algn="l" rtl="0">
              <a:lnSpc>
                <a:spcPct val="115000"/>
              </a:lnSpc>
              <a:spcBef>
                <a:spcPts val="0"/>
              </a:spcBef>
              <a:spcAft>
                <a:spcPts val="0"/>
              </a:spcAft>
              <a:buNone/>
            </a:pPr>
            <a:endParaRPr dirty="0"/>
          </a:p>
          <a:p>
            <a:pPr marL="457200" lvl="0" indent="0" algn="l" rtl="0">
              <a:lnSpc>
                <a:spcPct val="115000"/>
              </a:lnSpc>
              <a:spcBef>
                <a:spcPts val="0"/>
              </a:spcBef>
              <a:spcAft>
                <a:spcPts val="0"/>
              </a:spcAft>
              <a:buSzPts val="2800"/>
              <a:buNone/>
            </a:pPr>
            <a:endParaRPr sz="3000" dirty="0"/>
          </a:p>
          <a:p>
            <a:pPr marL="457200" lvl="0" indent="0" algn="l" rtl="0">
              <a:lnSpc>
                <a:spcPct val="115000"/>
              </a:lnSpc>
              <a:spcBef>
                <a:spcPts val="0"/>
              </a:spcBef>
              <a:spcAft>
                <a:spcPts val="0"/>
              </a:spcAft>
              <a:buSzPts val="2800"/>
              <a:buNone/>
            </a:pPr>
            <a:endParaRPr sz="2000" dirty="0"/>
          </a:p>
          <a:p>
            <a:pPr marL="228600" lvl="0" indent="-101600" algn="l" rtl="0">
              <a:lnSpc>
                <a:spcPct val="115000"/>
              </a:lnSpc>
              <a:spcBef>
                <a:spcPts val="1000"/>
              </a:spcBef>
              <a:spcAft>
                <a:spcPts val="0"/>
              </a:spcAft>
              <a:buClr>
                <a:srgbClr val="FF0000"/>
              </a:buClr>
              <a:buSzPts val="2000"/>
              <a:buNone/>
            </a:pPr>
            <a:endParaRPr sz="2000" dirty="0"/>
          </a:p>
          <a:p>
            <a:pPr marL="0" lvl="0" indent="0" algn="l" rtl="0">
              <a:lnSpc>
                <a:spcPct val="115000"/>
              </a:lnSpc>
              <a:spcBef>
                <a:spcPts val="0"/>
              </a:spcBef>
              <a:spcAft>
                <a:spcPts val="0"/>
              </a:spcAft>
              <a:buSzPts val="2800"/>
              <a:buNone/>
            </a:pPr>
            <a:endParaRPr sz="2000" dirty="0"/>
          </a:p>
          <a:p>
            <a:pPr marL="0" lvl="0" indent="0" algn="l" rtl="0">
              <a:lnSpc>
                <a:spcPct val="90000"/>
              </a:lnSpc>
              <a:spcBef>
                <a:spcPts val="0"/>
              </a:spcBef>
              <a:spcAft>
                <a:spcPts val="0"/>
              </a:spcAft>
              <a:buSzPts val="2800"/>
              <a:buNone/>
            </a:pPr>
            <a:endParaRPr sz="2000" dirty="0"/>
          </a:p>
          <a:p>
            <a:pPr marL="228600" lvl="0" indent="-101600" algn="l" rtl="0">
              <a:lnSpc>
                <a:spcPct val="90000"/>
              </a:lnSpc>
              <a:spcBef>
                <a:spcPts val="1000"/>
              </a:spcBef>
              <a:spcAft>
                <a:spcPts val="0"/>
              </a:spcAft>
              <a:buClr>
                <a:srgbClr val="FF0000"/>
              </a:buClr>
              <a:buSzPts val="2000"/>
              <a:buNone/>
            </a:pPr>
            <a:endParaRPr sz="1800" dirty="0">
              <a:solidFill>
                <a:srgbClr val="000000"/>
              </a:solidFill>
              <a:latin typeface="Times"/>
              <a:ea typeface="Times"/>
              <a:cs typeface="Times"/>
              <a:sym typeface="Times"/>
            </a:endParaRPr>
          </a:p>
          <a:p>
            <a:pPr marL="685800" lvl="1" indent="0" algn="l" rtl="0">
              <a:lnSpc>
                <a:spcPct val="90000"/>
              </a:lnSpc>
              <a:spcBef>
                <a:spcPts val="500"/>
              </a:spcBef>
              <a:spcAft>
                <a:spcPts val="0"/>
              </a:spcAft>
              <a:buClr>
                <a:schemeClr val="dk1"/>
              </a:buClr>
              <a:buSzPts val="2000"/>
              <a:buNone/>
            </a:pPr>
            <a:endParaRPr sz="2000" dirty="0"/>
          </a:p>
        </p:txBody>
      </p:sp>
      <p:sp>
        <p:nvSpPr>
          <p:cNvPr id="69" name="Google Shape;69;g268ff6941aa_0_11"/>
          <p:cNvSpPr txBox="1">
            <a:spLocks noGrp="1"/>
          </p:cNvSpPr>
          <p:nvPr>
            <p:ph type="sldNum" idx="12"/>
          </p:nvPr>
        </p:nvSpPr>
        <p:spPr>
          <a:xfrm>
            <a:off x="11468100" y="6415800"/>
            <a:ext cx="723900" cy="442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000"/>
              <a:buNone/>
            </a:pPr>
            <a:fld id="{00000000-1234-1234-1234-123412341234}" type="slidenum">
              <a:rPr lang="en-US" sz="2400"/>
              <a:t>2</a:t>
            </a:fld>
            <a:endParaRPr sz="2400"/>
          </a:p>
        </p:txBody>
      </p:sp>
      <p:sp>
        <p:nvSpPr>
          <p:cNvPr id="6" name="Google Shape;61;g2a0744859ae_0_7"/>
          <p:cNvSpPr txBox="1">
            <a:spLocks/>
          </p:cNvSpPr>
          <p:nvPr/>
        </p:nvSpPr>
        <p:spPr>
          <a:xfrm>
            <a:off x="491067" y="1430866"/>
            <a:ext cx="4893734" cy="43772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E32726"/>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FBB03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8B857B"/>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101600">
              <a:lnSpc>
                <a:spcPct val="115000"/>
              </a:lnSpc>
              <a:buClr>
                <a:srgbClr val="FF0000"/>
              </a:buClr>
              <a:buSzPts val="2000"/>
              <a:buNone/>
            </a:pPr>
            <a:r>
              <a:rPr lang="en-US" altLang="zh-CN" sz="2400" dirty="0" smtClean="0"/>
              <a:t>The shared mobility such as shared bikes and e-scooter are getting more and more popular in Calgary.</a:t>
            </a:r>
          </a:p>
          <a:p>
            <a:pPr marL="228600" indent="-101600">
              <a:lnSpc>
                <a:spcPct val="115000"/>
              </a:lnSpc>
              <a:buClr>
                <a:srgbClr val="FF0000"/>
              </a:buClr>
              <a:buSzPts val="2000"/>
              <a:buNone/>
            </a:pPr>
            <a:endParaRPr lang="en-US" altLang="zh-CN" sz="2400" dirty="0" smtClean="0"/>
          </a:p>
          <a:p>
            <a:pPr marL="228600" indent="-101600">
              <a:lnSpc>
                <a:spcPct val="115000"/>
              </a:lnSpc>
              <a:buClr>
                <a:srgbClr val="FF0000"/>
              </a:buClr>
              <a:buSzPts val="2000"/>
              <a:buNone/>
            </a:pPr>
            <a:r>
              <a:rPr lang="en-US" altLang="zh-CN" sz="2400" dirty="0" smtClean="0"/>
              <a:t>However</a:t>
            </a:r>
            <a:r>
              <a:rPr lang="en-US" altLang="zh-CN" sz="2400" dirty="0"/>
              <a:t>, the data from different companies are totally separated. Users need to install multiple apps to find the </a:t>
            </a:r>
            <a:r>
              <a:rPr lang="en-US" altLang="zh-CN" sz="2400" dirty="0" smtClean="0"/>
              <a:t>available shared mobility.</a:t>
            </a:r>
            <a:endParaRPr lang="en-US" sz="2400" dirty="0" smtClean="0"/>
          </a:p>
          <a:p>
            <a:pPr marL="0" indent="0">
              <a:lnSpc>
                <a:spcPct val="115000"/>
              </a:lnSpc>
              <a:spcBef>
                <a:spcPts val="0"/>
              </a:spcBef>
              <a:buFont typeface="Arial"/>
              <a:buNone/>
            </a:pPr>
            <a:endParaRPr lang="en-US" sz="2000" dirty="0" smtClean="0"/>
          </a:p>
          <a:p>
            <a:pPr marL="0" indent="0">
              <a:spcBef>
                <a:spcPts val="0"/>
              </a:spcBef>
              <a:buFont typeface="Arial"/>
              <a:buNone/>
            </a:pPr>
            <a:endParaRPr lang="en-US" sz="2000" dirty="0" smtClean="0"/>
          </a:p>
          <a:p>
            <a:pPr marL="228600" indent="-101600">
              <a:buClr>
                <a:srgbClr val="FF0000"/>
              </a:buClr>
              <a:buSzPts val="2000"/>
              <a:buFont typeface="Arial"/>
              <a:buNone/>
            </a:pPr>
            <a:endParaRPr lang="en-US" sz="1800" dirty="0" smtClean="0">
              <a:solidFill>
                <a:srgbClr val="000000"/>
              </a:solidFill>
              <a:latin typeface="Times"/>
              <a:ea typeface="Times"/>
              <a:cs typeface="Times"/>
              <a:sym typeface="Times"/>
            </a:endParaRPr>
          </a:p>
          <a:p>
            <a:pPr marL="685800" lvl="1" indent="0">
              <a:buClr>
                <a:schemeClr val="dk1"/>
              </a:buClr>
              <a:buSzPts val="2000"/>
              <a:buFont typeface="Arial"/>
              <a:buNone/>
            </a:pPr>
            <a:endParaRPr lang="en-US" sz="20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712" y="1223433"/>
            <a:ext cx="4712993" cy="2468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9712" y="3754812"/>
            <a:ext cx="4712147" cy="2348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68ff6941aa_0_11"/>
          <p:cNvSpPr txBox="1">
            <a:spLocks noGrp="1"/>
          </p:cNvSpPr>
          <p:nvPr>
            <p:ph type="title"/>
          </p:nvPr>
        </p:nvSpPr>
        <p:spPr>
          <a:xfrm>
            <a:off x="562628" y="463968"/>
            <a:ext cx="97245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rgbClr val="FF0000"/>
              </a:buClr>
              <a:buSzPts val="3600"/>
              <a:buFont typeface="Calibri"/>
              <a:buNone/>
            </a:pPr>
            <a:r>
              <a:rPr lang="en-US" dirty="0" smtClean="0">
                <a:solidFill>
                  <a:srgbClr val="FF0000"/>
                </a:solidFill>
              </a:rPr>
              <a:t>Problem Statement</a:t>
            </a:r>
            <a:endParaRPr dirty="0"/>
          </a:p>
        </p:txBody>
      </p:sp>
      <p:sp>
        <p:nvSpPr>
          <p:cNvPr id="69" name="Google Shape;69;g268ff6941aa_0_11"/>
          <p:cNvSpPr txBox="1">
            <a:spLocks noGrp="1"/>
          </p:cNvSpPr>
          <p:nvPr>
            <p:ph type="sldNum" idx="12"/>
          </p:nvPr>
        </p:nvSpPr>
        <p:spPr>
          <a:xfrm>
            <a:off x="11468100" y="6415800"/>
            <a:ext cx="723900" cy="442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000"/>
              <a:buNone/>
            </a:pPr>
            <a:fld id="{00000000-1234-1234-1234-123412341234}" type="slidenum">
              <a:rPr lang="en-US" sz="2400"/>
              <a:t>3</a:t>
            </a:fld>
            <a:endParaRPr sz="2400"/>
          </a:p>
        </p:txBody>
      </p:sp>
      <p:sp>
        <p:nvSpPr>
          <p:cNvPr id="6" name="Google Shape;61;g2a0744859ae_0_7"/>
          <p:cNvSpPr txBox="1">
            <a:spLocks/>
          </p:cNvSpPr>
          <p:nvPr/>
        </p:nvSpPr>
        <p:spPr>
          <a:xfrm>
            <a:off x="2548467" y="1735667"/>
            <a:ext cx="6036733" cy="43772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E32726"/>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FBB03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8B857B"/>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101600">
              <a:lnSpc>
                <a:spcPct val="115000"/>
              </a:lnSpc>
              <a:buClr>
                <a:srgbClr val="FF0000"/>
              </a:buClr>
              <a:buSzPts val="2000"/>
              <a:buNone/>
            </a:pPr>
            <a:r>
              <a:rPr lang="en-US" b="1" dirty="0" smtClean="0"/>
              <a:t>Therefore, an integrated shared bikes and e-scooters map application that  combine the data from two companies will be very helpful for easing people’s pain looking for available facilities.</a:t>
            </a:r>
          </a:p>
        </p:txBody>
      </p:sp>
    </p:spTree>
    <p:extLst>
      <p:ext uri="{BB962C8B-B14F-4D97-AF65-F5344CB8AC3E}">
        <p14:creationId xmlns:p14="http://schemas.microsoft.com/office/powerpoint/2010/main" val="2925153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68ff6941aa_0_11"/>
          <p:cNvSpPr txBox="1">
            <a:spLocks noGrp="1"/>
          </p:cNvSpPr>
          <p:nvPr>
            <p:ph type="title"/>
          </p:nvPr>
        </p:nvSpPr>
        <p:spPr>
          <a:xfrm>
            <a:off x="562628" y="463968"/>
            <a:ext cx="97245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rgbClr val="FF0000"/>
              </a:buClr>
              <a:buSzPts val="3600"/>
              <a:buFont typeface="Calibri"/>
              <a:buNone/>
            </a:pPr>
            <a:r>
              <a:rPr lang="en-US" dirty="0">
                <a:solidFill>
                  <a:srgbClr val="FF0000"/>
                </a:solidFill>
              </a:rPr>
              <a:t>Objectives </a:t>
            </a:r>
            <a:endParaRPr dirty="0"/>
          </a:p>
        </p:txBody>
      </p:sp>
      <p:sp>
        <p:nvSpPr>
          <p:cNvPr id="68" name="Google Shape;68;g268ff6941aa_0_11"/>
          <p:cNvSpPr txBox="1">
            <a:spLocks noGrp="1"/>
          </p:cNvSpPr>
          <p:nvPr>
            <p:ph type="body" idx="1"/>
          </p:nvPr>
        </p:nvSpPr>
        <p:spPr>
          <a:xfrm>
            <a:off x="562625" y="1676400"/>
            <a:ext cx="5524908" cy="42078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rgbClr val="FF0000"/>
              </a:buClr>
              <a:buSzPts val="2400"/>
              <a:buChar char="●"/>
            </a:pPr>
            <a:r>
              <a:rPr lang="en-US" sz="2400" dirty="0"/>
              <a:t>Create </a:t>
            </a:r>
            <a:r>
              <a:rPr lang="en-US" sz="2400" dirty="0" smtClean="0"/>
              <a:t>an integrated maps for shared bikes and e-scooter available in Calgary.</a:t>
            </a:r>
          </a:p>
          <a:p>
            <a:pPr lvl="1">
              <a:lnSpc>
                <a:spcPct val="115000"/>
              </a:lnSpc>
              <a:spcBef>
                <a:spcPts val="0"/>
              </a:spcBef>
              <a:buClr>
                <a:srgbClr val="FF0000"/>
              </a:buClr>
              <a:buChar char="●"/>
            </a:pPr>
            <a:r>
              <a:rPr lang="en-US" sz="2000" dirty="0" smtClean="0"/>
              <a:t>Show all the available bikes and e-scooter at the moment</a:t>
            </a:r>
          </a:p>
          <a:p>
            <a:pPr lvl="1">
              <a:lnSpc>
                <a:spcPct val="115000"/>
              </a:lnSpc>
              <a:spcBef>
                <a:spcPts val="0"/>
              </a:spcBef>
              <a:buClr>
                <a:srgbClr val="FF0000"/>
              </a:buClr>
              <a:buChar char="●"/>
            </a:pPr>
            <a:r>
              <a:rPr lang="en-US" sz="2000" dirty="0" smtClean="0"/>
              <a:t>Legend for bikes and e-scooter from different companies respectively</a:t>
            </a:r>
          </a:p>
          <a:p>
            <a:pPr lvl="1">
              <a:lnSpc>
                <a:spcPct val="115000"/>
              </a:lnSpc>
              <a:spcBef>
                <a:spcPts val="0"/>
              </a:spcBef>
              <a:buClr>
                <a:srgbClr val="FF0000"/>
              </a:buClr>
              <a:buChar char="●"/>
            </a:pPr>
            <a:r>
              <a:rPr lang="en-US" sz="2000" dirty="0" smtClean="0"/>
              <a:t>Filter to certain type and company</a:t>
            </a:r>
          </a:p>
          <a:p>
            <a:pPr lvl="2">
              <a:lnSpc>
                <a:spcPct val="115000"/>
              </a:lnSpc>
              <a:spcBef>
                <a:spcPts val="0"/>
              </a:spcBef>
              <a:buClr>
                <a:srgbClr val="FF0000"/>
              </a:buClr>
              <a:buChar char="●"/>
            </a:pPr>
            <a:r>
              <a:rPr lang="en-US" dirty="0" smtClean="0"/>
              <a:t>Bikes or e-scooter</a:t>
            </a:r>
          </a:p>
          <a:p>
            <a:pPr lvl="2">
              <a:lnSpc>
                <a:spcPct val="115000"/>
              </a:lnSpc>
              <a:spcBef>
                <a:spcPts val="0"/>
              </a:spcBef>
              <a:buClr>
                <a:srgbClr val="FF0000"/>
              </a:buClr>
              <a:buChar char="●"/>
            </a:pPr>
            <a:r>
              <a:rPr lang="en-US" dirty="0" smtClean="0"/>
              <a:t>Neuron or Bird</a:t>
            </a:r>
          </a:p>
          <a:p>
            <a:pPr lvl="2">
              <a:lnSpc>
                <a:spcPct val="115000"/>
              </a:lnSpc>
              <a:spcBef>
                <a:spcPts val="0"/>
              </a:spcBef>
              <a:buClr>
                <a:srgbClr val="FF0000"/>
              </a:buClr>
              <a:buChar char="●"/>
            </a:pPr>
            <a:endParaRPr dirty="0"/>
          </a:p>
          <a:p>
            <a:pPr marL="914400" lvl="0" indent="0" algn="l" rtl="0">
              <a:lnSpc>
                <a:spcPct val="115000"/>
              </a:lnSpc>
              <a:spcBef>
                <a:spcPts val="0"/>
              </a:spcBef>
              <a:spcAft>
                <a:spcPts val="0"/>
              </a:spcAft>
              <a:buNone/>
            </a:pPr>
            <a:endParaRPr dirty="0"/>
          </a:p>
          <a:p>
            <a:pPr marL="457200" lvl="0" indent="0" algn="l" rtl="0">
              <a:lnSpc>
                <a:spcPct val="115000"/>
              </a:lnSpc>
              <a:spcBef>
                <a:spcPts val="0"/>
              </a:spcBef>
              <a:spcAft>
                <a:spcPts val="0"/>
              </a:spcAft>
              <a:buSzPts val="2800"/>
              <a:buNone/>
            </a:pPr>
            <a:endParaRPr sz="3000" dirty="0"/>
          </a:p>
          <a:p>
            <a:pPr marL="457200" lvl="0" indent="0" algn="l" rtl="0">
              <a:lnSpc>
                <a:spcPct val="115000"/>
              </a:lnSpc>
              <a:spcBef>
                <a:spcPts val="0"/>
              </a:spcBef>
              <a:spcAft>
                <a:spcPts val="0"/>
              </a:spcAft>
              <a:buSzPts val="2800"/>
              <a:buNone/>
            </a:pPr>
            <a:endParaRPr sz="2000" dirty="0"/>
          </a:p>
          <a:p>
            <a:pPr marL="228600" lvl="0" indent="-101600" algn="l" rtl="0">
              <a:lnSpc>
                <a:spcPct val="115000"/>
              </a:lnSpc>
              <a:spcBef>
                <a:spcPts val="1000"/>
              </a:spcBef>
              <a:spcAft>
                <a:spcPts val="0"/>
              </a:spcAft>
              <a:buClr>
                <a:srgbClr val="FF0000"/>
              </a:buClr>
              <a:buSzPts val="2000"/>
              <a:buNone/>
            </a:pPr>
            <a:endParaRPr sz="2000" dirty="0"/>
          </a:p>
          <a:p>
            <a:pPr marL="0" lvl="0" indent="0" algn="l" rtl="0">
              <a:lnSpc>
                <a:spcPct val="115000"/>
              </a:lnSpc>
              <a:spcBef>
                <a:spcPts val="0"/>
              </a:spcBef>
              <a:spcAft>
                <a:spcPts val="0"/>
              </a:spcAft>
              <a:buSzPts val="2800"/>
              <a:buNone/>
            </a:pPr>
            <a:endParaRPr sz="2000" dirty="0"/>
          </a:p>
          <a:p>
            <a:pPr marL="0" lvl="0" indent="0" algn="l" rtl="0">
              <a:lnSpc>
                <a:spcPct val="90000"/>
              </a:lnSpc>
              <a:spcBef>
                <a:spcPts val="0"/>
              </a:spcBef>
              <a:spcAft>
                <a:spcPts val="0"/>
              </a:spcAft>
              <a:buSzPts val="2800"/>
              <a:buNone/>
            </a:pPr>
            <a:endParaRPr sz="2000" dirty="0"/>
          </a:p>
          <a:p>
            <a:pPr marL="228600" lvl="0" indent="-101600" algn="l" rtl="0">
              <a:lnSpc>
                <a:spcPct val="90000"/>
              </a:lnSpc>
              <a:spcBef>
                <a:spcPts val="1000"/>
              </a:spcBef>
              <a:spcAft>
                <a:spcPts val="0"/>
              </a:spcAft>
              <a:buClr>
                <a:srgbClr val="FF0000"/>
              </a:buClr>
              <a:buSzPts val="2000"/>
              <a:buNone/>
            </a:pPr>
            <a:endParaRPr sz="1800" dirty="0">
              <a:solidFill>
                <a:srgbClr val="000000"/>
              </a:solidFill>
              <a:latin typeface="Times"/>
              <a:ea typeface="Times"/>
              <a:cs typeface="Times"/>
              <a:sym typeface="Times"/>
            </a:endParaRPr>
          </a:p>
          <a:p>
            <a:pPr marL="685800" lvl="1" indent="0" algn="l" rtl="0">
              <a:lnSpc>
                <a:spcPct val="90000"/>
              </a:lnSpc>
              <a:spcBef>
                <a:spcPts val="500"/>
              </a:spcBef>
              <a:spcAft>
                <a:spcPts val="0"/>
              </a:spcAft>
              <a:buClr>
                <a:schemeClr val="dk1"/>
              </a:buClr>
              <a:buSzPts val="2000"/>
              <a:buNone/>
            </a:pPr>
            <a:endParaRPr sz="2000" dirty="0"/>
          </a:p>
        </p:txBody>
      </p:sp>
      <p:sp>
        <p:nvSpPr>
          <p:cNvPr id="69" name="Google Shape;69;g268ff6941aa_0_11"/>
          <p:cNvSpPr txBox="1">
            <a:spLocks noGrp="1"/>
          </p:cNvSpPr>
          <p:nvPr>
            <p:ph type="sldNum" idx="12"/>
          </p:nvPr>
        </p:nvSpPr>
        <p:spPr>
          <a:xfrm>
            <a:off x="11468100" y="6415800"/>
            <a:ext cx="723900" cy="442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000"/>
              <a:buNone/>
            </a:pPr>
            <a:fld id="{00000000-1234-1234-1234-123412341234}" type="slidenum">
              <a:rPr lang="en-US" sz="2400"/>
              <a:t>4</a:t>
            </a:fld>
            <a:endParaRPr sz="240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1649080"/>
            <a:ext cx="5102464" cy="3715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181725" y="5364888"/>
            <a:ext cx="3377142" cy="307777"/>
          </a:xfrm>
          <a:prstGeom prst="rect">
            <a:avLst/>
          </a:prstGeom>
          <a:noFill/>
        </p:spPr>
        <p:txBody>
          <a:bodyPr wrap="square" rtlCol="0">
            <a:spAutoFit/>
          </a:bodyPr>
          <a:lstStyle/>
          <a:p>
            <a:r>
              <a:rPr lang="en-US" altLang="zh-CN" i="1" dirty="0" smtClean="0">
                <a:latin typeface="Times" panose="02020603050405020304" pitchFamily="18" charset="0"/>
                <a:cs typeface="Times" panose="02020603050405020304" pitchFamily="18" charset="0"/>
              </a:rPr>
              <a:t>A demo of the mapping frontend</a:t>
            </a:r>
            <a:endParaRPr lang="zh-CN" altLang="en-US" i="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64446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68ff6941aa_0_11"/>
          <p:cNvSpPr txBox="1">
            <a:spLocks noGrp="1"/>
          </p:cNvSpPr>
          <p:nvPr>
            <p:ph type="title"/>
          </p:nvPr>
        </p:nvSpPr>
        <p:spPr>
          <a:xfrm>
            <a:off x="562628" y="463968"/>
            <a:ext cx="97245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rgbClr val="FF0000"/>
              </a:buClr>
              <a:buSzPts val="3600"/>
              <a:buFont typeface="Calibri"/>
              <a:buNone/>
            </a:pPr>
            <a:r>
              <a:rPr lang="en-US" dirty="0" smtClean="0">
                <a:solidFill>
                  <a:srgbClr val="FF0000"/>
                </a:solidFill>
              </a:rPr>
              <a:t>Objectives – </a:t>
            </a:r>
            <a:r>
              <a:rPr lang="en-US" dirty="0" smtClean="0">
                <a:solidFill>
                  <a:srgbClr val="FF0000"/>
                </a:solidFill>
              </a:rPr>
              <a:t>Interactivity</a:t>
            </a:r>
            <a:r>
              <a:rPr lang="en-US" dirty="0" smtClean="0">
                <a:solidFill>
                  <a:srgbClr val="FF0000"/>
                </a:solidFill>
              </a:rPr>
              <a:t> </a:t>
            </a:r>
            <a:endParaRPr dirty="0"/>
          </a:p>
        </p:txBody>
      </p:sp>
      <p:sp>
        <p:nvSpPr>
          <p:cNvPr id="68" name="Google Shape;68;g268ff6941aa_0_11"/>
          <p:cNvSpPr txBox="1">
            <a:spLocks noGrp="1"/>
          </p:cNvSpPr>
          <p:nvPr>
            <p:ph type="body" idx="1"/>
          </p:nvPr>
        </p:nvSpPr>
        <p:spPr>
          <a:xfrm>
            <a:off x="6311492" y="1537758"/>
            <a:ext cx="5524908" cy="4207800"/>
          </a:xfrm>
          <a:prstGeom prst="rect">
            <a:avLst/>
          </a:prstGeom>
          <a:noFill/>
          <a:ln>
            <a:noFill/>
          </a:ln>
        </p:spPr>
        <p:txBody>
          <a:bodyPr spcFirstLastPara="1" wrap="square" lIns="91425" tIns="45700" rIns="91425" bIns="45700" anchor="t" anchorCtr="0">
            <a:noAutofit/>
          </a:bodyPr>
          <a:lstStyle/>
          <a:p>
            <a:pPr marL="469900" indent="-342900">
              <a:lnSpc>
                <a:spcPct val="115000"/>
              </a:lnSpc>
              <a:buClr>
                <a:srgbClr val="FF0000"/>
              </a:buClr>
              <a:buSzPts val="2000"/>
              <a:buFont typeface="Wingdings" panose="05000000000000000000" pitchFamily="2" charset="2"/>
              <a:buChar char="l"/>
            </a:pPr>
            <a:r>
              <a:rPr lang="en-US" sz="2400" dirty="0" smtClean="0"/>
              <a:t>Potential Information when click on the available facility:</a:t>
            </a:r>
          </a:p>
          <a:p>
            <a:pPr marL="927100" lvl="1" indent="-342900">
              <a:lnSpc>
                <a:spcPct val="115000"/>
              </a:lnSpc>
              <a:buClr>
                <a:srgbClr val="FF0000"/>
              </a:buClr>
              <a:buSzPts val="2000"/>
              <a:buFont typeface="Wingdings" panose="05000000000000000000" pitchFamily="2" charset="2"/>
              <a:buChar char="l"/>
            </a:pPr>
            <a:r>
              <a:rPr lang="en-US" altLang="zh-CN" sz="2000" dirty="0"/>
              <a:t>Company</a:t>
            </a:r>
          </a:p>
          <a:p>
            <a:pPr marL="927100" lvl="1" indent="-342900">
              <a:lnSpc>
                <a:spcPct val="115000"/>
              </a:lnSpc>
              <a:buClr>
                <a:srgbClr val="FF0000"/>
              </a:buClr>
              <a:buSzPts val="2000"/>
              <a:buFont typeface="Wingdings" panose="05000000000000000000" pitchFamily="2" charset="2"/>
              <a:buChar char="l"/>
            </a:pPr>
            <a:r>
              <a:rPr lang="en-US" altLang="zh-CN" sz="2000" dirty="0"/>
              <a:t>Vehicle type: e-scooter or bike</a:t>
            </a:r>
          </a:p>
          <a:p>
            <a:pPr marL="927100" lvl="1" indent="-342900">
              <a:lnSpc>
                <a:spcPct val="115000"/>
              </a:lnSpc>
              <a:buClr>
                <a:srgbClr val="FF0000"/>
              </a:buClr>
              <a:buSzPts val="2000"/>
              <a:buFont typeface="Wingdings" panose="05000000000000000000" pitchFamily="2" charset="2"/>
              <a:buChar char="l"/>
            </a:pPr>
            <a:r>
              <a:rPr lang="en-US" altLang="zh-CN" sz="2000" dirty="0"/>
              <a:t>Distance to the bike</a:t>
            </a:r>
          </a:p>
          <a:p>
            <a:pPr marL="927100" lvl="1" indent="-342900">
              <a:lnSpc>
                <a:spcPct val="115000"/>
              </a:lnSpc>
              <a:buClr>
                <a:srgbClr val="FF0000"/>
              </a:buClr>
              <a:buSzPts val="2000"/>
              <a:buFont typeface="Wingdings" panose="05000000000000000000" pitchFamily="2" charset="2"/>
              <a:buChar char="l"/>
            </a:pPr>
            <a:r>
              <a:rPr lang="en-US" altLang="zh-CN" sz="2000" dirty="0"/>
              <a:t>Remaining battery and range</a:t>
            </a:r>
          </a:p>
          <a:p>
            <a:pPr marL="584200" lvl="1" indent="0">
              <a:lnSpc>
                <a:spcPct val="115000"/>
              </a:lnSpc>
              <a:buClr>
                <a:srgbClr val="FF0000"/>
              </a:buClr>
              <a:buSzPts val="2000"/>
              <a:buNone/>
            </a:pPr>
            <a:endParaRPr lang="en-US" sz="2000" dirty="0" smtClean="0"/>
          </a:p>
          <a:p>
            <a:pPr marL="927100" lvl="1" indent="-342900">
              <a:lnSpc>
                <a:spcPct val="115000"/>
              </a:lnSpc>
              <a:buClr>
                <a:srgbClr val="FF0000"/>
              </a:buClr>
              <a:buSzPts val="2000"/>
              <a:buFont typeface="Wingdings" panose="05000000000000000000" pitchFamily="2" charset="2"/>
              <a:buChar char="l"/>
            </a:pPr>
            <a:endParaRPr lang="en-US" sz="2000" dirty="0" smtClean="0"/>
          </a:p>
          <a:p>
            <a:pPr marL="927100" lvl="1" indent="-342900">
              <a:lnSpc>
                <a:spcPct val="115000"/>
              </a:lnSpc>
              <a:buClr>
                <a:srgbClr val="FF0000"/>
              </a:buClr>
              <a:buSzPts val="2000"/>
              <a:buFont typeface="Wingdings" panose="05000000000000000000" pitchFamily="2" charset="2"/>
              <a:buChar char="l"/>
            </a:pPr>
            <a:endParaRPr lang="en-US" sz="2000" dirty="0" smtClean="0"/>
          </a:p>
          <a:p>
            <a:pPr marL="469900" indent="-342900">
              <a:lnSpc>
                <a:spcPct val="115000"/>
              </a:lnSpc>
              <a:buClr>
                <a:srgbClr val="FF0000"/>
              </a:buClr>
              <a:buSzPts val="2000"/>
              <a:buFont typeface="Wingdings" panose="05000000000000000000" pitchFamily="2" charset="2"/>
              <a:buChar char="l"/>
            </a:pPr>
            <a:endParaRPr lang="en-US" sz="2400" dirty="0" smtClean="0"/>
          </a:p>
        </p:txBody>
      </p:sp>
      <p:sp>
        <p:nvSpPr>
          <p:cNvPr id="69" name="Google Shape;69;g268ff6941aa_0_11"/>
          <p:cNvSpPr txBox="1">
            <a:spLocks noGrp="1"/>
          </p:cNvSpPr>
          <p:nvPr>
            <p:ph type="sldNum" idx="12"/>
          </p:nvPr>
        </p:nvSpPr>
        <p:spPr>
          <a:xfrm>
            <a:off x="11468100" y="6415800"/>
            <a:ext cx="723900" cy="442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000"/>
              <a:buNone/>
            </a:pPr>
            <a:fld id="{00000000-1234-1234-1234-123412341234}" type="slidenum">
              <a:rPr lang="en-US" sz="2400"/>
              <a:t>5</a:t>
            </a:fld>
            <a:endParaRPr sz="240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1537758"/>
            <a:ext cx="5647670" cy="439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822325" y="6008355"/>
            <a:ext cx="3893608" cy="307777"/>
          </a:xfrm>
          <a:prstGeom prst="rect">
            <a:avLst/>
          </a:prstGeom>
          <a:noFill/>
        </p:spPr>
        <p:txBody>
          <a:bodyPr wrap="square" rtlCol="0">
            <a:spAutoFit/>
          </a:bodyPr>
          <a:lstStyle/>
          <a:p>
            <a:r>
              <a:rPr lang="en-US" altLang="zh-CN" i="1" dirty="0" smtClean="0">
                <a:latin typeface="Times" panose="02020603050405020304" pitchFamily="18" charset="0"/>
                <a:cs typeface="Times" panose="02020603050405020304" pitchFamily="18" charset="0"/>
              </a:rPr>
              <a:t>A demo of the data requested from Neuron’s API</a:t>
            </a:r>
            <a:endParaRPr lang="zh-CN" altLang="en-US" i="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40956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68ff6941aa_0_11"/>
          <p:cNvSpPr txBox="1">
            <a:spLocks noGrp="1"/>
          </p:cNvSpPr>
          <p:nvPr>
            <p:ph type="title"/>
          </p:nvPr>
        </p:nvSpPr>
        <p:spPr>
          <a:xfrm>
            <a:off x="562628" y="463968"/>
            <a:ext cx="97245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rgbClr val="FF0000"/>
              </a:buClr>
              <a:buSzPts val="3600"/>
              <a:buFont typeface="Calibri"/>
              <a:buNone/>
            </a:pPr>
            <a:r>
              <a:rPr lang="en-US" dirty="0" smtClean="0">
                <a:solidFill>
                  <a:srgbClr val="FF0000"/>
                </a:solidFill>
              </a:rPr>
              <a:t>Objectives – </a:t>
            </a:r>
            <a:r>
              <a:rPr lang="en-US" dirty="0" smtClean="0">
                <a:solidFill>
                  <a:srgbClr val="FF0000"/>
                </a:solidFill>
              </a:rPr>
              <a:t>Use of Historical Data</a:t>
            </a:r>
            <a:r>
              <a:rPr lang="en-US" dirty="0" smtClean="0">
                <a:solidFill>
                  <a:srgbClr val="FF0000"/>
                </a:solidFill>
              </a:rPr>
              <a:t> </a:t>
            </a:r>
            <a:endParaRPr dirty="0"/>
          </a:p>
        </p:txBody>
      </p:sp>
      <p:sp>
        <p:nvSpPr>
          <p:cNvPr id="68" name="Google Shape;68;g268ff6941aa_0_11"/>
          <p:cNvSpPr txBox="1">
            <a:spLocks noGrp="1"/>
          </p:cNvSpPr>
          <p:nvPr>
            <p:ph type="body" idx="1"/>
          </p:nvPr>
        </p:nvSpPr>
        <p:spPr>
          <a:xfrm>
            <a:off x="1955800" y="1546225"/>
            <a:ext cx="7814733" cy="4207800"/>
          </a:xfrm>
          <a:prstGeom prst="rect">
            <a:avLst/>
          </a:prstGeom>
          <a:noFill/>
          <a:ln>
            <a:noFill/>
          </a:ln>
        </p:spPr>
        <p:txBody>
          <a:bodyPr spcFirstLastPara="1" wrap="square" lIns="91425" tIns="45700" rIns="91425" bIns="45700" anchor="t" anchorCtr="0">
            <a:noAutofit/>
          </a:bodyPr>
          <a:lstStyle/>
          <a:p>
            <a:pPr marL="469900" indent="-342900">
              <a:lnSpc>
                <a:spcPct val="115000"/>
              </a:lnSpc>
              <a:buClr>
                <a:srgbClr val="FF0000"/>
              </a:buClr>
              <a:buSzPts val="2000"/>
              <a:buFont typeface="Wingdings" panose="05000000000000000000" pitchFamily="2" charset="2"/>
              <a:buChar char="l"/>
            </a:pPr>
            <a:r>
              <a:rPr lang="en-US" sz="2400" dirty="0" smtClean="0"/>
              <a:t>Historical data is a good source for customization</a:t>
            </a:r>
          </a:p>
          <a:p>
            <a:pPr marL="469900" indent="-342900">
              <a:lnSpc>
                <a:spcPct val="115000"/>
              </a:lnSpc>
              <a:buClr>
                <a:srgbClr val="FF0000"/>
              </a:buClr>
              <a:buSzPts val="2000"/>
              <a:buFont typeface="Wingdings" panose="05000000000000000000" pitchFamily="2" charset="2"/>
              <a:buChar char="l"/>
            </a:pPr>
            <a:r>
              <a:rPr lang="en-US" sz="2400" dirty="0" smtClean="0"/>
              <a:t>Potential </a:t>
            </a:r>
            <a:r>
              <a:rPr lang="en-US" sz="2400" dirty="0" smtClean="0"/>
              <a:t>Customization</a:t>
            </a:r>
          </a:p>
          <a:p>
            <a:pPr marL="927100" lvl="1" indent="-342900">
              <a:lnSpc>
                <a:spcPct val="115000"/>
              </a:lnSpc>
              <a:buClr>
                <a:srgbClr val="FF0000"/>
              </a:buClr>
              <a:buSzPts val="2000"/>
              <a:buFont typeface="Wingdings" panose="05000000000000000000" pitchFamily="2" charset="2"/>
              <a:buChar char="l"/>
            </a:pPr>
            <a:r>
              <a:rPr lang="en-US" sz="2000" dirty="0"/>
              <a:t>B</a:t>
            </a:r>
            <a:r>
              <a:rPr lang="en-US" sz="2000" dirty="0" smtClean="0"/>
              <a:t>etter estimations of duration of the rides based on users’ previous records</a:t>
            </a:r>
          </a:p>
          <a:p>
            <a:pPr marL="927100" lvl="1" indent="-342900">
              <a:lnSpc>
                <a:spcPct val="115000"/>
              </a:lnSpc>
              <a:buClr>
                <a:srgbClr val="FF0000"/>
              </a:buClr>
              <a:buSzPts val="2000"/>
              <a:buFont typeface="Wingdings" panose="05000000000000000000" pitchFamily="2" charset="2"/>
              <a:buChar char="l"/>
            </a:pPr>
            <a:endParaRPr lang="en-US" sz="1600" dirty="0" smtClean="0"/>
          </a:p>
          <a:p>
            <a:pPr marL="927100" lvl="1" indent="-342900">
              <a:lnSpc>
                <a:spcPct val="115000"/>
              </a:lnSpc>
              <a:buClr>
                <a:srgbClr val="FF0000"/>
              </a:buClr>
              <a:buSzPts val="2000"/>
              <a:buFont typeface="Wingdings" panose="05000000000000000000" pitchFamily="2" charset="2"/>
              <a:buChar char="l"/>
            </a:pPr>
            <a:endParaRPr lang="en-US" sz="2000" dirty="0" smtClean="0"/>
          </a:p>
          <a:p>
            <a:pPr marL="927100" lvl="1" indent="-342900">
              <a:lnSpc>
                <a:spcPct val="115000"/>
              </a:lnSpc>
              <a:buClr>
                <a:srgbClr val="FF0000"/>
              </a:buClr>
              <a:buSzPts val="2000"/>
              <a:buFont typeface="Wingdings" panose="05000000000000000000" pitchFamily="2" charset="2"/>
              <a:buChar char="l"/>
            </a:pPr>
            <a:endParaRPr lang="en-US" sz="2000" dirty="0" smtClean="0"/>
          </a:p>
          <a:p>
            <a:pPr marL="469900" indent="-342900">
              <a:lnSpc>
                <a:spcPct val="115000"/>
              </a:lnSpc>
              <a:buClr>
                <a:srgbClr val="FF0000"/>
              </a:buClr>
              <a:buSzPts val="2000"/>
              <a:buFont typeface="Wingdings" panose="05000000000000000000" pitchFamily="2" charset="2"/>
              <a:buChar char="l"/>
            </a:pPr>
            <a:endParaRPr lang="en-US" sz="2400" dirty="0" smtClean="0"/>
          </a:p>
        </p:txBody>
      </p:sp>
      <p:sp>
        <p:nvSpPr>
          <p:cNvPr id="69" name="Google Shape;69;g268ff6941aa_0_11"/>
          <p:cNvSpPr txBox="1">
            <a:spLocks noGrp="1"/>
          </p:cNvSpPr>
          <p:nvPr>
            <p:ph type="sldNum" idx="12"/>
          </p:nvPr>
        </p:nvSpPr>
        <p:spPr>
          <a:xfrm>
            <a:off x="11468100" y="6415800"/>
            <a:ext cx="723900" cy="442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000"/>
              <a:buNone/>
            </a:pPr>
            <a:fld id="{00000000-1234-1234-1234-123412341234}" type="slidenum">
              <a:rPr lang="en-US" sz="2400"/>
              <a:t>6</a:t>
            </a:fld>
            <a:endParaRPr sz="2400"/>
          </a:p>
        </p:txBody>
      </p:sp>
      <p:sp>
        <p:nvSpPr>
          <p:cNvPr id="8" name="TextBox 7"/>
          <p:cNvSpPr txBox="1"/>
          <p:nvPr/>
        </p:nvSpPr>
        <p:spPr>
          <a:xfrm>
            <a:off x="822325" y="6008355"/>
            <a:ext cx="3893608" cy="307777"/>
          </a:xfrm>
          <a:prstGeom prst="rect">
            <a:avLst/>
          </a:prstGeom>
          <a:noFill/>
        </p:spPr>
        <p:txBody>
          <a:bodyPr wrap="square" rtlCol="0">
            <a:spAutoFit/>
          </a:bodyPr>
          <a:lstStyle/>
          <a:p>
            <a:r>
              <a:rPr lang="en-US" altLang="zh-CN" i="1" dirty="0" smtClean="0">
                <a:latin typeface="Times" panose="02020603050405020304" pitchFamily="18" charset="0"/>
                <a:cs typeface="Times" panose="02020603050405020304" pitchFamily="18" charset="0"/>
              </a:rPr>
              <a:t>A demo of the data requested from Neuron’s API</a:t>
            </a:r>
            <a:endParaRPr lang="zh-CN" altLang="en-US" i="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51463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6901b979e5_0_16"/>
          <p:cNvSpPr txBox="1">
            <a:spLocks noGrp="1"/>
          </p:cNvSpPr>
          <p:nvPr>
            <p:ph type="title"/>
          </p:nvPr>
        </p:nvSpPr>
        <p:spPr>
          <a:xfrm>
            <a:off x="562628" y="146543"/>
            <a:ext cx="97245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rgbClr val="FF0000"/>
              </a:buClr>
              <a:buSzPts val="3600"/>
              <a:buFont typeface="Calibri"/>
              <a:buNone/>
            </a:pPr>
            <a:r>
              <a:rPr lang="en-US" dirty="0" smtClean="0">
                <a:solidFill>
                  <a:srgbClr val="FF0000"/>
                </a:solidFill>
              </a:rPr>
              <a:t>Data</a:t>
            </a:r>
            <a:endParaRPr dirty="0"/>
          </a:p>
        </p:txBody>
      </p:sp>
      <p:sp>
        <p:nvSpPr>
          <p:cNvPr id="176" name="Google Shape;176;g26901b979e5_0_16"/>
          <p:cNvSpPr txBox="1">
            <a:spLocks noGrp="1"/>
          </p:cNvSpPr>
          <p:nvPr>
            <p:ph type="body" idx="1"/>
          </p:nvPr>
        </p:nvSpPr>
        <p:spPr>
          <a:xfrm>
            <a:off x="562625" y="1125550"/>
            <a:ext cx="8180100" cy="42201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rgbClr val="FF0000"/>
              </a:buClr>
              <a:buSzPts val="2400"/>
              <a:buChar char="●"/>
            </a:pPr>
            <a:r>
              <a:rPr lang="en-US" sz="2400" dirty="0" smtClean="0"/>
              <a:t>Shared Mobility data</a:t>
            </a:r>
          </a:p>
          <a:p>
            <a:pPr lvl="1">
              <a:lnSpc>
                <a:spcPct val="115000"/>
              </a:lnSpc>
              <a:spcBef>
                <a:spcPts val="0"/>
              </a:spcBef>
              <a:buClr>
                <a:srgbClr val="FF0000"/>
              </a:buClr>
              <a:buChar char="●"/>
            </a:pPr>
            <a:r>
              <a:rPr lang="en-US" sz="2000" dirty="0" smtClean="0"/>
              <a:t>The data comes from two companies’ APIs</a:t>
            </a:r>
          </a:p>
          <a:p>
            <a:pPr lvl="1">
              <a:lnSpc>
                <a:spcPct val="115000"/>
              </a:lnSpc>
              <a:spcBef>
                <a:spcPts val="0"/>
              </a:spcBef>
              <a:buClr>
                <a:srgbClr val="FF0000"/>
              </a:buClr>
              <a:buChar char="●"/>
            </a:pPr>
            <a:r>
              <a:rPr lang="en-US" sz="2000" dirty="0" smtClean="0"/>
              <a:t>The API documentation </a:t>
            </a:r>
            <a:r>
              <a:rPr lang="en-US" sz="2000" dirty="0"/>
              <a:t>comes from:</a:t>
            </a:r>
            <a:br>
              <a:rPr lang="en-US" sz="2000" dirty="0"/>
            </a:br>
            <a:r>
              <a:rPr lang="en-US" sz="2000" dirty="0">
                <a:hlinkClick r:id="rId3"/>
              </a:rPr>
              <a:t>https://</a:t>
            </a:r>
            <a:r>
              <a:rPr lang="en-US" sz="2000" dirty="0" smtClean="0">
                <a:hlinkClick r:id="rId3"/>
              </a:rPr>
              <a:t>github.com/ubahnverleih/WoBike/tree/master</a:t>
            </a:r>
            <a:endParaRPr lang="en-US" sz="1600" dirty="0" smtClean="0"/>
          </a:p>
          <a:p>
            <a:pPr marL="457200" lvl="0" indent="-381000" algn="l" rtl="0">
              <a:lnSpc>
                <a:spcPct val="115000"/>
              </a:lnSpc>
              <a:spcBef>
                <a:spcPts val="0"/>
              </a:spcBef>
              <a:spcAft>
                <a:spcPts val="0"/>
              </a:spcAft>
              <a:buClr>
                <a:srgbClr val="FF0000"/>
              </a:buClr>
              <a:buSzPts val="2400"/>
              <a:buChar char="●"/>
            </a:pPr>
            <a:r>
              <a:rPr lang="en-US" sz="2400" dirty="0" smtClean="0"/>
              <a:t>Google map location data</a:t>
            </a:r>
          </a:p>
          <a:p>
            <a:pPr lvl="1">
              <a:lnSpc>
                <a:spcPct val="115000"/>
              </a:lnSpc>
              <a:spcBef>
                <a:spcPts val="0"/>
              </a:spcBef>
              <a:buClr>
                <a:srgbClr val="FF0000"/>
              </a:buClr>
              <a:buChar char="●"/>
            </a:pPr>
            <a:r>
              <a:rPr lang="en-US" sz="2000" dirty="0" smtClean="0"/>
              <a:t>The distance to the facility</a:t>
            </a:r>
          </a:p>
          <a:p>
            <a:pPr lvl="1">
              <a:lnSpc>
                <a:spcPct val="115000"/>
              </a:lnSpc>
              <a:spcBef>
                <a:spcPts val="0"/>
              </a:spcBef>
              <a:buClr>
                <a:srgbClr val="FF0000"/>
              </a:buClr>
              <a:buChar char="●"/>
            </a:pPr>
            <a:r>
              <a:rPr lang="en-US" sz="2000" dirty="0" smtClean="0"/>
              <a:t>The estimated time to get to the facility</a:t>
            </a:r>
          </a:p>
          <a:p>
            <a:pPr marL="457200" lvl="0" indent="-381000" algn="l" rtl="0">
              <a:lnSpc>
                <a:spcPct val="115000"/>
              </a:lnSpc>
              <a:spcBef>
                <a:spcPts val="0"/>
              </a:spcBef>
              <a:spcAft>
                <a:spcPts val="0"/>
              </a:spcAft>
              <a:buClr>
                <a:srgbClr val="FF0000"/>
              </a:buClr>
              <a:buSzPts val="2400"/>
              <a:buChar char="●"/>
            </a:pPr>
            <a:r>
              <a:rPr lang="en-US" sz="2400" dirty="0" smtClean="0"/>
              <a:t>User data</a:t>
            </a:r>
            <a:endParaRPr lang="en-US" sz="2400" dirty="0"/>
          </a:p>
          <a:p>
            <a:pPr lvl="1">
              <a:lnSpc>
                <a:spcPct val="115000"/>
              </a:lnSpc>
              <a:spcBef>
                <a:spcPts val="0"/>
              </a:spcBef>
              <a:buClr>
                <a:srgbClr val="FF0000"/>
              </a:buClr>
              <a:buChar char="●"/>
            </a:pPr>
            <a:r>
              <a:rPr lang="en-US" sz="2000" dirty="0" smtClean="0"/>
              <a:t>Sign-in and Sign-out</a:t>
            </a:r>
          </a:p>
          <a:p>
            <a:pPr lvl="1">
              <a:lnSpc>
                <a:spcPct val="115000"/>
              </a:lnSpc>
              <a:spcBef>
                <a:spcPts val="0"/>
              </a:spcBef>
              <a:buClr>
                <a:srgbClr val="FF0000"/>
              </a:buClr>
              <a:buChar char="●"/>
            </a:pPr>
            <a:r>
              <a:rPr lang="en-US" sz="2000" dirty="0" smtClean="0"/>
              <a:t>Record usage for future customization</a:t>
            </a:r>
          </a:p>
          <a:p>
            <a:pPr lvl="1">
              <a:lnSpc>
                <a:spcPct val="115000"/>
              </a:lnSpc>
              <a:spcBef>
                <a:spcPts val="0"/>
              </a:spcBef>
              <a:buClr>
                <a:srgbClr val="FF0000"/>
              </a:buClr>
              <a:buChar char="●"/>
            </a:pPr>
            <a:r>
              <a:rPr lang="en-US" sz="2000" dirty="0" smtClean="0"/>
              <a:t>Stored in a private Postgres database</a:t>
            </a:r>
            <a:endParaRPr sz="2000" dirty="0"/>
          </a:p>
          <a:p>
            <a:pPr marL="914400" lvl="0" indent="0" algn="l" rtl="0">
              <a:lnSpc>
                <a:spcPct val="115000"/>
              </a:lnSpc>
              <a:spcBef>
                <a:spcPts val="0"/>
              </a:spcBef>
              <a:spcAft>
                <a:spcPts val="0"/>
              </a:spcAft>
              <a:buNone/>
            </a:pPr>
            <a:endParaRPr sz="2400" dirty="0"/>
          </a:p>
          <a:p>
            <a:pPr marL="457200" lvl="0" indent="0" algn="l" rtl="0">
              <a:lnSpc>
                <a:spcPct val="115000"/>
              </a:lnSpc>
              <a:spcBef>
                <a:spcPts val="0"/>
              </a:spcBef>
              <a:spcAft>
                <a:spcPts val="0"/>
              </a:spcAft>
              <a:buSzPts val="2800"/>
              <a:buNone/>
            </a:pPr>
            <a:endParaRPr sz="3000" dirty="0"/>
          </a:p>
          <a:p>
            <a:pPr marL="457200" lvl="0" indent="0" algn="l" rtl="0">
              <a:lnSpc>
                <a:spcPct val="115000"/>
              </a:lnSpc>
              <a:spcBef>
                <a:spcPts val="0"/>
              </a:spcBef>
              <a:spcAft>
                <a:spcPts val="0"/>
              </a:spcAft>
              <a:buSzPts val="2800"/>
              <a:buNone/>
            </a:pPr>
            <a:endParaRPr sz="2000" dirty="0"/>
          </a:p>
          <a:p>
            <a:pPr marL="228600" lvl="0" indent="-101600" algn="l" rtl="0">
              <a:lnSpc>
                <a:spcPct val="115000"/>
              </a:lnSpc>
              <a:spcBef>
                <a:spcPts val="1000"/>
              </a:spcBef>
              <a:spcAft>
                <a:spcPts val="0"/>
              </a:spcAft>
              <a:buClr>
                <a:srgbClr val="FF0000"/>
              </a:buClr>
              <a:buSzPts val="2000"/>
              <a:buNone/>
            </a:pPr>
            <a:endParaRPr sz="2000" dirty="0"/>
          </a:p>
          <a:p>
            <a:pPr marL="0" lvl="0" indent="0" algn="l" rtl="0">
              <a:lnSpc>
                <a:spcPct val="115000"/>
              </a:lnSpc>
              <a:spcBef>
                <a:spcPts val="0"/>
              </a:spcBef>
              <a:spcAft>
                <a:spcPts val="0"/>
              </a:spcAft>
              <a:buSzPts val="2800"/>
              <a:buNone/>
            </a:pPr>
            <a:endParaRPr sz="2000" dirty="0"/>
          </a:p>
          <a:p>
            <a:pPr marL="0" lvl="0" indent="0" algn="l" rtl="0">
              <a:lnSpc>
                <a:spcPct val="90000"/>
              </a:lnSpc>
              <a:spcBef>
                <a:spcPts val="0"/>
              </a:spcBef>
              <a:spcAft>
                <a:spcPts val="0"/>
              </a:spcAft>
              <a:buSzPts val="2800"/>
              <a:buNone/>
            </a:pPr>
            <a:endParaRPr sz="2000" dirty="0"/>
          </a:p>
          <a:p>
            <a:pPr marL="228600" lvl="0" indent="-101600" algn="l" rtl="0">
              <a:lnSpc>
                <a:spcPct val="90000"/>
              </a:lnSpc>
              <a:spcBef>
                <a:spcPts val="1000"/>
              </a:spcBef>
              <a:spcAft>
                <a:spcPts val="0"/>
              </a:spcAft>
              <a:buClr>
                <a:srgbClr val="FF0000"/>
              </a:buClr>
              <a:buSzPts val="2000"/>
              <a:buNone/>
            </a:pPr>
            <a:endParaRPr sz="1800" dirty="0">
              <a:solidFill>
                <a:srgbClr val="000000"/>
              </a:solidFill>
              <a:latin typeface="Times"/>
              <a:ea typeface="Times"/>
              <a:cs typeface="Times"/>
              <a:sym typeface="Times"/>
            </a:endParaRPr>
          </a:p>
          <a:p>
            <a:pPr marL="685800" lvl="1" indent="0" algn="l" rtl="0">
              <a:lnSpc>
                <a:spcPct val="90000"/>
              </a:lnSpc>
              <a:spcBef>
                <a:spcPts val="500"/>
              </a:spcBef>
              <a:spcAft>
                <a:spcPts val="0"/>
              </a:spcAft>
              <a:buClr>
                <a:schemeClr val="dk1"/>
              </a:buClr>
              <a:buSzPts val="2000"/>
              <a:buNone/>
            </a:pPr>
            <a:endParaRPr sz="2000" dirty="0"/>
          </a:p>
        </p:txBody>
      </p:sp>
      <p:sp>
        <p:nvSpPr>
          <p:cNvPr id="177" name="Google Shape;177;g26901b979e5_0_16"/>
          <p:cNvSpPr txBox="1">
            <a:spLocks noGrp="1"/>
          </p:cNvSpPr>
          <p:nvPr>
            <p:ph type="sldNum" idx="12"/>
          </p:nvPr>
        </p:nvSpPr>
        <p:spPr>
          <a:xfrm>
            <a:off x="9448800" y="6395701"/>
            <a:ext cx="2743200" cy="46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000"/>
              <a:buNone/>
            </a:pPr>
            <a:fld id="{00000000-1234-1234-1234-123412341234}" type="slidenum">
              <a:rPr lang="en-US" sz="2400"/>
              <a:t>7</a:t>
            </a:fld>
            <a:endParaRPr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2628" y="463968"/>
            <a:ext cx="9724372" cy="763699"/>
          </a:xfrm>
        </p:spPr>
        <p:txBody>
          <a:bodyPr/>
          <a:lstStyle/>
          <a:p>
            <a:r>
              <a:rPr lang="en-US" altLang="zh-CN" dirty="0" smtClean="0"/>
              <a:t>API</a:t>
            </a:r>
            <a:endParaRPr lang="zh-CN" altLang="en-US" dirty="0"/>
          </a:p>
        </p:txBody>
      </p:sp>
      <p:sp>
        <p:nvSpPr>
          <p:cNvPr id="3" name="文本占位符 2"/>
          <p:cNvSpPr>
            <a:spLocks noGrp="1"/>
          </p:cNvSpPr>
          <p:nvPr>
            <p:ph type="body" idx="1"/>
          </p:nvPr>
        </p:nvSpPr>
        <p:spPr>
          <a:xfrm>
            <a:off x="562628" y="1409128"/>
            <a:ext cx="9724372" cy="4115669"/>
          </a:xfrm>
        </p:spPr>
        <p:txBody>
          <a:bodyPr/>
          <a:lstStyle/>
          <a:p>
            <a:pPr>
              <a:buFont typeface="Wingdings" panose="05000000000000000000" pitchFamily="2" charset="2"/>
              <a:buChar char="l"/>
            </a:pPr>
            <a:r>
              <a:rPr lang="en-US" altLang="zh-CN" dirty="0" smtClean="0"/>
              <a:t>API is available for the application.</a:t>
            </a:r>
          </a:p>
          <a:p>
            <a:pPr>
              <a:buFont typeface="Wingdings" panose="05000000000000000000" pitchFamily="2" charset="2"/>
              <a:buChar char="l"/>
            </a:pPr>
            <a:r>
              <a:rPr lang="en-US" altLang="zh-CN" dirty="0" smtClean="0"/>
              <a:t>Available functionality including:</a:t>
            </a:r>
          </a:p>
          <a:p>
            <a:pPr lvl="1">
              <a:buFont typeface="Wingdings" panose="05000000000000000000" pitchFamily="2" charset="2"/>
              <a:buChar char="l"/>
            </a:pPr>
            <a:r>
              <a:rPr lang="en-US" altLang="zh-CN" dirty="0" smtClean="0"/>
              <a:t>Location of all the available facilities</a:t>
            </a:r>
          </a:p>
          <a:p>
            <a:pPr lvl="1">
              <a:buFont typeface="Wingdings" panose="05000000000000000000" pitchFamily="2" charset="2"/>
              <a:buChar char="l"/>
            </a:pPr>
            <a:r>
              <a:rPr lang="en-US" altLang="zh-CN" dirty="0" smtClean="0"/>
              <a:t>Information of the facilities</a:t>
            </a:r>
          </a:p>
          <a:p>
            <a:pPr lvl="1">
              <a:buFont typeface="Wingdings" panose="05000000000000000000" pitchFamily="2" charset="2"/>
              <a:buChar char="l"/>
            </a:pPr>
            <a:r>
              <a:rPr lang="en-US" altLang="zh-CN" dirty="0" smtClean="0"/>
              <a:t>Filters to specify information retrieved</a:t>
            </a:r>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smtClean="0"/>
          </a:p>
          <a:p>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701724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2692565559c_1_11"/>
          <p:cNvSpPr txBox="1"/>
          <p:nvPr/>
        </p:nvSpPr>
        <p:spPr>
          <a:xfrm>
            <a:off x="2785200" y="2721775"/>
            <a:ext cx="66216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4200" b="1" dirty="0" smtClean="0">
                <a:solidFill>
                  <a:srgbClr val="1A1A1A"/>
                </a:solidFill>
                <a:latin typeface="Raleway"/>
                <a:ea typeface="Raleway"/>
                <a:cs typeface="Raleway"/>
                <a:sym typeface="Raleway"/>
              </a:rPr>
              <a:t>Thank you!</a:t>
            </a:r>
            <a:endParaRPr sz="3600" b="1" i="0" u="none" strike="noStrike" cap="none" dirty="0">
              <a:solidFill>
                <a:schemeClr val="dk1"/>
              </a:solidFill>
              <a:latin typeface="Calibri"/>
              <a:ea typeface="Calibri"/>
              <a:cs typeface="Calibri"/>
              <a:sym typeface="Calibri"/>
            </a:endParaRPr>
          </a:p>
        </p:txBody>
      </p:sp>
      <p:sp>
        <p:nvSpPr>
          <p:cNvPr id="324" name="Google Shape;324;g2692565559c_1_1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2400">
                <a:solidFill>
                  <a:schemeClr val="lt1"/>
                </a:solidFill>
              </a:rPr>
              <a:t>9</a:t>
            </a:fld>
            <a:endParaRPr sz="2400">
              <a:solidFill>
                <a:schemeClr val="lt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Calgary">
      <a:dk1>
        <a:srgbClr val="000000"/>
      </a:dk1>
      <a:lt1>
        <a:srgbClr val="FFFFFF"/>
      </a:lt1>
      <a:dk2>
        <a:srgbClr val="8C857B"/>
      </a:dk2>
      <a:lt2>
        <a:srgbClr val="C3BFB6"/>
      </a:lt2>
      <a:accent1>
        <a:srgbClr val="D6001C"/>
      </a:accent1>
      <a:accent2>
        <a:srgbClr val="FFA300"/>
      </a:accent2>
      <a:accent3>
        <a:srgbClr val="FF671F"/>
      </a:accent3>
      <a:accent4>
        <a:srgbClr val="B5BD00"/>
      </a:accent4>
      <a:accent5>
        <a:srgbClr val="CE0058"/>
      </a:accent5>
      <a:accent6>
        <a:srgbClr val="A6192E"/>
      </a:accent6>
      <a:hlink>
        <a:srgbClr val="D6001C"/>
      </a:hlink>
      <a:folHlink>
        <a:srgbClr val="8C8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1474</Words>
  <Application>Microsoft Office PowerPoint</Application>
  <PresentationFormat>自定义</PresentationFormat>
  <Paragraphs>104</Paragraphs>
  <Slides>9</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Raleway</vt:lpstr>
      <vt:lpstr>Times New Roman</vt:lpstr>
      <vt:lpstr>Calibri</vt:lpstr>
      <vt:lpstr>Times</vt:lpstr>
      <vt:lpstr>Office Theme</vt:lpstr>
      <vt:lpstr>PowerPoint 演示文稿</vt:lpstr>
      <vt:lpstr>Problem Statement</vt:lpstr>
      <vt:lpstr>Problem Statement</vt:lpstr>
      <vt:lpstr>Objectives </vt:lpstr>
      <vt:lpstr>Objectives – Interactivity </vt:lpstr>
      <vt:lpstr>Objectives – Use of Historical Data </vt:lpstr>
      <vt:lpstr>Data</vt:lpstr>
      <vt:lpstr>API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Hunter Pedersen</dc:creator>
  <cp:lastModifiedBy>lucile gz</cp:lastModifiedBy>
  <cp:revision>26</cp:revision>
  <dcterms:created xsi:type="dcterms:W3CDTF">2022-03-30T15:54:49Z</dcterms:created>
  <dcterms:modified xsi:type="dcterms:W3CDTF">2024-03-14T17:56:51Z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0x010100D3D735855909F14FB6250141B48BB436</vt:lpwstr>
  </property>
</Properties>
</file>