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84" r:id="rId5"/>
    <p:sldId id="274" r:id="rId6"/>
    <p:sldId id="275" r:id="rId7"/>
    <p:sldId id="282" r:id="rId8"/>
    <p:sldId id="276" r:id="rId9"/>
    <p:sldId id="277" r:id="rId10"/>
    <p:sldId id="281" r:id="rId11"/>
    <p:sldId id="278" r:id="rId12"/>
    <p:sldId id="279" r:id="rId13"/>
    <p:sldId id="280"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48BF5-634B-74EE-F2A1-2D4E2B07EC81}" v="170" dt="2023-03-06T02:15:12.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AE6B4-0AE2-4E64-AA87-EEFE1C8D3E5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99D2A3-8AA5-4F9D-BD28-7DFC0B51D248}">
      <dgm:prSet/>
      <dgm:spPr/>
      <dgm:t>
        <a:bodyPr/>
        <a:lstStyle/>
        <a:p>
          <a:r>
            <a:rPr lang="en-US"/>
            <a:t>The standard deviation serves as a gauge of the data's distribution, while the mean and mode values indicate the central tendency and most frequent values in each column, respectively</a:t>
          </a:r>
        </a:p>
      </dgm:t>
    </dgm:pt>
    <dgm:pt modelId="{FEE22B23-8B77-47A4-8C62-0D8B163C5E9F}" type="parTrans" cxnId="{79EAB68E-B2A6-40E6-B584-82EA270FB612}">
      <dgm:prSet/>
      <dgm:spPr/>
      <dgm:t>
        <a:bodyPr/>
        <a:lstStyle/>
        <a:p>
          <a:endParaRPr lang="en-US"/>
        </a:p>
      </dgm:t>
    </dgm:pt>
    <dgm:pt modelId="{0C228CC0-AF9D-4D0A-B822-85D047F2EBBA}" type="sibTrans" cxnId="{79EAB68E-B2A6-40E6-B584-82EA270FB612}">
      <dgm:prSet/>
      <dgm:spPr/>
      <dgm:t>
        <a:bodyPr/>
        <a:lstStyle/>
        <a:p>
          <a:endParaRPr lang="en-US"/>
        </a:p>
      </dgm:t>
    </dgm:pt>
    <dgm:pt modelId="{1F75ECC4-52C6-4069-9F28-56213A327A4E}">
      <dgm:prSet/>
      <dgm:spPr/>
      <dgm:t>
        <a:bodyPr/>
        <a:lstStyle/>
        <a:p>
          <a:r>
            <a:rPr lang="en-US"/>
            <a:t>Larger tail values imply more skewness, and the tail values indicate how much the data deviates from a normal distribution</a:t>
          </a:r>
        </a:p>
      </dgm:t>
    </dgm:pt>
    <dgm:pt modelId="{A2E13CAE-9FF2-4D18-A408-1BE802582A7B}" type="parTrans" cxnId="{5AD8A256-DF78-436B-BF5B-D48DE62F2BA3}">
      <dgm:prSet/>
      <dgm:spPr/>
      <dgm:t>
        <a:bodyPr/>
        <a:lstStyle/>
        <a:p>
          <a:endParaRPr lang="en-US"/>
        </a:p>
      </dgm:t>
    </dgm:pt>
    <dgm:pt modelId="{9E24FCA6-E096-4E87-AF25-3F03EDC2FB27}" type="sibTrans" cxnId="{5AD8A256-DF78-436B-BF5B-D48DE62F2BA3}">
      <dgm:prSet/>
      <dgm:spPr/>
      <dgm:t>
        <a:bodyPr/>
        <a:lstStyle/>
        <a:p>
          <a:endParaRPr lang="en-US"/>
        </a:p>
      </dgm:t>
    </dgm:pt>
    <dgm:pt modelId="{7AA10CB5-7A1C-45A0-BA05-44026E68AEC7}">
      <dgm:prSet/>
      <dgm:spPr/>
      <dgm:t>
        <a:bodyPr/>
        <a:lstStyle/>
        <a:p>
          <a:r>
            <a:rPr lang="en-US"/>
            <a:t>In general, statistics offer perceptions into consumer behavior about phone usage, which can be utilized to guide marketing and product development initiatives</a:t>
          </a:r>
        </a:p>
      </dgm:t>
    </dgm:pt>
    <dgm:pt modelId="{8CBD476C-06C1-4DF2-AA05-115D21062A58}" type="parTrans" cxnId="{7CC8ED11-4199-4349-9538-7A4D5D2CA95D}">
      <dgm:prSet/>
      <dgm:spPr/>
      <dgm:t>
        <a:bodyPr/>
        <a:lstStyle/>
        <a:p>
          <a:endParaRPr lang="en-US"/>
        </a:p>
      </dgm:t>
    </dgm:pt>
    <dgm:pt modelId="{5F9C9451-66D5-4FB4-AD8D-1B3D750599EC}" type="sibTrans" cxnId="{7CC8ED11-4199-4349-9538-7A4D5D2CA95D}">
      <dgm:prSet/>
      <dgm:spPr/>
      <dgm:t>
        <a:bodyPr/>
        <a:lstStyle/>
        <a:p>
          <a:endParaRPr lang="en-US"/>
        </a:p>
      </dgm:t>
    </dgm:pt>
    <dgm:pt modelId="{1689A580-12D0-4C4A-B6F1-DCE2ADBDED53}" type="pres">
      <dgm:prSet presAssocID="{C41AE6B4-0AE2-4E64-AA87-EEFE1C8D3E5D}" presName="linear" presStyleCnt="0">
        <dgm:presLayoutVars>
          <dgm:animLvl val="lvl"/>
          <dgm:resizeHandles val="exact"/>
        </dgm:presLayoutVars>
      </dgm:prSet>
      <dgm:spPr/>
    </dgm:pt>
    <dgm:pt modelId="{9B210F59-6E79-49FF-9A64-47D7EBA3B7B6}" type="pres">
      <dgm:prSet presAssocID="{E199D2A3-8AA5-4F9D-BD28-7DFC0B51D248}" presName="parentText" presStyleLbl="node1" presStyleIdx="0" presStyleCnt="3">
        <dgm:presLayoutVars>
          <dgm:chMax val="0"/>
          <dgm:bulletEnabled val="1"/>
        </dgm:presLayoutVars>
      </dgm:prSet>
      <dgm:spPr/>
    </dgm:pt>
    <dgm:pt modelId="{27370A46-77F2-467F-AC91-2CBD82279597}" type="pres">
      <dgm:prSet presAssocID="{0C228CC0-AF9D-4D0A-B822-85D047F2EBBA}" presName="spacer" presStyleCnt="0"/>
      <dgm:spPr/>
    </dgm:pt>
    <dgm:pt modelId="{BCC038B6-485D-4879-8DB6-064975E6E910}" type="pres">
      <dgm:prSet presAssocID="{1F75ECC4-52C6-4069-9F28-56213A327A4E}" presName="parentText" presStyleLbl="node1" presStyleIdx="1" presStyleCnt="3">
        <dgm:presLayoutVars>
          <dgm:chMax val="0"/>
          <dgm:bulletEnabled val="1"/>
        </dgm:presLayoutVars>
      </dgm:prSet>
      <dgm:spPr/>
    </dgm:pt>
    <dgm:pt modelId="{224D975C-E42B-4CCF-B7AC-FAE75ED7FDB3}" type="pres">
      <dgm:prSet presAssocID="{9E24FCA6-E096-4E87-AF25-3F03EDC2FB27}" presName="spacer" presStyleCnt="0"/>
      <dgm:spPr/>
    </dgm:pt>
    <dgm:pt modelId="{9378EC04-649A-4084-A893-FE37DA4BE003}" type="pres">
      <dgm:prSet presAssocID="{7AA10CB5-7A1C-45A0-BA05-44026E68AEC7}" presName="parentText" presStyleLbl="node1" presStyleIdx="2" presStyleCnt="3">
        <dgm:presLayoutVars>
          <dgm:chMax val="0"/>
          <dgm:bulletEnabled val="1"/>
        </dgm:presLayoutVars>
      </dgm:prSet>
      <dgm:spPr/>
    </dgm:pt>
  </dgm:ptLst>
  <dgm:cxnLst>
    <dgm:cxn modelId="{7CC8ED11-4199-4349-9538-7A4D5D2CA95D}" srcId="{C41AE6B4-0AE2-4E64-AA87-EEFE1C8D3E5D}" destId="{7AA10CB5-7A1C-45A0-BA05-44026E68AEC7}" srcOrd="2" destOrd="0" parTransId="{8CBD476C-06C1-4DF2-AA05-115D21062A58}" sibTransId="{5F9C9451-66D5-4FB4-AD8D-1B3D750599EC}"/>
    <dgm:cxn modelId="{06DA7E2F-E41F-44E1-AE99-BFFFD2069E86}" type="presOf" srcId="{1F75ECC4-52C6-4069-9F28-56213A327A4E}" destId="{BCC038B6-485D-4879-8DB6-064975E6E910}" srcOrd="0" destOrd="0" presId="urn:microsoft.com/office/officeart/2005/8/layout/vList2"/>
    <dgm:cxn modelId="{89D03434-A835-41CF-961D-BC53B2BE05E7}" type="presOf" srcId="{7AA10CB5-7A1C-45A0-BA05-44026E68AEC7}" destId="{9378EC04-649A-4084-A893-FE37DA4BE003}" srcOrd="0" destOrd="0" presId="urn:microsoft.com/office/officeart/2005/8/layout/vList2"/>
    <dgm:cxn modelId="{5AD8A256-DF78-436B-BF5B-D48DE62F2BA3}" srcId="{C41AE6B4-0AE2-4E64-AA87-EEFE1C8D3E5D}" destId="{1F75ECC4-52C6-4069-9F28-56213A327A4E}" srcOrd="1" destOrd="0" parTransId="{A2E13CAE-9FF2-4D18-A408-1BE802582A7B}" sibTransId="{9E24FCA6-E096-4E87-AF25-3F03EDC2FB27}"/>
    <dgm:cxn modelId="{CF34E17E-8CD7-4947-871B-2B30445F7666}" type="presOf" srcId="{C41AE6B4-0AE2-4E64-AA87-EEFE1C8D3E5D}" destId="{1689A580-12D0-4C4A-B6F1-DCE2ADBDED53}" srcOrd="0" destOrd="0" presId="urn:microsoft.com/office/officeart/2005/8/layout/vList2"/>
    <dgm:cxn modelId="{79EAB68E-B2A6-40E6-B584-82EA270FB612}" srcId="{C41AE6B4-0AE2-4E64-AA87-EEFE1C8D3E5D}" destId="{E199D2A3-8AA5-4F9D-BD28-7DFC0B51D248}" srcOrd="0" destOrd="0" parTransId="{FEE22B23-8B77-47A4-8C62-0D8B163C5E9F}" sibTransId="{0C228CC0-AF9D-4D0A-B822-85D047F2EBBA}"/>
    <dgm:cxn modelId="{D9FC47E0-3887-4765-A643-47A4D700315E}" type="presOf" srcId="{E199D2A3-8AA5-4F9D-BD28-7DFC0B51D248}" destId="{9B210F59-6E79-49FF-9A64-47D7EBA3B7B6}" srcOrd="0" destOrd="0" presId="urn:microsoft.com/office/officeart/2005/8/layout/vList2"/>
    <dgm:cxn modelId="{7023A8C7-55A2-4383-90D3-BC4730E65733}" type="presParOf" srcId="{1689A580-12D0-4C4A-B6F1-DCE2ADBDED53}" destId="{9B210F59-6E79-49FF-9A64-47D7EBA3B7B6}" srcOrd="0" destOrd="0" presId="urn:microsoft.com/office/officeart/2005/8/layout/vList2"/>
    <dgm:cxn modelId="{17D34561-9692-459E-BD44-0008D51A55A5}" type="presParOf" srcId="{1689A580-12D0-4C4A-B6F1-DCE2ADBDED53}" destId="{27370A46-77F2-467F-AC91-2CBD82279597}" srcOrd="1" destOrd="0" presId="urn:microsoft.com/office/officeart/2005/8/layout/vList2"/>
    <dgm:cxn modelId="{EAA5B348-6567-4271-A8F0-9FF842323511}" type="presParOf" srcId="{1689A580-12D0-4C4A-B6F1-DCE2ADBDED53}" destId="{BCC038B6-485D-4879-8DB6-064975E6E910}" srcOrd="2" destOrd="0" presId="urn:microsoft.com/office/officeart/2005/8/layout/vList2"/>
    <dgm:cxn modelId="{2A523C55-C509-41C7-AEE8-0BF138588804}" type="presParOf" srcId="{1689A580-12D0-4C4A-B6F1-DCE2ADBDED53}" destId="{224D975C-E42B-4CCF-B7AC-FAE75ED7FDB3}" srcOrd="3" destOrd="0" presId="urn:microsoft.com/office/officeart/2005/8/layout/vList2"/>
    <dgm:cxn modelId="{482482B5-2A95-45DB-A4A2-6005333296B4}" type="presParOf" srcId="{1689A580-12D0-4C4A-B6F1-DCE2ADBDED53}" destId="{9378EC04-649A-4084-A893-FE37DA4BE0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10F59-6E79-49FF-9A64-47D7EBA3B7B6}">
      <dsp:nvSpPr>
        <dsp:cNvPr id="0" name=""/>
        <dsp:cNvSpPr/>
      </dsp:nvSpPr>
      <dsp:spPr>
        <a:xfrm>
          <a:off x="0" y="399587"/>
          <a:ext cx="5343082" cy="14004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standard deviation serves as a gauge of the data's distribution, while the mean and mode values indicate the central tendency and most frequent values in each column, respectively</a:t>
          </a:r>
        </a:p>
      </dsp:txBody>
      <dsp:txXfrm>
        <a:off x="68366" y="467953"/>
        <a:ext cx="5206350" cy="1263757"/>
      </dsp:txXfrm>
    </dsp:sp>
    <dsp:sp modelId="{BCC038B6-485D-4879-8DB6-064975E6E910}">
      <dsp:nvSpPr>
        <dsp:cNvPr id="0" name=""/>
        <dsp:cNvSpPr/>
      </dsp:nvSpPr>
      <dsp:spPr>
        <a:xfrm>
          <a:off x="0" y="1860557"/>
          <a:ext cx="5343082" cy="1400489"/>
        </a:xfrm>
        <a:prstGeom prst="roundRect">
          <a:avLst/>
        </a:prstGeom>
        <a:solidFill>
          <a:schemeClr val="accent2">
            <a:hueOff val="1508644"/>
            <a:satOff val="11634"/>
            <a:lumOff val="7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Larger tail values imply more skewness, and the tail values indicate how much the data deviates from a normal distribution</a:t>
          </a:r>
        </a:p>
      </dsp:txBody>
      <dsp:txXfrm>
        <a:off x="68366" y="1928923"/>
        <a:ext cx="5206350" cy="1263757"/>
      </dsp:txXfrm>
    </dsp:sp>
    <dsp:sp modelId="{9378EC04-649A-4084-A893-FE37DA4BE003}">
      <dsp:nvSpPr>
        <dsp:cNvPr id="0" name=""/>
        <dsp:cNvSpPr/>
      </dsp:nvSpPr>
      <dsp:spPr>
        <a:xfrm>
          <a:off x="0" y="3321527"/>
          <a:ext cx="5343082" cy="1400489"/>
        </a:xfrm>
        <a:prstGeom prst="roundRect">
          <a:avLst/>
        </a:prstGeom>
        <a:solidFill>
          <a:schemeClr val="accent2">
            <a:hueOff val="3017289"/>
            <a:satOff val="23268"/>
            <a:lumOff val="1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general, statistics offer perceptions into consumer behavior about phone usage, which can be utilized to guide marketing and product development initiatives</a:t>
          </a:r>
        </a:p>
      </dsp:txBody>
      <dsp:txXfrm>
        <a:off x="68366" y="3389893"/>
        <a:ext cx="5206350" cy="1263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839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8384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4236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5590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451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7239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9395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3456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454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693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3/5/2023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235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3/5/2023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274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4" pos="456">
          <p15:clr>
            <a:srgbClr val="F26B43"/>
          </p15:clr>
        </p15:guide>
        <p15:guide id="5" pos="3192">
          <p15:clr>
            <a:srgbClr val="F26B43"/>
          </p15:clr>
        </p15:guide>
        <p15:guide id="6" pos="4488">
          <p15:clr>
            <a:srgbClr val="F26B43"/>
          </p15:clr>
        </p15:guide>
        <p15:guide id="7" orient="horz" pos="648">
          <p15:clr>
            <a:srgbClr val="F26B43"/>
          </p15:clr>
        </p15:guide>
        <p15:guide id="8" pos="648">
          <p15:clr>
            <a:srgbClr val="F26B43"/>
          </p15:clr>
        </p15:guide>
        <p15:guide id="9" pos="96">
          <p15:clr>
            <a:srgbClr val="F26B43"/>
          </p15:clr>
        </p15:guide>
        <p15:guide id="10" orient="horz" pos="96">
          <p15:clr>
            <a:srgbClr val="F26B43"/>
          </p15:clr>
        </p15:guide>
        <p15:guide id="11" pos="7032">
          <p15:clr>
            <a:srgbClr val="F26B43"/>
          </p15:clr>
        </p15:guide>
        <p15:guide id="13" pos="7584">
          <p15:clr>
            <a:srgbClr val="F26B43"/>
          </p15:clr>
        </p15:guide>
        <p15:guide id="14" orient="horz" pos="4224">
          <p15:clr>
            <a:srgbClr val="F26B43"/>
          </p15:clr>
        </p15:guide>
        <p15:guide id="16" orient="horz" pos="36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33B578-A8C0-4D0F-8846-FBE386ED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1406924" y="1398850"/>
            <a:ext cx="3282152" cy="2030150"/>
          </a:xfrm>
        </p:spPr>
        <p:txBody>
          <a:bodyPr>
            <a:normAutofit/>
          </a:bodyPr>
          <a:lstStyle/>
          <a:p>
            <a:r>
              <a:rPr lang="en-US" sz="2000" dirty="0"/>
              <a:t>M1 Mobile</a:t>
            </a:r>
            <a:br>
              <a:rPr lang="en-US" sz="2000" dirty="0"/>
            </a:br>
            <a:r>
              <a:rPr lang="en-US" sz="2000" dirty="0"/>
              <a:t>international Calling</a:t>
            </a:r>
          </a:p>
        </p:txBody>
      </p:sp>
      <p:pic>
        <p:nvPicPr>
          <p:cNvPr id="3" name="Picture 2">
            <a:extLst>
              <a:ext uri="{FF2B5EF4-FFF2-40B4-BE49-F238E27FC236}">
                <a16:creationId xmlns:a16="http://schemas.microsoft.com/office/drawing/2014/main" id="{440AFAA9-3C5E-E20D-DE41-CAF6529152FF}"/>
              </a:ext>
            </a:extLst>
          </p:cNvPr>
          <p:cNvPicPr>
            <a:picLocks noChangeAspect="1"/>
          </p:cNvPicPr>
          <p:nvPr/>
        </p:nvPicPr>
        <p:blipFill rotWithShape="1">
          <a:blip r:embed="rId2"/>
          <a:srcRect l="28162" r="23360" b="6"/>
          <a:stretch/>
        </p:blipFill>
        <p:spPr>
          <a:xfrm>
            <a:off x="6096000" y="10"/>
            <a:ext cx="6096000" cy="6857989"/>
          </a:xfrm>
          <a:prstGeom prst="rect">
            <a:avLst/>
          </a:prstGeom>
        </p:spPr>
      </p:pic>
      <p:grpSp>
        <p:nvGrpSpPr>
          <p:cNvPr id="15" name="Group 14">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6" name="Rectangle 15">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831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1" name="Rectangle 20">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E5A9A3-5991-50E0-4B03-FDFA674F7241}"/>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200" kern="1200" cap="all" spc="390" baseline="0">
                <a:solidFill>
                  <a:schemeClr val="tx2"/>
                </a:solidFill>
                <a:latin typeface="+mj-lt"/>
                <a:ea typeface="+mj-ea"/>
                <a:cs typeface="+mj-cs"/>
              </a:rPr>
              <a:t>International Charges</a:t>
            </a:r>
          </a:p>
        </p:txBody>
      </p:sp>
      <p:pic>
        <p:nvPicPr>
          <p:cNvPr id="4" name="Picture 4" descr="Chart, scatter chart&#10;&#10;Description automatically generated">
            <a:extLst>
              <a:ext uri="{FF2B5EF4-FFF2-40B4-BE49-F238E27FC236}">
                <a16:creationId xmlns:a16="http://schemas.microsoft.com/office/drawing/2014/main" id="{9362A57B-2D0A-7631-9A41-6A181A7A50D3}"/>
              </a:ext>
            </a:extLst>
          </p:cNvPr>
          <p:cNvPicPr>
            <a:picLocks noGrp="1" noChangeAspect="1"/>
          </p:cNvPicPr>
          <p:nvPr>
            <p:ph idx="1"/>
          </p:nvPr>
        </p:nvPicPr>
        <p:blipFill>
          <a:blip r:embed="rId2"/>
          <a:stretch>
            <a:fillRect/>
          </a:stretch>
        </p:blipFill>
        <p:spPr>
          <a:xfrm>
            <a:off x="5137355" y="2518748"/>
            <a:ext cx="6898434" cy="2668534"/>
          </a:xfrm>
          <a:prstGeom prst="rect">
            <a:avLst/>
          </a:prstGeom>
        </p:spPr>
      </p:pic>
    </p:spTree>
    <p:extLst>
      <p:ext uri="{BB962C8B-B14F-4D97-AF65-F5344CB8AC3E}">
        <p14:creationId xmlns:p14="http://schemas.microsoft.com/office/powerpoint/2010/main" val="53671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riodic table of elements">
            <a:extLst>
              <a:ext uri="{FF2B5EF4-FFF2-40B4-BE49-F238E27FC236}">
                <a16:creationId xmlns:a16="http://schemas.microsoft.com/office/drawing/2014/main" id="{4AEAC2D5-372B-857E-CBD4-970C6336718A}"/>
              </a:ext>
            </a:extLst>
          </p:cNvPr>
          <p:cNvPicPr>
            <a:picLocks noChangeAspect="1"/>
          </p:cNvPicPr>
          <p:nvPr/>
        </p:nvPicPr>
        <p:blipFill rotWithShape="1">
          <a:blip r:embed="rId2"/>
          <a:srcRect t="15481" r="-2" b="-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Scatter Plot Analysis</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US" sz="1400" dirty="0"/>
              <a:t>Now focusing on the earning potential by number of international calls, we can see that the bulk of international charges are generated between 2.5 and 7.5 calls per month</a:t>
            </a:r>
          </a:p>
          <a:p>
            <a:pPr lvl="0" algn="ctr">
              <a:lnSpc>
                <a:spcPct val="100000"/>
              </a:lnSpc>
            </a:pPr>
            <a:r>
              <a:rPr lang="en-US" sz="1400" dirty="0"/>
              <a:t>This tells us that the duration of the call has the greatest impact, versus the number of calls</a:t>
            </a:r>
          </a:p>
          <a:p>
            <a:pPr lvl="0" algn="ctr">
              <a:lnSpc>
                <a:spcPct val="100000"/>
              </a:lnSpc>
            </a:pPr>
            <a:r>
              <a:rPr lang="en-US" sz="1400" dirty="0"/>
              <a:t>This is something the stakeholders may want to consider as an easier transition for the customer in charging a ‘connect’ fee instead of by minutes</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726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showing decling performance">
            <a:extLst>
              <a:ext uri="{FF2B5EF4-FFF2-40B4-BE49-F238E27FC236}">
                <a16:creationId xmlns:a16="http://schemas.microsoft.com/office/drawing/2014/main" id="{D813F2A9-37E1-32B4-5AB8-6770FF9045E2}"/>
              </a:ext>
            </a:extLst>
          </p:cNvPr>
          <p:cNvPicPr>
            <a:picLocks noChangeAspect="1"/>
          </p:cNvPicPr>
          <p:nvPr/>
        </p:nvPicPr>
        <p:blipFill rotWithShape="1">
          <a:blip r:embed="rId2"/>
          <a:srcRect t="601" r="-2" b="1500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Hypothesis Testing</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US" sz="1400" dirty="0"/>
              <a:t>The results of the data analysis point to a sizable discrepancy between the mean number of local and international calls</a:t>
            </a:r>
          </a:p>
          <a:p>
            <a:pPr lvl="0" algn="ctr">
              <a:lnSpc>
                <a:spcPct val="100000"/>
              </a:lnSpc>
            </a:pPr>
            <a:r>
              <a:rPr lang="en-US" sz="1400" dirty="0"/>
              <a:t>The estimation of the mean difference is quite accurately estimated because the standard error of the difference is 1</a:t>
            </a:r>
          </a:p>
          <a:p>
            <a:pPr lvl="0" algn="ctr">
              <a:lnSpc>
                <a:spcPct val="100000"/>
              </a:lnSpc>
            </a:pPr>
            <a:r>
              <a:rPr lang="en-US" sz="1400" dirty="0"/>
              <a:t>The unusually significant t-statistic of 245.18 indicates an exceptionally low likelihood that the variation in means is the result of chance</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157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igzag indicator line">
            <a:extLst>
              <a:ext uri="{FF2B5EF4-FFF2-40B4-BE49-F238E27FC236}">
                <a16:creationId xmlns:a16="http://schemas.microsoft.com/office/drawing/2014/main" id="{658AB441-B776-467F-AB7F-CC3DDA75903E}"/>
              </a:ext>
            </a:extLst>
          </p:cNvPr>
          <p:cNvPicPr>
            <a:picLocks noChangeAspect="1"/>
          </p:cNvPicPr>
          <p:nvPr/>
        </p:nvPicPr>
        <p:blipFill rotWithShape="1">
          <a:blip r:embed="rId2"/>
          <a:srcRect t="8350" r="-2" b="7376"/>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Regression Testing</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US" sz="1400" dirty="0"/>
              <a:t>According to the regression results and the F-low statistic's p-value, the model is statistically significant</a:t>
            </a:r>
          </a:p>
          <a:p>
            <a:pPr lvl="0" algn="ctr">
              <a:lnSpc>
                <a:spcPct val="100000"/>
              </a:lnSpc>
            </a:pPr>
            <a:r>
              <a:rPr lang="en-US" sz="1400" dirty="0"/>
              <a:t>The 'intl to domestic ratio' variable explains only a small percentage of the variation in 'total domestic calls,' as seen by the R-squared value of 0</a:t>
            </a:r>
          </a:p>
          <a:p>
            <a:pPr lvl="0" algn="ctr">
              <a:lnSpc>
                <a:spcPct val="100000"/>
              </a:lnSpc>
            </a:pPr>
            <a:r>
              <a:rPr lang="en-US" sz="1400" dirty="0"/>
              <a:t>The coefficient for "intl to domestic ratio" is significant and negative, showing that a rise in the proportion of international calls to domestic calls is accompanied by a fall in the volume of domestic calls</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22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larm clocks in a line">
            <a:extLst>
              <a:ext uri="{FF2B5EF4-FFF2-40B4-BE49-F238E27FC236}">
                <a16:creationId xmlns:a16="http://schemas.microsoft.com/office/drawing/2014/main" id="{8F2D6B70-3FFD-2C85-8251-28211E75FD2B}"/>
              </a:ext>
            </a:extLst>
          </p:cNvPr>
          <p:cNvPicPr>
            <a:picLocks noChangeAspect="1"/>
          </p:cNvPicPr>
          <p:nvPr/>
        </p:nvPicPr>
        <p:blipFill rotWithShape="1">
          <a:blip r:embed="rId2"/>
          <a:srcRect r="-2" b="-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Conclusion</a:t>
            </a:r>
          </a:p>
        </p:txBody>
      </p:sp>
      <p:sp>
        <p:nvSpPr>
          <p:cNvPr id="3" name="Content Placeholder"/>
          <p:cNvSpPr>
            <a:spLocks noGrp="1"/>
          </p:cNvSpPr>
          <p:nvPr>
            <p:ph idx="1"/>
          </p:nvPr>
        </p:nvSpPr>
        <p:spPr>
          <a:xfrm>
            <a:off x="1038883" y="2884395"/>
            <a:ext cx="10366225" cy="2469140"/>
          </a:xfrm>
        </p:spPr>
        <p:txBody>
          <a:bodyPr vert="horz" lIns="91440" tIns="45720" rIns="91440" bIns="45720" rtlCol="0" anchor="t">
            <a:normAutofit/>
          </a:bodyPr>
          <a:lstStyle/>
          <a:p>
            <a:pPr marL="285750" indent="-285750">
              <a:lnSpc>
                <a:spcPct val="100000"/>
              </a:lnSpc>
              <a:buFont typeface="Arial"/>
              <a:buChar char="•"/>
            </a:pPr>
            <a:r>
              <a:rPr lang="en-US" sz="1800" dirty="0">
                <a:latin typeface="Calibri"/>
                <a:cs typeface="Calibri"/>
              </a:rPr>
              <a:t>More than 90% of current customers use international calling. This means moving to a subscription model for international calling will impact a large segment of customers.</a:t>
            </a:r>
          </a:p>
          <a:p>
            <a:pPr marL="285750" indent="-285750">
              <a:lnSpc>
                <a:spcPct val="100000"/>
              </a:lnSpc>
              <a:buFont typeface="Arial"/>
              <a:buChar char="•"/>
            </a:pPr>
            <a:r>
              <a:rPr lang="en-US" sz="1800" dirty="0">
                <a:latin typeface="Calibri"/>
                <a:cs typeface="Calibri"/>
              </a:rPr>
              <a:t>Consider the average length of call vs average number of international calls per customer.</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35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4A9735F-2E1C-4E7B-4CF3-EC2AD81B2D45}"/>
              </a:ext>
            </a:extLst>
          </p:cNvPr>
          <p:cNvPicPr>
            <a:picLocks noChangeAspect="1"/>
          </p:cNvPicPr>
          <p:nvPr/>
        </p:nvPicPr>
        <p:blipFill rotWithShape="1">
          <a:blip r:embed="rId2"/>
          <a:srcRect r="6250" b="6250"/>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Hypothesis</a:t>
            </a:r>
          </a:p>
        </p:txBody>
      </p:sp>
      <p:sp>
        <p:nvSpPr>
          <p:cNvPr id="3" name="Content Placeholder"/>
          <p:cNvSpPr>
            <a:spLocks noGrp="1"/>
          </p:cNvSpPr>
          <p:nvPr>
            <p:ph idx="1"/>
          </p:nvPr>
        </p:nvSpPr>
        <p:spPr>
          <a:xfrm>
            <a:off x="1038883" y="2884395"/>
            <a:ext cx="3950677" cy="2544399"/>
          </a:xfrm>
        </p:spPr>
        <p:txBody>
          <a:bodyPr vert="horz" lIns="91440" tIns="45720" rIns="91440" bIns="45720" rtlCol="0" anchor="t">
            <a:normAutofit/>
          </a:bodyPr>
          <a:lstStyle/>
          <a:p>
            <a:pPr lvl="0" algn="ctr">
              <a:lnSpc>
                <a:spcPct val="100000"/>
              </a:lnSpc>
            </a:pPr>
            <a:r>
              <a:rPr lang="en-US" sz="1000" dirty="0"/>
              <a:t>Removing free international calling from customers' plans would not have a negative impact on customer loyalty</a:t>
            </a:r>
          </a:p>
          <a:p>
            <a:pPr lvl="0" algn="ctr">
              <a:lnSpc>
                <a:spcPct val="100000"/>
              </a:lnSpc>
            </a:pPr>
            <a:r>
              <a:rPr lang="en-US" sz="1000" dirty="0"/>
              <a:t>A small telecommunications company that offers home-based service is looking to cut their international roaming costs by passing some of the expense to the customer</a:t>
            </a:r>
          </a:p>
          <a:p>
            <a:pPr lvl="0" algn="ctr">
              <a:lnSpc>
                <a:spcPct val="100000"/>
              </a:lnSpc>
            </a:pPr>
            <a:r>
              <a:rPr lang="en-US" sz="1000" dirty="0"/>
              <a:t>Free international calling is a free service/feature in the current state, but the stakeholders would like to know the potential impact of charging the customer</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60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ood human figure">
            <a:extLst>
              <a:ext uri="{FF2B5EF4-FFF2-40B4-BE49-F238E27FC236}">
                <a16:creationId xmlns:a16="http://schemas.microsoft.com/office/drawing/2014/main" id="{A78FB518-CA48-9D33-1564-1D1EA476E89B}"/>
              </a:ext>
            </a:extLst>
          </p:cNvPr>
          <p:cNvPicPr>
            <a:picLocks noChangeAspect="1"/>
          </p:cNvPicPr>
          <p:nvPr/>
        </p:nvPicPr>
        <p:blipFill rotWithShape="1">
          <a:blip r:embed="rId2"/>
          <a:srcRect r="-2" b="15603"/>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Hypothesis</a:t>
            </a:r>
          </a:p>
        </p:txBody>
      </p:sp>
      <p:sp>
        <p:nvSpPr>
          <p:cNvPr id="3" name="Content Placeholder"/>
          <p:cNvSpPr>
            <a:spLocks noGrp="1"/>
          </p:cNvSpPr>
          <p:nvPr>
            <p:ph idx="1"/>
          </p:nvPr>
        </p:nvSpPr>
        <p:spPr>
          <a:xfrm>
            <a:off x="1038883" y="2884395"/>
            <a:ext cx="3950677" cy="2469140"/>
          </a:xfrm>
        </p:spPr>
        <p:txBody>
          <a:bodyPr>
            <a:normAutofit/>
          </a:bodyPr>
          <a:lstStyle/>
          <a:p>
            <a:pPr lvl="0" algn="ctr"/>
            <a:r>
              <a:rPr lang="en-US" dirty="0"/>
              <a:t>Customer usage of international usage is higher for those who do not pay for the premium plan, versus those who do</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655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ood human figure">
            <a:extLst>
              <a:ext uri="{FF2B5EF4-FFF2-40B4-BE49-F238E27FC236}">
                <a16:creationId xmlns:a16="http://schemas.microsoft.com/office/drawing/2014/main" id="{A78FB518-CA48-9D33-1564-1D1EA476E89B}"/>
              </a:ext>
            </a:extLst>
          </p:cNvPr>
          <p:cNvPicPr>
            <a:picLocks noChangeAspect="1"/>
          </p:cNvPicPr>
          <p:nvPr/>
        </p:nvPicPr>
        <p:blipFill rotWithShape="1">
          <a:blip r:embed="rId2"/>
          <a:srcRect r="-2" b="15603"/>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02895" y="-514227"/>
            <a:ext cx="3995397" cy="1239627"/>
          </a:xfrm>
        </p:spPr>
        <p:txBody>
          <a:bodyPr anchor="b">
            <a:normAutofit/>
          </a:bodyPr>
          <a:lstStyle/>
          <a:p>
            <a:pPr algn="ctr"/>
            <a:r>
              <a:rPr lang="en-US" dirty="0"/>
              <a:t>Key Data</a:t>
            </a:r>
          </a:p>
        </p:txBody>
      </p:sp>
      <p:sp>
        <p:nvSpPr>
          <p:cNvPr id="3" name="Content Placeholder"/>
          <p:cNvSpPr>
            <a:spLocks noGrp="1"/>
          </p:cNvSpPr>
          <p:nvPr>
            <p:ph idx="1"/>
          </p:nvPr>
        </p:nvSpPr>
        <p:spPr>
          <a:xfrm>
            <a:off x="1038883" y="1040544"/>
            <a:ext cx="10385343" cy="4312991"/>
          </a:xfrm>
          <a:solidFill>
            <a:schemeClr val="accent2">
              <a:lumMod val="20000"/>
              <a:lumOff val="80000"/>
            </a:schemeClr>
          </a:solidFill>
        </p:spPr>
        <p:txBody>
          <a:bodyPr vert="horz" lIns="91440" tIns="45720" rIns="91440" bIns="45720" rtlCol="0" anchor="t">
            <a:normAutofit/>
          </a:bodyPr>
          <a:lstStyle/>
          <a:p>
            <a:r>
              <a:rPr lang="en-US" sz="1400" dirty="0">
                <a:ea typeface="+mn-lt"/>
                <a:cs typeface="+mn-lt"/>
              </a:rPr>
              <a:t>Key Data Points (variables)</a:t>
            </a:r>
            <a:endParaRPr lang="en-US" sz="1400"/>
          </a:p>
          <a:p>
            <a:r>
              <a:rPr lang="en-US" sz="1400" dirty="0">
                <a:ea typeface="+mn-lt"/>
                <a:cs typeface="+mn-lt"/>
              </a:rPr>
              <a:t>State- This data is broken down my market, so I decided to group by state for stakeholders to easily identify their key market areas.</a:t>
            </a:r>
            <a:endParaRPr lang="en-US" sz="1400"/>
          </a:p>
          <a:p>
            <a:r>
              <a:rPr lang="en-US" sz="1400" dirty="0">
                <a:ea typeface="+mn-lt"/>
                <a:cs typeface="+mn-lt"/>
              </a:rPr>
              <a:t>International Plan- The second most important variable for the stakeholders is if the customer already has an existing international plan.</a:t>
            </a:r>
            <a:endParaRPr lang="en-US" sz="1400"/>
          </a:p>
          <a:p>
            <a:r>
              <a:rPr lang="en-US" sz="1400" dirty="0">
                <a:ea typeface="+mn-lt"/>
                <a:cs typeface="+mn-lt"/>
              </a:rPr>
              <a:t>Total Monthly Minutes- Usage variables make great visual indicators, so I included the total domestic minutes data. </a:t>
            </a:r>
          </a:p>
          <a:p>
            <a:r>
              <a:rPr lang="en-US" sz="1400" dirty="0">
                <a:ea typeface="+mn-lt"/>
                <a:cs typeface="+mn-lt"/>
              </a:rPr>
              <a:t>Total International Minutes- Including the international calling usage is a great visual indicator for the stakeholders.</a:t>
            </a:r>
            <a:endParaRPr lang="en-US" sz="1400"/>
          </a:p>
          <a:p>
            <a:r>
              <a:rPr lang="en-US" sz="1400" dirty="0">
                <a:ea typeface="+mn-lt"/>
                <a:cs typeface="+mn-lt"/>
              </a:rPr>
              <a:t>Total Domestic Calls- Including the number of independent calls made domestically shows volume or ‘quantity’ versus the qualitative comparison to minutes. Capturing the frequency, the customer is dialing domestically. </a:t>
            </a:r>
            <a:endParaRPr lang="en-US" sz="1400"/>
          </a:p>
          <a:p>
            <a:r>
              <a:rPr lang="en-US" sz="1400" dirty="0">
                <a:ea typeface="+mn-lt"/>
                <a:cs typeface="+mn-lt"/>
              </a:rPr>
              <a:t>Total International Calls- Including the number of independent calls made internationally shows volume or ‘quantity’ versus the qualitative comparison to minutes. Capturing the frequency, the customer is dialing internationally. </a:t>
            </a:r>
            <a:endParaRPr lang="en-US" sz="1400"/>
          </a:p>
          <a:p>
            <a:r>
              <a:rPr lang="en-US" sz="1400" dirty="0">
                <a:ea typeface="+mn-lt"/>
                <a:cs typeface="+mn-lt"/>
              </a:rPr>
              <a:t>Number of Customer Service Calls- The customer service call data gives us the potential for escalation.</a:t>
            </a:r>
            <a:endParaRPr lang="en-US" sz="1400" dirty="0"/>
          </a:p>
          <a:p>
            <a:pPr lvl="0"/>
            <a:endParaRPr lang="en-US" sz="1100"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223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28700" y="1028700"/>
            <a:ext cx="4038600" cy="4800600"/>
          </a:xfrm>
        </p:spPr>
        <p:txBody>
          <a:bodyPr anchor="ctr">
            <a:normAutofit/>
          </a:bodyPr>
          <a:lstStyle/>
          <a:p>
            <a:pPr algn="ctr"/>
            <a:r>
              <a:rPr lang="en-US" dirty="0"/>
              <a:t>Mean, median, mode, tails</a:t>
            </a:r>
          </a:p>
        </p:txBody>
      </p:sp>
      <p:graphicFrame>
        <p:nvGraphicFramePr>
          <p:cNvPr id="6" name="Content Placeholder">
            <a:extLst>
              <a:ext uri="{FF2B5EF4-FFF2-40B4-BE49-F238E27FC236}">
                <a16:creationId xmlns:a16="http://schemas.microsoft.com/office/drawing/2014/main" id="{0BA12237-F9EC-3B54-DBA8-B34B92881865}"/>
              </a:ext>
            </a:extLst>
          </p:cNvPr>
          <p:cNvGraphicFramePr>
            <a:graphicFrameLocks noGrp="1"/>
          </p:cNvGraphicFramePr>
          <p:nvPr>
            <p:ph idx="1"/>
            <p:extLst>
              <p:ext uri="{D42A27DB-BD31-4B8C-83A1-F6EECF244321}">
                <p14:modId xmlns:p14="http://schemas.microsoft.com/office/powerpoint/2010/main" val="3387966957"/>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982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yellow figures and a red figure on the other side">
            <a:extLst>
              <a:ext uri="{FF2B5EF4-FFF2-40B4-BE49-F238E27FC236}">
                <a16:creationId xmlns:a16="http://schemas.microsoft.com/office/drawing/2014/main" id="{6C07E7FD-2507-D464-9AE5-60FE6C4F83AA}"/>
              </a:ext>
            </a:extLst>
          </p:cNvPr>
          <p:cNvPicPr>
            <a:picLocks noChangeAspect="1"/>
          </p:cNvPicPr>
          <p:nvPr/>
        </p:nvPicPr>
        <p:blipFill rotWithShape="1">
          <a:blip r:embed="rId2"/>
          <a:srcRect t="15605" r="-2" b="-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PMF of Total International Calls</a:t>
            </a:r>
          </a:p>
        </p:txBody>
      </p:sp>
      <p:sp>
        <p:nvSpPr>
          <p:cNvPr id="3" name="Content Placeholder"/>
          <p:cNvSpPr>
            <a:spLocks noGrp="1"/>
          </p:cNvSpPr>
          <p:nvPr>
            <p:ph idx="1"/>
          </p:nvPr>
        </p:nvSpPr>
        <p:spPr>
          <a:xfrm>
            <a:off x="1038883" y="2884395"/>
            <a:ext cx="3950677" cy="2469140"/>
          </a:xfrm>
        </p:spPr>
        <p:txBody>
          <a:bodyPr>
            <a:normAutofit/>
          </a:bodyPr>
          <a:lstStyle/>
          <a:p>
            <a:pPr lvl="0" algn="ctr"/>
            <a:r>
              <a:rPr lang="en-US" dirty="0"/>
              <a:t>Compared to all international calls made, there is a high probability that a customer would make 4 to 5 international calls per month</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671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yellow figures and a red figure on the other side">
            <a:extLst>
              <a:ext uri="{FF2B5EF4-FFF2-40B4-BE49-F238E27FC236}">
                <a16:creationId xmlns:a16="http://schemas.microsoft.com/office/drawing/2014/main" id="{6C07E7FD-2507-D464-9AE5-60FE6C4F83AA}"/>
              </a:ext>
            </a:extLst>
          </p:cNvPr>
          <p:cNvPicPr>
            <a:picLocks noChangeAspect="1"/>
          </p:cNvPicPr>
          <p:nvPr/>
        </p:nvPicPr>
        <p:blipFill rotWithShape="1">
          <a:blip r:embed="rId2"/>
          <a:srcRect t="15605" r="-2" b="-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9" name="Picture 10" descr="Chart, histogram&#10;&#10;Description automatically generated">
            <a:extLst>
              <a:ext uri="{FF2B5EF4-FFF2-40B4-BE49-F238E27FC236}">
                <a16:creationId xmlns:a16="http://schemas.microsoft.com/office/drawing/2014/main" id="{FB30FE98-F03F-70C8-9320-E02D057DA7B6}"/>
              </a:ext>
            </a:extLst>
          </p:cNvPr>
          <p:cNvPicPr>
            <a:picLocks noGrp="1" noChangeAspect="1"/>
          </p:cNvPicPr>
          <p:nvPr>
            <p:ph idx="1"/>
          </p:nvPr>
        </p:nvPicPr>
        <p:blipFill>
          <a:blip r:embed="rId3"/>
          <a:stretch>
            <a:fillRect/>
          </a:stretch>
        </p:blipFill>
        <p:spPr>
          <a:xfrm>
            <a:off x="484083" y="1175491"/>
            <a:ext cx="5222818" cy="3969342"/>
          </a:xfrm>
        </p:spPr>
      </p:pic>
    </p:spTree>
    <p:extLst>
      <p:ext uri="{BB962C8B-B14F-4D97-AF65-F5344CB8AC3E}">
        <p14:creationId xmlns:p14="http://schemas.microsoft.com/office/powerpoint/2010/main" val="419343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larm clocks in a line">
            <a:extLst>
              <a:ext uri="{FF2B5EF4-FFF2-40B4-BE49-F238E27FC236}">
                <a16:creationId xmlns:a16="http://schemas.microsoft.com/office/drawing/2014/main" id="{8F2D6B70-3FFD-2C85-8251-28211E75FD2B}"/>
              </a:ext>
            </a:extLst>
          </p:cNvPr>
          <p:cNvPicPr>
            <a:picLocks noChangeAspect="1"/>
          </p:cNvPicPr>
          <p:nvPr/>
        </p:nvPicPr>
        <p:blipFill rotWithShape="1">
          <a:blip r:embed="rId2"/>
          <a:srcRect r="-2" b="-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CDF of Total International Minutes</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US" sz="1300" dirty="0"/>
              <a:t>The likelihood of each call being greater than 10 minutes is high</a:t>
            </a:r>
          </a:p>
          <a:p>
            <a:pPr lvl="0" algn="ctr">
              <a:lnSpc>
                <a:spcPct val="100000"/>
              </a:lnSpc>
            </a:pPr>
            <a:r>
              <a:rPr lang="en-US" sz="1300" dirty="0"/>
              <a:t>This means if the average customer makes 4 international calls per month of minutes or more, then the total minutes is over an hour as an average</a:t>
            </a:r>
          </a:p>
          <a:p>
            <a:pPr lvl="0" algn="ctr">
              <a:lnSpc>
                <a:spcPct val="100000"/>
              </a:lnSpc>
            </a:pPr>
            <a:r>
              <a:rPr lang="en-US" sz="1300" dirty="0"/>
              <a:t>When determining the cost passed on to the customer and customer loyalty, knowing the average usage would be an hour helps determine the potential impact to the customer's bill when the plan is implemented</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06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igzag indicator line">
            <a:extLst>
              <a:ext uri="{FF2B5EF4-FFF2-40B4-BE49-F238E27FC236}">
                <a16:creationId xmlns:a16="http://schemas.microsoft.com/office/drawing/2014/main" id="{D6DCEFC4-F993-DA2D-97DE-860A21AD14EB}"/>
              </a:ext>
            </a:extLst>
          </p:cNvPr>
          <p:cNvPicPr>
            <a:picLocks noChangeAspect="1"/>
          </p:cNvPicPr>
          <p:nvPr/>
        </p:nvPicPr>
        <p:blipFill rotWithShape="1">
          <a:blip r:embed="rId2"/>
          <a:srcRect t="8350" r="-2" b="7376"/>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dirty="0"/>
              <a:t>Poisson Distribution with Mean</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US" sz="1700" dirty="0"/>
              <a:t>To further test the strength of the analysis of average number of international calls per month, I modeled the Poisson distribution, which is the probability of the number of calls per month to compare</a:t>
            </a:r>
          </a:p>
          <a:p>
            <a:pPr lvl="0" algn="ctr">
              <a:lnSpc>
                <a:spcPct val="100000"/>
              </a:lnSpc>
            </a:pPr>
            <a:r>
              <a:rPr lang="en-US" sz="1700" dirty="0"/>
              <a:t>The result is awfully close to the previous analysis of 4 calls on average per month</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1905379"/>
      </p:ext>
    </p:extLst>
  </p:cSld>
  <p:clrMapOvr>
    <a:masterClrMapping/>
  </p:clrMapOvr>
</p:sld>
</file>

<file path=ppt/theme/theme1.xml><?xml version="1.0" encoding="utf-8"?>
<a:theme xmlns:a="http://schemas.openxmlformats.org/drawingml/2006/main" name="AdornVTI">
  <a:themeElements>
    <a:clrScheme name="AnalogousFromLightSeed_2SEEDS">
      <a:dk1>
        <a:srgbClr val="000000"/>
      </a:dk1>
      <a:lt1>
        <a:srgbClr val="FFFFFF"/>
      </a:lt1>
      <a:dk2>
        <a:srgbClr val="22363C"/>
      </a:dk2>
      <a:lt2>
        <a:srgbClr val="E8E3E2"/>
      </a:lt2>
      <a:accent1>
        <a:srgbClr val="52ACC6"/>
      </a:accent1>
      <a:accent2>
        <a:srgbClr val="66AEA0"/>
      </a:accent2>
      <a:accent3>
        <a:srgbClr val="83A2DA"/>
      </a:accent3>
      <a:accent4>
        <a:srgbClr val="D26775"/>
      </a:accent4>
      <a:accent5>
        <a:srgbClr val="D69175"/>
      </a:accent5>
      <a:accent6>
        <a:srgbClr val="BB9F5C"/>
      </a:accent6>
      <a:hlink>
        <a:srgbClr val="AC7465"/>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6</Words>
  <Application>Microsoft Office PowerPoint</Application>
  <PresentationFormat>Widescreen</PresentationFormat>
  <Paragraphs>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AdornVTI</vt:lpstr>
      <vt:lpstr>M1 Mobile international Calling</vt:lpstr>
      <vt:lpstr>Hypothesis</vt:lpstr>
      <vt:lpstr>Hypothesis</vt:lpstr>
      <vt:lpstr>Key Data</vt:lpstr>
      <vt:lpstr>Mean, median, mode, tails</vt:lpstr>
      <vt:lpstr>PMF of Total International Calls</vt:lpstr>
      <vt:lpstr>PowerPoint Presentation</vt:lpstr>
      <vt:lpstr>CDF of Total International Minutes</vt:lpstr>
      <vt:lpstr>Poisson Distribution with Mean</vt:lpstr>
      <vt:lpstr>International Charges</vt:lpstr>
      <vt:lpstr>Scatter Plot Analysis</vt:lpstr>
      <vt:lpstr>Hypothesis Testing</vt:lpstr>
      <vt:lpstr>Regression 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59</cp:revision>
  <dcterms:created xsi:type="dcterms:W3CDTF">2023-03-06T02:03:31Z</dcterms:created>
  <dcterms:modified xsi:type="dcterms:W3CDTF">2023-03-06T02:16:00Z</dcterms:modified>
</cp:coreProperties>
</file>