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61" r:id="rId2"/>
    <p:sldId id="290" r:id="rId3"/>
    <p:sldId id="277" r:id="rId4"/>
    <p:sldId id="291" r:id="rId5"/>
    <p:sldId id="279" r:id="rId6"/>
    <p:sldId id="315" r:id="rId7"/>
    <p:sldId id="295" r:id="rId8"/>
    <p:sldId id="296" r:id="rId9"/>
    <p:sldId id="298" r:id="rId10"/>
    <p:sldId id="299" r:id="rId11"/>
    <p:sldId id="302" r:id="rId12"/>
    <p:sldId id="303" r:id="rId13"/>
    <p:sldId id="304" r:id="rId14"/>
    <p:sldId id="305" r:id="rId15"/>
    <p:sldId id="306" r:id="rId16"/>
    <p:sldId id="307" r:id="rId17"/>
    <p:sldId id="308" r:id="rId18"/>
    <p:sldId id="309" r:id="rId19"/>
    <p:sldId id="310" r:id="rId20"/>
    <p:sldId id="317" r:id="rId21"/>
    <p:sldId id="316" r:id="rId22"/>
    <p:sldId id="318" r:id="rId23"/>
    <p:sldId id="313" r:id="rId24"/>
    <p:sldId id="31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590" autoAdjust="0"/>
  </p:normalViewPr>
  <p:slideViewPr>
    <p:cSldViewPr>
      <p:cViewPr varScale="1">
        <p:scale>
          <a:sx n="73" d="100"/>
          <a:sy n="73" d="100"/>
        </p:scale>
        <p:origin x="-12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1722A1-68B9-422D-89EB-4307A46FCAAB}"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D5037-9BA8-4DFA-BACD-35B2652007DF}"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E7D02-9A6B-4D2C-BF56-80C3CCE9A1B6}"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9259BD-6B07-4F57-8D5B-76AFA471C51D}"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17125-C00A-4D8F-B2C3-E9398F997346}"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3BCFF5-6DE5-4602-98EE-D44C672EF895}" type="datetime3">
              <a:rPr lang="en-US" smtClean="0"/>
              <a:pPr/>
              <a:t>25 April 2022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591D9-199A-49AE-9BE1-C031EF5BD2E5}" type="datetime3">
              <a:rPr lang="en-US" smtClean="0"/>
              <a:pPr/>
              <a:t>25 April 2022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B7EF7F-A9E3-4764-8DB7-C4D60A6186B7}" type="datetime3">
              <a:rPr lang="en-US" smtClean="0"/>
              <a:pPr/>
              <a:t>25 April 2022</a:t>
            </a:fld>
            <a:endParaRPr lang="en-US"/>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06FD3-C641-4F49-86CB-364B8FD40150}" type="datetime3">
              <a:rPr lang="en-US" smtClean="0"/>
              <a:pPr/>
              <a:t>25 April 2022</a:t>
            </a:fld>
            <a:endParaRPr lang="en-US"/>
          </a:p>
        </p:txBody>
      </p:sp>
      <p:sp>
        <p:nvSpPr>
          <p:cNvPr id="3" name="Footer Placeholder 2"/>
          <p:cNvSpPr>
            <a:spLocks noGrp="1"/>
          </p:cNvSpPr>
          <p:nvPr>
            <p:ph type="ftr" sz="quarter" idx="11"/>
          </p:nvPr>
        </p:nvSpPr>
        <p:spPr/>
        <p:txBody>
          <a:bodyPr/>
          <a:lstStyle/>
          <a:p>
            <a:r>
              <a:rPr lang="en-US" smtClean="0"/>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8745C-0528-4A69-AAA6-6F9DDF885D5D}" type="datetime3">
              <a:rPr lang="en-US" smtClean="0"/>
              <a:pPr/>
              <a:t>25 April 2022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89C79-761F-4B3A-B956-51125AB1902F}" type="datetime3">
              <a:rPr lang="en-US" smtClean="0"/>
              <a:pPr/>
              <a:t>25 April 2022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1B8B0-8385-48AF-B07B-910CC30C439B}" type="datetime3">
              <a:rPr lang="en-US" smtClean="0"/>
              <a:pPr/>
              <a:t>25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7" name="Rectangle 6"/>
          <p:cNvSpPr/>
          <p:nvPr/>
        </p:nvSpPr>
        <p:spPr>
          <a:xfrm>
            <a:off x="1295400" y="1905000"/>
            <a:ext cx="6518845" cy="954107"/>
          </a:xfrm>
          <a:prstGeom prst="rect">
            <a:avLst/>
          </a:prstGeom>
        </p:spPr>
        <p:txBody>
          <a:bodyPr wrap="square">
            <a:spAutoFit/>
          </a:bodyPr>
          <a:lstStyle/>
          <a:p>
            <a:pPr algn="ctr"/>
            <a:r>
              <a:rPr lang="en-US" sz="2800" b="1" dirty="0" smtClean="0"/>
              <a:t>Face </a:t>
            </a:r>
            <a:r>
              <a:rPr lang="en-US" sz="2800" b="1" dirty="0"/>
              <a:t>analysis in a video call through image processing</a:t>
            </a:r>
          </a:p>
        </p:txBody>
      </p:sp>
      <p:sp>
        <p:nvSpPr>
          <p:cNvPr id="8" name="Rectangle 7"/>
          <p:cNvSpPr/>
          <p:nvPr/>
        </p:nvSpPr>
        <p:spPr>
          <a:xfrm>
            <a:off x="685800" y="3048000"/>
            <a:ext cx="6400800" cy="1149033"/>
          </a:xfrm>
          <a:prstGeom prst="rect">
            <a:avLst/>
          </a:prstGeom>
        </p:spPr>
        <p:txBody>
          <a:bodyPr wrap="square">
            <a:spAutoFit/>
          </a:bodyPr>
          <a:lstStyle/>
          <a:p>
            <a:r>
              <a:rPr lang="en-US" dirty="0">
                <a:latin typeface="Arial" pitchFamily="34" charset="0"/>
                <a:cs typeface="Arial" pitchFamily="34" charset="0"/>
              </a:rPr>
              <a:t>Project Supervisor: </a:t>
            </a:r>
            <a:r>
              <a:rPr lang="en-US" dirty="0" smtClean="0">
                <a:latin typeface="Arial" pitchFamily="34" charset="0"/>
                <a:cs typeface="Arial" pitchFamily="34" charset="0"/>
              </a:rPr>
              <a:t> </a:t>
            </a:r>
            <a:r>
              <a:rPr lang="en-US" dirty="0" err="1" smtClean="0">
                <a:latin typeface="Arial" pitchFamily="34" charset="0"/>
                <a:cs typeface="Arial" pitchFamily="34" charset="0"/>
              </a:rPr>
              <a:t>Dr.N</a:t>
            </a:r>
            <a:r>
              <a:rPr lang="en-US" dirty="0" smtClean="0">
                <a:latin typeface="Arial" pitchFamily="34" charset="0"/>
                <a:cs typeface="Arial" pitchFamily="34" charset="0"/>
              </a:rPr>
              <a:t> </a:t>
            </a:r>
            <a:r>
              <a:rPr lang="en-US" dirty="0" err="1" smtClean="0">
                <a:latin typeface="Arial" pitchFamily="34" charset="0"/>
                <a:cs typeface="Arial" pitchFamily="34" charset="0"/>
              </a:rPr>
              <a:t>Srinivasan</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a:t>
            </a:r>
            <a:r>
              <a:rPr lang="en-US" dirty="0" smtClean="0">
                <a:latin typeface="Arial" pitchFamily="34" charset="0"/>
                <a:cs typeface="Arial" pitchFamily="34" charset="0"/>
              </a:rPr>
              <a:t> </a:t>
            </a:r>
            <a:r>
              <a:rPr lang="en-US" dirty="0" err="1" smtClean="0">
                <a:latin typeface="Arial" pitchFamily="34" charset="0"/>
                <a:cs typeface="Arial" pitchFamily="34" charset="0"/>
              </a:rPr>
              <a:t>Cherukuri</a:t>
            </a:r>
            <a:r>
              <a:rPr lang="en-US" dirty="0" smtClean="0">
                <a:latin typeface="Arial" pitchFamily="34" charset="0"/>
                <a:cs typeface="Arial" pitchFamily="34" charset="0"/>
              </a:rPr>
              <a:t> .</a:t>
            </a:r>
            <a:r>
              <a:rPr lang="en-US" dirty="0" err="1" smtClean="0">
                <a:latin typeface="Arial" pitchFamily="34" charset="0"/>
                <a:cs typeface="Arial" pitchFamily="34" charset="0"/>
              </a:rPr>
              <a:t>Sai</a:t>
            </a:r>
            <a:r>
              <a:rPr lang="en-US" dirty="0" smtClean="0">
                <a:latin typeface="Arial" pitchFamily="34" charset="0"/>
                <a:cs typeface="Arial" pitchFamily="34" charset="0"/>
              </a:rPr>
              <a:t> </a:t>
            </a:r>
            <a:r>
              <a:rPr lang="en-US" dirty="0" err="1" smtClean="0">
                <a:latin typeface="Arial" pitchFamily="34" charset="0"/>
                <a:cs typeface="Arial" pitchFamily="34" charset="0"/>
              </a:rPr>
              <a:t>Sindhu</a:t>
            </a:r>
            <a:r>
              <a:rPr lang="en-US" dirty="0" smtClean="0">
                <a:latin typeface="Arial" pitchFamily="34" charset="0"/>
                <a:cs typeface="Arial" pitchFamily="34" charset="0"/>
              </a:rPr>
              <a:t> </a:t>
            </a:r>
            <a:r>
              <a:rPr lang="en-US" dirty="0" err="1" smtClean="0">
                <a:latin typeface="Arial" pitchFamily="34" charset="0"/>
                <a:cs typeface="Arial" pitchFamily="34" charset="0"/>
              </a:rPr>
              <a:t>Meghana</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Register Number</a:t>
            </a:r>
            <a:r>
              <a:rPr lang="en-US" dirty="0" smtClean="0">
                <a:latin typeface="Arial" pitchFamily="34" charset="0"/>
                <a:cs typeface="Arial" pitchFamily="34" charset="0"/>
              </a:rPr>
              <a:t>:  39110226</a:t>
            </a:r>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
        <p:nvSpPr>
          <p:cNvPr id="10" name="Slide Number Placeholder 9"/>
          <p:cNvSpPr>
            <a:spLocks noGrp="1"/>
          </p:cNvSpPr>
          <p:nvPr>
            <p:ph type="sldNum" sz="quarter" idx="12"/>
          </p:nvPr>
        </p:nvSpPr>
        <p:spPr/>
        <p:txBody>
          <a:bodyPr/>
          <a:lstStyle/>
          <a:p>
            <a:fld id="{7B28076C-CE04-4A00-BFAA-A90EA8355859}" type="slidenum">
              <a:rPr lang="en-US" smtClean="0"/>
              <a:pPr/>
              <a:t>1</a:t>
            </a:fld>
            <a:endParaRPr lang="en-US"/>
          </a:p>
        </p:txBody>
      </p:sp>
      <p:sp>
        <p:nvSpPr>
          <p:cNvPr id="11" name="Footer Placeholder 10"/>
          <p:cNvSpPr>
            <a:spLocks noGrp="1"/>
          </p:cNvSpPr>
          <p:nvPr>
            <p:ph type="ftr" sz="quarter" idx="11"/>
          </p:nvPr>
        </p:nvSpPr>
        <p:spPr/>
        <p:txBody>
          <a:bodyPr/>
          <a:lstStyle/>
          <a:p>
            <a:r>
              <a:rPr lang="en-US" smtClean="0"/>
              <a:t>Department of CSE</a:t>
            </a:r>
            <a:endParaRPr lang="en-US"/>
          </a:p>
        </p:txBody>
      </p:sp>
      <p:sp>
        <p:nvSpPr>
          <p:cNvPr id="12" name="Date Placeholder 11"/>
          <p:cNvSpPr>
            <a:spLocks noGrp="1"/>
          </p:cNvSpPr>
          <p:nvPr>
            <p:ph type="dt" sz="half" idx="10"/>
          </p:nvPr>
        </p:nvSpPr>
        <p:spPr/>
        <p:txBody>
          <a:bodyPr/>
          <a:lstStyle/>
          <a:p>
            <a:fld id="{83509C12-E030-45CF-8A80-68574A3A7F38}" type="datetime3">
              <a:rPr lang="en-US" smtClean="0"/>
              <a:pPr/>
              <a:t>25 April 2022</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676400" y="457200"/>
            <a:ext cx="4758928" cy="532210"/>
          </a:xfrm>
        </p:spPr>
        <p:txBody>
          <a:bodyPr>
            <a:normAutofit/>
          </a:bodyPr>
          <a:lstStyle/>
          <a:p>
            <a:r>
              <a:rPr lang="en-IN" sz="2400" dirty="0" smtClean="0">
                <a:latin typeface="Arial" pitchFamily="34" charset="0"/>
                <a:cs typeface="Arial" pitchFamily="34" charset="0"/>
              </a:rPr>
              <a:t>Description</a:t>
            </a:r>
          </a:p>
        </p:txBody>
      </p:sp>
      <p:sp>
        <p:nvSpPr>
          <p:cNvPr id="25603" name="Content Placeholder 2"/>
          <p:cNvSpPr>
            <a:spLocks noGrp="1"/>
          </p:cNvSpPr>
          <p:nvPr>
            <p:ph idx="1"/>
          </p:nvPr>
        </p:nvSpPr>
        <p:spPr>
          <a:xfrm>
            <a:off x="914400" y="1524000"/>
            <a:ext cx="7582437" cy="4267200"/>
          </a:xfrm>
        </p:spPr>
        <p:txBody>
          <a:bodyPr>
            <a:normAutofit/>
          </a:bodyPr>
          <a:lstStyle/>
          <a:p>
            <a:r>
              <a:rPr lang="en-IN" sz="1800" dirty="0">
                <a:latin typeface="Arial" pitchFamily="34" charset="0"/>
                <a:cs typeface="Arial" pitchFamily="34" charset="0"/>
              </a:rPr>
              <a:t>First we can take a </a:t>
            </a:r>
            <a:r>
              <a:rPr lang="en-IN" sz="1800" dirty="0" smtClean="0">
                <a:latin typeface="Arial" pitchFamily="34" charset="0"/>
                <a:cs typeface="Arial" pitchFamily="34" charset="0"/>
              </a:rPr>
              <a:t>image from video. </a:t>
            </a:r>
            <a:r>
              <a:rPr lang="en-IN" sz="1800" dirty="0">
                <a:latin typeface="Arial" pitchFamily="34" charset="0"/>
                <a:cs typeface="Arial" pitchFamily="34" charset="0"/>
              </a:rPr>
              <a:t>This is input image and then that image can  be given to the feature extraction. </a:t>
            </a:r>
            <a:endParaRPr lang="en-IN" sz="1800" dirty="0" smtClean="0">
              <a:latin typeface="Arial" pitchFamily="34" charset="0"/>
              <a:cs typeface="Arial" pitchFamily="34" charset="0"/>
            </a:endParaRPr>
          </a:p>
          <a:p>
            <a:endParaRPr lang="en-IN" sz="1800" dirty="0">
              <a:latin typeface="Arial" pitchFamily="34" charset="0"/>
              <a:cs typeface="Arial" pitchFamily="34" charset="0"/>
            </a:endParaRPr>
          </a:p>
          <a:p>
            <a:r>
              <a:rPr lang="en-IN" sz="1800" dirty="0">
                <a:latin typeface="Arial" pitchFamily="34" charset="0"/>
                <a:cs typeface="Arial" pitchFamily="34" charset="0"/>
              </a:rPr>
              <a:t>In this feature extracted  technique Is feature matching technique and </a:t>
            </a:r>
            <a:r>
              <a:rPr lang="en-IN" sz="1800" dirty="0" smtClean="0">
                <a:latin typeface="Arial" pitchFamily="34" charset="0"/>
                <a:cs typeface="Arial" pitchFamily="34" charset="0"/>
              </a:rPr>
              <a:t>CNN algorithm.</a:t>
            </a:r>
          </a:p>
          <a:p>
            <a:endParaRPr lang="en-IN" sz="1800" dirty="0">
              <a:latin typeface="Arial" pitchFamily="34" charset="0"/>
              <a:cs typeface="Arial" pitchFamily="34" charset="0"/>
            </a:endParaRPr>
          </a:p>
          <a:p>
            <a:r>
              <a:rPr lang="en-IN" sz="1800" dirty="0">
                <a:latin typeface="Arial" pitchFamily="34" charset="0"/>
                <a:cs typeface="Arial" pitchFamily="34" charset="0"/>
              </a:rPr>
              <a:t>The extracted image is given to the matching tool. In this tool input image is matching with the in built data sets</a:t>
            </a:r>
            <a:r>
              <a:rPr lang="en-IN" sz="1800" dirty="0" smtClean="0">
                <a:latin typeface="Arial" pitchFamily="34" charset="0"/>
                <a:cs typeface="Arial" pitchFamily="34" charset="0"/>
              </a:rPr>
              <a:t>.</a:t>
            </a:r>
          </a:p>
          <a:p>
            <a:endParaRPr lang="en-IN" sz="1800" dirty="0"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B28076C-CE04-4A00-BFAA-A90EA8355859}"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C33BA657-3014-4CB3-95A2-A2AA59D6EB46}" type="datetime3">
              <a:rPr lang="en-US" smtClean="0"/>
              <a:pPr/>
              <a:t>25 April 2022</a:t>
            </a:fld>
            <a:endParaRPr lang="en-US"/>
          </a:p>
        </p:txBody>
      </p:sp>
    </p:spTree>
    <p:extLst>
      <p:ext uri="{BB962C8B-B14F-4D97-AF65-F5344CB8AC3E}">
        <p14:creationId xmlns="" xmlns:p14="http://schemas.microsoft.com/office/powerpoint/2010/main" val="1126349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62000" y="381000"/>
            <a:ext cx="5012531" cy="513158"/>
          </a:xfrm>
        </p:spPr>
        <p:txBody>
          <a:bodyPr>
            <a:normAutofit fontScale="90000"/>
          </a:bodyPr>
          <a:lstStyle/>
          <a:p>
            <a:r>
              <a:rPr lang="en-IN" sz="2700" dirty="0" smtClean="0">
                <a:latin typeface="Arial" pitchFamily="34" charset="0"/>
                <a:cs typeface="Arial" pitchFamily="34" charset="0"/>
              </a:rPr>
              <a:t>Image Processing</a:t>
            </a:r>
            <a:r>
              <a:rPr lang="en-IN" dirty="0" smtClean="0"/>
              <a:t>:</a:t>
            </a:r>
          </a:p>
        </p:txBody>
      </p:sp>
      <p:sp>
        <p:nvSpPr>
          <p:cNvPr id="3" name="Content Placeholder 2"/>
          <p:cNvSpPr>
            <a:spLocks noGrp="1"/>
          </p:cNvSpPr>
          <p:nvPr>
            <p:ph idx="1"/>
          </p:nvPr>
        </p:nvSpPr>
        <p:spPr>
          <a:xfrm>
            <a:off x="762000" y="1447800"/>
            <a:ext cx="7502462" cy="4572000"/>
          </a:xfrm>
        </p:spPr>
        <p:txBody>
          <a:bodyPr>
            <a:noAutofit/>
          </a:bodyPr>
          <a:lstStyle/>
          <a:p>
            <a:pPr algn="just">
              <a:defRPr/>
            </a:pPr>
            <a:r>
              <a:rPr lang="en-IN" sz="1800" dirty="0">
                <a:latin typeface="Arial" pitchFamily="34" charset="0"/>
                <a:cs typeface="Arial" pitchFamily="34" charset="0"/>
              </a:rPr>
              <a:t>Image Processing is a technique to enhance raw images received from cameras/sensors placed on satellites, space probes and aircrafts or pictures taken in normal day-today life for various applications.  </a:t>
            </a:r>
          </a:p>
          <a:p>
            <a:pPr algn="just">
              <a:defRPr/>
            </a:pPr>
            <a:r>
              <a:rPr lang="en-IN" sz="1800" dirty="0">
                <a:latin typeface="Arial" pitchFamily="34" charset="0"/>
                <a:cs typeface="Arial" pitchFamily="34" charset="0"/>
              </a:rPr>
              <a:t>Various techniques have been developed in Image Processing during the last four to five decades.  Most of the techniques are developed for enhancing images obtained from unmanned spacecraft’s, space probes and military reconnaissance flights.  </a:t>
            </a:r>
          </a:p>
          <a:p>
            <a:pPr algn="just">
              <a:defRPr/>
            </a:pPr>
            <a:r>
              <a:rPr lang="en-IN" sz="1800" dirty="0">
                <a:latin typeface="Arial" pitchFamily="34" charset="0"/>
                <a:cs typeface="Arial" pitchFamily="34" charset="0"/>
              </a:rPr>
              <a:t>computers, large size graphics software’s etc. Image Processing is used 	in various Techniques.</a:t>
            </a:r>
          </a:p>
          <a:p>
            <a:pPr marL="0" indent="0" algn="just">
              <a:buNone/>
              <a:defRPr/>
            </a:pPr>
            <a:r>
              <a:rPr lang="en-IN" sz="1800" dirty="0">
                <a:latin typeface="Arial" pitchFamily="34" charset="0"/>
                <a:cs typeface="Arial" pitchFamily="34" charset="0"/>
              </a:rPr>
              <a:t> </a:t>
            </a:r>
          </a:p>
          <a:p>
            <a:pPr marL="0" indent="0" algn="just">
              <a:buNone/>
              <a:defRPr/>
            </a:pPr>
            <a:endParaRPr lang="en-IN" sz="1800" dirty="0"/>
          </a:p>
          <a:p>
            <a:pPr algn="just">
              <a:defRPr/>
            </a:pPr>
            <a:endParaRPr lang="en-IN" sz="1800" dirty="0"/>
          </a:p>
        </p:txBody>
      </p:sp>
      <p:sp>
        <p:nvSpPr>
          <p:cNvPr id="4" name="Slide Number Placeholder 3"/>
          <p:cNvSpPr>
            <a:spLocks noGrp="1"/>
          </p:cNvSpPr>
          <p:nvPr>
            <p:ph type="sldNum" sz="quarter" idx="12"/>
          </p:nvPr>
        </p:nvSpPr>
        <p:spPr/>
        <p:txBody>
          <a:bodyPr/>
          <a:lstStyle/>
          <a:p>
            <a:fld id="{7B28076C-CE04-4A00-BFAA-A90EA8355859}"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AD89FD12-E5FC-477C-B121-421937E1AFEF}" type="datetime3">
              <a:rPr lang="en-US" smtClean="0"/>
              <a:pPr/>
              <a:t>25 April 2022</a:t>
            </a:fld>
            <a:endParaRPr lang="en-US"/>
          </a:p>
        </p:txBody>
      </p:sp>
    </p:spTree>
    <p:extLst>
      <p:ext uri="{BB962C8B-B14F-4D97-AF65-F5344CB8AC3E}">
        <p14:creationId xmlns="" xmlns:p14="http://schemas.microsoft.com/office/powerpoint/2010/main" val="3154761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10067" y="304800"/>
            <a:ext cx="4758928" cy="762000"/>
          </a:xfrm>
        </p:spPr>
        <p:txBody>
          <a:bodyPr>
            <a:normAutofit/>
          </a:bodyPr>
          <a:lstStyle/>
          <a:p>
            <a:r>
              <a:rPr lang="en-US" sz="2400" b="1" dirty="0"/>
              <a:t>Pre-processing:</a:t>
            </a:r>
          </a:p>
        </p:txBody>
      </p:sp>
      <p:sp>
        <p:nvSpPr>
          <p:cNvPr id="3" name="Content Placeholder 2"/>
          <p:cNvSpPr>
            <a:spLocks noGrp="1"/>
          </p:cNvSpPr>
          <p:nvPr>
            <p:ph idx="1"/>
          </p:nvPr>
        </p:nvSpPr>
        <p:spPr>
          <a:xfrm>
            <a:off x="381001" y="1752600"/>
            <a:ext cx="8382000" cy="4267200"/>
          </a:xfrm>
        </p:spPr>
        <p:txBody>
          <a:bodyPr>
            <a:noAutofit/>
          </a:bodyPr>
          <a:lstStyle/>
          <a:p>
            <a:pPr algn="just">
              <a:defRPr/>
            </a:pPr>
            <a:r>
              <a:rPr lang="en-US" sz="1800" dirty="0">
                <a:latin typeface="Arial" pitchFamily="34" charset="0"/>
                <a:cs typeface="Arial" pitchFamily="34" charset="0"/>
              </a:rPr>
              <a:t>Pre-processing is a common name for operations with images at the lowest level of abstraction of both input and output are intensity images. </a:t>
            </a:r>
            <a:endParaRPr lang="en-US" sz="1800" dirty="0" smtClean="0">
              <a:latin typeface="Arial" pitchFamily="34" charset="0"/>
              <a:cs typeface="Arial" pitchFamily="34" charset="0"/>
            </a:endParaRPr>
          </a:p>
          <a:p>
            <a:pPr algn="just">
              <a:defRPr/>
            </a:pPr>
            <a:endParaRPr lang="en-US" sz="1800" dirty="0" smtClean="0">
              <a:latin typeface="Arial" pitchFamily="34" charset="0"/>
              <a:cs typeface="Arial" pitchFamily="34" charset="0"/>
            </a:endParaRPr>
          </a:p>
          <a:p>
            <a:pPr algn="just">
              <a:defRPr/>
            </a:pPr>
            <a:endParaRPr lang="en-US" sz="1800" dirty="0">
              <a:latin typeface="Arial" pitchFamily="34" charset="0"/>
              <a:cs typeface="Arial" pitchFamily="34" charset="0"/>
            </a:endParaRPr>
          </a:p>
          <a:p>
            <a:pPr algn="just">
              <a:defRPr/>
            </a:pPr>
            <a:r>
              <a:rPr lang="en-US" sz="1800" b="1" dirty="0" smtClean="0">
                <a:latin typeface="Arial" pitchFamily="34" charset="0"/>
                <a:cs typeface="Arial" pitchFamily="34" charset="0"/>
              </a:rPr>
              <a:t>Different </a:t>
            </a:r>
            <a:r>
              <a:rPr lang="en-US" sz="1800" b="1" dirty="0">
                <a:latin typeface="Arial" pitchFamily="34" charset="0"/>
                <a:cs typeface="Arial" pitchFamily="34" charset="0"/>
              </a:rPr>
              <a:t>techniques: </a:t>
            </a:r>
            <a:r>
              <a:rPr lang="en-US" sz="1800" dirty="0">
                <a:latin typeface="Arial" pitchFamily="34" charset="0"/>
                <a:cs typeface="Arial" pitchFamily="34" charset="0"/>
              </a:rPr>
              <a:t>Data preprocessing is a data mining technique that involves transforming raw data into an understandable format. </a:t>
            </a:r>
            <a:r>
              <a:rPr lang="en-US" sz="1800" dirty="0" smtClean="0">
                <a:latin typeface="Arial" pitchFamily="34" charset="0"/>
                <a:cs typeface="Arial" pitchFamily="34" charset="0"/>
              </a:rPr>
              <a:t> </a:t>
            </a:r>
            <a:r>
              <a:rPr lang="en-US" sz="1800" dirty="0">
                <a:latin typeface="Arial" pitchFamily="34" charset="0"/>
                <a:cs typeface="Arial" pitchFamily="34" charset="0"/>
              </a:rPr>
              <a:t>Data preprocessing is a proven method of resolving such issues. </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3E5B583F-1D6D-4239-B557-134D27A004D5}" type="datetime3">
              <a:rPr lang="en-US" smtClean="0"/>
              <a:pPr/>
              <a:t>25 April 2022</a:t>
            </a:fld>
            <a:endParaRPr lang="en-US"/>
          </a:p>
        </p:txBody>
      </p:sp>
    </p:spTree>
    <p:extLst>
      <p:ext uri="{BB962C8B-B14F-4D97-AF65-F5344CB8AC3E}">
        <p14:creationId xmlns="" xmlns:p14="http://schemas.microsoft.com/office/powerpoint/2010/main" val="323390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62000" y="533400"/>
            <a:ext cx="5915025" cy="460772"/>
          </a:xfrm>
        </p:spPr>
        <p:txBody>
          <a:bodyPr>
            <a:normAutofit/>
          </a:bodyPr>
          <a:lstStyle/>
          <a:p>
            <a:r>
              <a:rPr lang="en-IN" sz="2400" b="1" dirty="0"/>
              <a:t>Edge </a:t>
            </a:r>
            <a:r>
              <a:rPr lang="en-IN" sz="2400" b="1" dirty="0" smtClean="0"/>
              <a:t>detection:</a:t>
            </a:r>
            <a:endParaRPr lang="en-IN" sz="2400" b="1" dirty="0"/>
          </a:p>
        </p:txBody>
      </p:sp>
      <p:sp>
        <p:nvSpPr>
          <p:cNvPr id="30723" name="Content Placeholder 2"/>
          <p:cNvSpPr>
            <a:spLocks noGrp="1"/>
          </p:cNvSpPr>
          <p:nvPr>
            <p:ph idx="1"/>
          </p:nvPr>
        </p:nvSpPr>
        <p:spPr>
          <a:xfrm>
            <a:off x="996302" y="1828800"/>
            <a:ext cx="7194662" cy="3167433"/>
          </a:xfrm>
        </p:spPr>
        <p:txBody>
          <a:bodyPr>
            <a:normAutofit/>
          </a:bodyPr>
          <a:lstStyle/>
          <a:p>
            <a:pPr algn="just"/>
            <a:r>
              <a:rPr lang="en-US" sz="1800" b="1" dirty="0">
                <a:latin typeface="Arial" pitchFamily="34" charset="0"/>
                <a:cs typeface="Arial" pitchFamily="34" charset="0"/>
              </a:rPr>
              <a:t>Edge detection</a:t>
            </a:r>
            <a:r>
              <a:rPr lang="en-US" sz="1800" dirty="0">
                <a:latin typeface="Arial" pitchFamily="34" charset="0"/>
                <a:cs typeface="Arial" pitchFamily="34" charset="0"/>
              </a:rPr>
              <a:t> is an image processing technique for finding the boundaries of objects within images. </a:t>
            </a:r>
            <a:endParaRPr lang="en-US" sz="1800" dirty="0" smtClean="0">
              <a:latin typeface="Arial" pitchFamily="34" charset="0"/>
              <a:cs typeface="Arial" pitchFamily="34" charset="0"/>
            </a:endParaRPr>
          </a:p>
          <a:p>
            <a:pPr algn="just"/>
            <a:endParaRPr lang="en-US" sz="1800" dirty="0" smtClean="0">
              <a:latin typeface="Arial" pitchFamily="34" charset="0"/>
              <a:cs typeface="Arial" pitchFamily="34" charset="0"/>
            </a:endParaRPr>
          </a:p>
          <a:p>
            <a:pPr algn="just"/>
            <a:r>
              <a:rPr lang="en-US" sz="1800" dirty="0" smtClean="0">
                <a:latin typeface="Arial" pitchFamily="34" charset="0"/>
                <a:cs typeface="Arial" pitchFamily="34" charset="0"/>
              </a:rPr>
              <a:t>It </a:t>
            </a:r>
            <a:r>
              <a:rPr lang="en-US" sz="1800" dirty="0">
                <a:latin typeface="Arial" pitchFamily="34" charset="0"/>
                <a:cs typeface="Arial" pitchFamily="34" charset="0"/>
              </a:rPr>
              <a:t>works by </a:t>
            </a:r>
            <a:r>
              <a:rPr lang="en-US" sz="1800" b="1" dirty="0">
                <a:latin typeface="Arial" pitchFamily="34" charset="0"/>
                <a:cs typeface="Arial" pitchFamily="34" charset="0"/>
              </a:rPr>
              <a:t>detecting</a:t>
            </a:r>
            <a:r>
              <a:rPr lang="en-US" sz="1800" dirty="0">
                <a:latin typeface="Arial" pitchFamily="34" charset="0"/>
                <a:cs typeface="Arial" pitchFamily="34" charset="0"/>
              </a:rPr>
              <a:t> discontinuities in brightness. </a:t>
            </a:r>
            <a:endParaRPr lang="en-US" sz="1800" dirty="0" smtClean="0">
              <a:latin typeface="Arial" pitchFamily="34" charset="0"/>
              <a:cs typeface="Arial" pitchFamily="34" charset="0"/>
            </a:endParaRPr>
          </a:p>
          <a:p>
            <a:pPr algn="just"/>
            <a:endParaRPr lang="en-US" sz="1800" dirty="0" smtClean="0">
              <a:latin typeface="Arial" pitchFamily="34" charset="0"/>
              <a:cs typeface="Arial" pitchFamily="34" charset="0"/>
            </a:endParaRPr>
          </a:p>
          <a:p>
            <a:pPr algn="just"/>
            <a:r>
              <a:rPr lang="en-US" sz="1800" b="1" dirty="0" smtClean="0">
                <a:latin typeface="Arial" pitchFamily="34" charset="0"/>
                <a:cs typeface="Arial" pitchFamily="34" charset="0"/>
              </a:rPr>
              <a:t>Edge </a:t>
            </a:r>
            <a:r>
              <a:rPr lang="en-US" sz="1800" b="1" dirty="0">
                <a:latin typeface="Arial" pitchFamily="34" charset="0"/>
                <a:cs typeface="Arial" pitchFamily="34" charset="0"/>
              </a:rPr>
              <a:t>detection</a:t>
            </a:r>
            <a:r>
              <a:rPr lang="en-US" sz="1800" dirty="0">
                <a:latin typeface="Arial" pitchFamily="34" charset="0"/>
                <a:cs typeface="Arial" pitchFamily="34" charset="0"/>
              </a:rPr>
              <a:t> is used for image segmentation and data extraction in areas such as image processing, computer vision, and machine vision</a:t>
            </a:r>
            <a:r>
              <a:rPr lang="en-US" sz="1800" dirty="0" smtClean="0">
                <a:latin typeface="Arial" pitchFamily="34" charset="0"/>
                <a:cs typeface="Arial" pitchFamily="34" charset="0"/>
              </a:rPr>
              <a:t>.</a:t>
            </a:r>
          </a:p>
          <a:p>
            <a:pPr algn="just">
              <a:buNone/>
            </a:pPr>
            <a:endParaRPr lang="en-IN" sz="1800" dirty="0"/>
          </a:p>
        </p:txBody>
      </p:sp>
      <p:sp>
        <p:nvSpPr>
          <p:cNvPr id="4" name="Slide Number Placeholder 3"/>
          <p:cNvSpPr>
            <a:spLocks noGrp="1"/>
          </p:cNvSpPr>
          <p:nvPr>
            <p:ph type="sldNum" sz="quarter" idx="12"/>
          </p:nvPr>
        </p:nvSpPr>
        <p:spPr/>
        <p:txBody>
          <a:bodyPr/>
          <a:lstStyle/>
          <a:p>
            <a:fld id="{7B28076C-CE04-4A00-BFAA-A90EA8355859}"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47F31A2A-028E-4DCC-BA27-7B6712D2F8DF}" type="datetime3">
              <a:rPr lang="en-US" smtClean="0"/>
              <a:pPr/>
              <a:t>25 April 2022</a:t>
            </a:fld>
            <a:endParaRPr lang="en-US"/>
          </a:p>
        </p:txBody>
      </p:sp>
    </p:spTree>
    <p:extLst>
      <p:ext uri="{BB962C8B-B14F-4D97-AF65-F5344CB8AC3E}">
        <p14:creationId xmlns="" xmlns:p14="http://schemas.microsoft.com/office/powerpoint/2010/main" val="420650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066800" y="381000"/>
            <a:ext cx="5915025" cy="466725"/>
          </a:xfrm>
        </p:spPr>
        <p:txBody>
          <a:bodyPr>
            <a:normAutofit/>
          </a:bodyPr>
          <a:lstStyle/>
          <a:p>
            <a:r>
              <a:rPr lang="en-US" sz="2400" b="1" dirty="0" smtClean="0">
                <a:latin typeface="Arial" pitchFamily="34" charset="0"/>
                <a:cs typeface="Arial" pitchFamily="34" charset="0"/>
              </a:rPr>
              <a:t>Thresholding</a:t>
            </a:r>
            <a:r>
              <a:rPr lang="en-US" sz="2400" dirty="0" smtClean="0">
                <a:latin typeface="Arial" pitchFamily="34" charset="0"/>
                <a:cs typeface="Arial" pitchFamily="34" charset="0"/>
              </a:rPr>
              <a:t>:</a:t>
            </a:r>
          </a:p>
        </p:txBody>
      </p:sp>
      <p:sp>
        <p:nvSpPr>
          <p:cNvPr id="3" name="Content Placeholder 2"/>
          <p:cNvSpPr>
            <a:spLocks noGrp="1"/>
          </p:cNvSpPr>
          <p:nvPr>
            <p:ph idx="1"/>
          </p:nvPr>
        </p:nvSpPr>
        <p:spPr>
          <a:xfrm>
            <a:off x="724436" y="1524000"/>
            <a:ext cx="8046077" cy="4495800"/>
          </a:xfrm>
        </p:spPr>
        <p:txBody>
          <a:bodyPr>
            <a:noAutofit/>
          </a:bodyPr>
          <a:lstStyle/>
          <a:p>
            <a:pPr algn="just">
              <a:defRPr/>
            </a:pPr>
            <a:r>
              <a:rPr lang="en-US" sz="1500" dirty="0">
                <a:latin typeface="Arial" pitchFamily="34" charset="0"/>
                <a:cs typeface="Arial" pitchFamily="34" charset="0"/>
              </a:rPr>
              <a:t>Automatic thresholding is a great way to extract useful information encoded into pixels while minimizing background noise</a:t>
            </a:r>
            <a:r>
              <a:rPr lang="en-US" sz="1500" dirty="0" smtClean="0">
                <a:latin typeface="Arial" pitchFamily="34" charset="0"/>
                <a:cs typeface="Arial" pitchFamily="34" charset="0"/>
              </a:rPr>
              <a:t>. </a:t>
            </a:r>
            <a:r>
              <a:rPr lang="en-US" sz="1500" dirty="0">
                <a:latin typeface="Arial" pitchFamily="34" charset="0"/>
                <a:cs typeface="Arial" pitchFamily="34" charset="0"/>
              </a:rPr>
              <a:t>The idea is to separate the image into two parts; the background and foreground.</a:t>
            </a:r>
          </a:p>
          <a:p>
            <a:pPr algn="just">
              <a:defRPr/>
            </a:pPr>
            <a:r>
              <a:rPr lang="en-US" sz="1500" dirty="0">
                <a:latin typeface="Arial" pitchFamily="34" charset="0"/>
                <a:cs typeface="Arial" pitchFamily="34" charset="0"/>
              </a:rPr>
              <a:t>Select initial threshold value, typically the mean 8-bit value of the original image.</a:t>
            </a:r>
          </a:p>
          <a:p>
            <a:pPr algn="just">
              <a:defRPr/>
            </a:pPr>
            <a:r>
              <a:rPr lang="en-US" sz="1500" dirty="0">
                <a:latin typeface="Arial" pitchFamily="34" charset="0"/>
                <a:cs typeface="Arial" pitchFamily="34" charset="0"/>
              </a:rPr>
              <a:t>Divide the original image into two portions;</a:t>
            </a:r>
          </a:p>
          <a:p>
            <a:pPr lvl="1" algn="just">
              <a:defRPr/>
            </a:pPr>
            <a:r>
              <a:rPr lang="en-US" sz="1500" dirty="0">
                <a:latin typeface="Arial" pitchFamily="34" charset="0"/>
                <a:cs typeface="Arial" pitchFamily="34" charset="0"/>
              </a:rPr>
              <a:t>Pixel values that are less than or equal to the threshold; background</a:t>
            </a:r>
          </a:p>
          <a:p>
            <a:pPr lvl="1" algn="just">
              <a:defRPr/>
            </a:pPr>
            <a:r>
              <a:rPr lang="en-US" sz="1500" dirty="0">
                <a:latin typeface="Arial" pitchFamily="34" charset="0"/>
                <a:cs typeface="Arial" pitchFamily="34" charset="0"/>
              </a:rPr>
              <a:t>Pixel values greater than the threshold; foreground</a:t>
            </a:r>
          </a:p>
          <a:p>
            <a:pPr algn="just">
              <a:defRPr/>
            </a:pPr>
            <a:r>
              <a:rPr lang="en-US" sz="1500" dirty="0">
                <a:latin typeface="Arial" pitchFamily="34" charset="0"/>
                <a:cs typeface="Arial" pitchFamily="34" charset="0"/>
              </a:rPr>
              <a:t>Find the average mean values of the two new images</a:t>
            </a:r>
          </a:p>
          <a:p>
            <a:pPr algn="just">
              <a:defRPr/>
            </a:pPr>
            <a:r>
              <a:rPr lang="en-US" sz="1500" dirty="0">
                <a:latin typeface="Arial" pitchFamily="34" charset="0"/>
                <a:cs typeface="Arial" pitchFamily="34" charset="0"/>
              </a:rPr>
              <a:t>Calculate the new threshold by averaging the two means.</a:t>
            </a:r>
          </a:p>
          <a:p>
            <a:pPr algn="just">
              <a:defRPr/>
            </a:pPr>
            <a:r>
              <a:rPr lang="en-US" sz="1500" dirty="0">
                <a:latin typeface="Arial" pitchFamily="34" charset="0"/>
                <a:cs typeface="Arial" pitchFamily="34" charset="0"/>
              </a:rPr>
              <a:t>If the difference between the previous threshold value and the new threshold value are below a specified limit, you are finished. Otherwise apply the new threshold to the original image keep trying.</a:t>
            </a:r>
          </a:p>
          <a:p>
            <a:pPr algn="just">
              <a:defRPr/>
            </a:pPr>
            <a:endParaRPr lang="en-US" sz="15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B28076C-CE04-4A00-BFAA-A90EA8355859}"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AB03DEFF-0E3F-4032-B53E-76E492B0938D}" type="datetime3">
              <a:rPr lang="en-US" smtClean="0"/>
              <a:pPr/>
              <a:t>25 April 2022</a:t>
            </a:fld>
            <a:endParaRPr lang="en-US"/>
          </a:p>
        </p:txBody>
      </p:sp>
    </p:spTree>
    <p:extLst>
      <p:ext uri="{BB962C8B-B14F-4D97-AF65-F5344CB8AC3E}">
        <p14:creationId xmlns="" xmlns:p14="http://schemas.microsoft.com/office/powerpoint/2010/main" val="1111936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85800" y="457200"/>
            <a:ext cx="4758928" cy="532210"/>
          </a:xfrm>
        </p:spPr>
        <p:txBody>
          <a:bodyPr>
            <a:normAutofit/>
          </a:bodyPr>
          <a:lstStyle/>
          <a:p>
            <a:r>
              <a:rPr lang="en-US" sz="2400" b="1" dirty="0" smtClean="0">
                <a:latin typeface="Arial" pitchFamily="34" charset="0"/>
                <a:cs typeface="Arial" pitchFamily="34" charset="0"/>
              </a:rPr>
              <a:t>Segmentation</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3962400"/>
          </a:xfrm>
        </p:spPr>
        <p:txBody>
          <a:bodyPr>
            <a:noAutofit/>
          </a:bodyPr>
          <a:lstStyle/>
          <a:p>
            <a:pPr algn="just">
              <a:defRPr/>
            </a:pPr>
            <a:r>
              <a:rPr lang="en-US" sz="1800" dirty="0">
                <a:latin typeface="Arial" pitchFamily="34" charset="0"/>
                <a:cs typeface="Arial" pitchFamily="34" charset="0"/>
              </a:rPr>
              <a:t>The popular techniques used for image segmentation are: thresholding method, edge detection based </a:t>
            </a:r>
            <a:r>
              <a:rPr lang="en-US" sz="1800" dirty="0" smtClean="0">
                <a:latin typeface="Arial" pitchFamily="34" charset="0"/>
                <a:cs typeface="Arial" pitchFamily="34" charset="0"/>
              </a:rPr>
              <a:t>techniques.</a:t>
            </a:r>
          </a:p>
          <a:p>
            <a:pPr algn="just">
              <a:defRPr/>
            </a:pPr>
            <a:endParaRPr lang="en-US" sz="1800" dirty="0">
              <a:latin typeface="Arial" pitchFamily="34" charset="0"/>
              <a:cs typeface="Arial" pitchFamily="34" charset="0"/>
            </a:endParaRPr>
          </a:p>
          <a:p>
            <a:pPr algn="just">
              <a:defRPr/>
            </a:pPr>
            <a:r>
              <a:rPr lang="en-US" sz="1800" dirty="0">
                <a:latin typeface="Arial" pitchFamily="34" charset="0"/>
                <a:cs typeface="Arial" pitchFamily="34" charset="0"/>
              </a:rPr>
              <a:t>Analyzing images using image thresholding techniques</a:t>
            </a:r>
            <a:r>
              <a:rPr lang="en-US" sz="1800" dirty="0" smtClean="0">
                <a:latin typeface="Arial" pitchFamily="34" charset="0"/>
                <a:cs typeface="Arial" pitchFamily="34" charset="0"/>
              </a:rPr>
              <a:t>.</a:t>
            </a:r>
          </a:p>
          <a:p>
            <a:pPr algn="just">
              <a:defRPr/>
            </a:pPr>
            <a:endParaRPr lang="en-US" sz="1800" dirty="0">
              <a:latin typeface="Arial" pitchFamily="34" charset="0"/>
              <a:cs typeface="Arial" pitchFamily="34" charset="0"/>
            </a:endParaRPr>
          </a:p>
          <a:p>
            <a:pPr algn="just">
              <a:defRPr/>
            </a:pPr>
            <a:r>
              <a:rPr lang="en-US" sz="1800" dirty="0">
                <a:latin typeface="Arial" pitchFamily="34" charset="0"/>
                <a:cs typeface="Arial" pitchFamily="34" charset="0"/>
              </a:rPr>
              <a:t>Image thresholding is a simple, yet effective, way of partitioning an image into a foreground and background. </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2D310332-AD47-49CF-91F0-CC368DA5F3FB}" type="datetime3">
              <a:rPr lang="en-US" smtClean="0"/>
              <a:pPr/>
              <a:t>25 April 2022</a:t>
            </a:fld>
            <a:endParaRPr lang="en-US"/>
          </a:p>
        </p:txBody>
      </p:sp>
    </p:spTree>
    <p:extLst>
      <p:ext uri="{BB962C8B-B14F-4D97-AF65-F5344CB8AC3E}">
        <p14:creationId xmlns="" xmlns:p14="http://schemas.microsoft.com/office/powerpoint/2010/main" val="267060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required</a:t>
            </a:r>
            <a:endParaRPr lang="en-US" dirty="0"/>
          </a:p>
        </p:txBody>
      </p:sp>
      <p:sp>
        <p:nvSpPr>
          <p:cNvPr id="3" name="Content Placeholder 2"/>
          <p:cNvSpPr>
            <a:spLocks noGrp="1"/>
          </p:cNvSpPr>
          <p:nvPr>
            <p:ph idx="1"/>
          </p:nvPr>
        </p:nvSpPr>
        <p:spPr/>
        <p:txBody>
          <a:bodyPr>
            <a:normAutofit/>
          </a:bodyPr>
          <a:lstStyle/>
          <a:p>
            <a:r>
              <a:rPr lang="en-US" sz="2400" dirty="0" smtClean="0"/>
              <a:t>OPEN CV</a:t>
            </a:r>
          </a:p>
          <a:p>
            <a:r>
              <a:rPr lang="en-US" sz="2400" dirty="0" smtClean="0"/>
              <a:t>Python </a:t>
            </a:r>
            <a:endParaRPr lang="en-US" sz="2400" dirty="0"/>
          </a:p>
        </p:txBody>
      </p:sp>
      <p:sp>
        <p:nvSpPr>
          <p:cNvPr id="4" name="Slide Number Placeholder 3"/>
          <p:cNvSpPr>
            <a:spLocks noGrp="1"/>
          </p:cNvSpPr>
          <p:nvPr>
            <p:ph type="sldNum" sz="quarter" idx="12"/>
          </p:nvPr>
        </p:nvSpPr>
        <p:spPr/>
        <p:txBody>
          <a:bodyPr/>
          <a:lstStyle/>
          <a:p>
            <a:fld id="{7B28076C-CE04-4A00-BFAA-A90EA8355859}"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A3DA06B8-0F1C-4869-9CA6-2243A295EA84}" type="datetime3">
              <a:rPr lang="en-US" smtClean="0"/>
              <a:pPr/>
              <a:t>25 April 2022</a:t>
            </a:fld>
            <a:endParaRPr lang="en-US"/>
          </a:p>
        </p:txBody>
      </p:sp>
    </p:spTree>
    <p:extLst>
      <p:ext uri="{BB962C8B-B14F-4D97-AF65-F5344CB8AC3E}">
        <p14:creationId xmlns="" xmlns:p14="http://schemas.microsoft.com/office/powerpoint/2010/main" val="379667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dataset:</a:t>
            </a:r>
            <a:endParaRPr lang="en-US" dirty="0"/>
          </a:p>
        </p:txBody>
      </p:sp>
      <p:pic>
        <p:nvPicPr>
          <p:cNvPr id="4" name="Content Placeholder 3"/>
          <p:cNvPicPr>
            <a:picLocks noGrp="1" noChangeAspect="1"/>
          </p:cNvPicPr>
          <p:nvPr>
            <p:ph idx="1"/>
          </p:nvPr>
        </p:nvPicPr>
        <p:blipFill>
          <a:blip r:embed="rId2"/>
          <a:stretch>
            <a:fillRect/>
          </a:stretch>
        </p:blipFill>
        <p:spPr>
          <a:xfrm>
            <a:off x="1371600" y="1752600"/>
            <a:ext cx="6436519" cy="3657600"/>
          </a:xfrm>
          <a:prstGeom prst="rect">
            <a:avLst/>
          </a:prstGeom>
        </p:spPr>
      </p:pic>
      <p:sp>
        <p:nvSpPr>
          <p:cNvPr id="5" name="Slide Number Placeholder 4"/>
          <p:cNvSpPr>
            <a:spLocks noGrp="1"/>
          </p:cNvSpPr>
          <p:nvPr>
            <p:ph type="sldNum" sz="quarter" idx="12"/>
          </p:nvPr>
        </p:nvSpPr>
        <p:spPr/>
        <p:txBody>
          <a:bodyPr/>
          <a:lstStyle/>
          <a:p>
            <a:fld id="{7B28076C-CE04-4A00-BFAA-A90EA8355859}"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Date Placeholder 6"/>
          <p:cNvSpPr>
            <a:spLocks noGrp="1"/>
          </p:cNvSpPr>
          <p:nvPr>
            <p:ph type="dt" sz="half" idx="10"/>
          </p:nvPr>
        </p:nvSpPr>
        <p:spPr/>
        <p:txBody>
          <a:bodyPr/>
          <a:lstStyle/>
          <a:p>
            <a:fld id="{274E4E70-73A7-401B-A550-99E92042A07B}" type="datetime3">
              <a:rPr lang="en-US" smtClean="0"/>
              <a:pPr/>
              <a:t>25 April 2022</a:t>
            </a:fld>
            <a:endParaRPr lang="en-US"/>
          </a:p>
        </p:txBody>
      </p:sp>
    </p:spTree>
    <p:extLst>
      <p:ext uri="{BB962C8B-B14F-4D97-AF65-F5344CB8AC3E}">
        <p14:creationId xmlns="" xmlns:p14="http://schemas.microsoft.com/office/powerpoint/2010/main" val="111079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Resize images:</a:t>
            </a:r>
            <a:endParaRPr lang="en-US" dirty="0"/>
          </a:p>
        </p:txBody>
      </p:sp>
      <p:pic>
        <p:nvPicPr>
          <p:cNvPr id="4" name="Content Placeholder 3"/>
          <p:cNvPicPr>
            <a:picLocks noGrp="1" noChangeAspect="1"/>
          </p:cNvPicPr>
          <p:nvPr>
            <p:ph idx="1"/>
          </p:nvPr>
        </p:nvPicPr>
        <p:blipFill>
          <a:blip r:embed="rId2"/>
          <a:stretch>
            <a:fillRect/>
          </a:stretch>
        </p:blipFill>
        <p:spPr>
          <a:xfrm>
            <a:off x="1143000" y="1676400"/>
            <a:ext cx="7010400" cy="4191000"/>
          </a:xfrm>
          <a:prstGeom prst="rect">
            <a:avLst/>
          </a:prstGeom>
        </p:spPr>
      </p:pic>
      <p:sp>
        <p:nvSpPr>
          <p:cNvPr id="5" name="Slide Number Placeholder 4"/>
          <p:cNvSpPr>
            <a:spLocks noGrp="1"/>
          </p:cNvSpPr>
          <p:nvPr>
            <p:ph type="sldNum" sz="quarter" idx="12"/>
          </p:nvPr>
        </p:nvSpPr>
        <p:spPr/>
        <p:txBody>
          <a:bodyPr/>
          <a:lstStyle/>
          <a:p>
            <a:fld id="{7B28076C-CE04-4A00-BFAA-A90EA8355859}"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Date Placeholder 6"/>
          <p:cNvSpPr>
            <a:spLocks noGrp="1"/>
          </p:cNvSpPr>
          <p:nvPr>
            <p:ph type="dt" sz="half" idx="10"/>
          </p:nvPr>
        </p:nvSpPr>
        <p:spPr/>
        <p:txBody>
          <a:bodyPr/>
          <a:lstStyle/>
          <a:p>
            <a:fld id="{3CECE1F8-269A-4E70-A90C-B710F56D4C6A}" type="datetime3">
              <a:rPr lang="en-US" smtClean="0"/>
              <a:pPr/>
              <a:t>25 April 2022</a:t>
            </a:fld>
            <a:endParaRPr lang="en-US"/>
          </a:p>
        </p:txBody>
      </p:sp>
    </p:spTree>
    <p:extLst>
      <p:ext uri="{BB962C8B-B14F-4D97-AF65-F5344CB8AC3E}">
        <p14:creationId xmlns="" xmlns:p14="http://schemas.microsoft.com/office/powerpoint/2010/main" val="90275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Face detection</a:t>
            </a:r>
            <a:endParaRPr lang="en-US" dirty="0"/>
          </a:p>
        </p:txBody>
      </p:sp>
      <p:sp>
        <p:nvSpPr>
          <p:cNvPr id="5" name="Slide Number Placeholder 4"/>
          <p:cNvSpPr>
            <a:spLocks noGrp="1"/>
          </p:cNvSpPr>
          <p:nvPr>
            <p:ph type="sldNum" sz="quarter" idx="12"/>
          </p:nvPr>
        </p:nvSpPr>
        <p:spPr/>
        <p:txBody>
          <a:bodyPr/>
          <a:lstStyle/>
          <a:p>
            <a:fld id="{7B28076C-CE04-4A00-BFAA-A90EA8355859}"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Date Placeholder 6"/>
          <p:cNvSpPr>
            <a:spLocks noGrp="1"/>
          </p:cNvSpPr>
          <p:nvPr>
            <p:ph type="dt" sz="half" idx="10"/>
          </p:nvPr>
        </p:nvSpPr>
        <p:spPr/>
        <p:txBody>
          <a:bodyPr/>
          <a:lstStyle/>
          <a:p>
            <a:fld id="{3993F942-9D06-4145-9B23-85FEFB14E487}" type="datetime3">
              <a:rPr lang="en-US" smtClean="0"/>
              <a:pPr/>
              <a:t>25 April 2022</a:t>
            </a:fld>
            <a:endParaRPr lang="en-US"/>
          </a:p>
        </p:txBody>
      </p:sp>
      <p:pic>
        <p:nvPicPr>
          <p:cNvPr id="9" name="Content Placeholder 8" descr="WhatsApp Image 2022-04-10 at 8.11.12 AM.jpeg"/>
          <p:cNvPicPr>
            <a:picLocks noGrp="1" noChangeAspect="1"/>
          </p:cNvPicPr>
          <p:nvPr>
            <p:ph idx="1"/>
          </p:nvPr>
        </p:nvPicPr>
        <p:blipFill>
          <a:blip r:embed="rId2"/>
          <a:stretch>
            <a:fillRect/>
          </a:stretch>
        </p:blipFill>
        <p:spPr>
          <a:xfrm>
            <a:off x="1600200" y="1905000"/>
            <a:ext cx="5943600" cy="4191000"/>
          </a:xfrm>
        </p:spPr>
      </p:pic>
    </p:spTree>
    <p:extLst>
      <p:ext uri="{BB962C8B-B14F-4D97-AF65-F5344CB8AC3E}">
        <p14:creationId xmlns="" xmlns:p14="http://schemas.microsoft.com/office/powerpoint/2010/main" val="20381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Block Diagram</a:t>
            </a:r>
          </a:p>
          <a:p>
            <a:r>
              <a:rPr lang="en-US" sz="2000" dirty="0">
                <a:latin typeface="Arial" pitchFamily="34" charset="0"/>
                <a:cs typeface="Arial" pitchFamily="34" charset="0"/>
              </a:rPr>
              <a:t>Project Implementation</a:t>
            </a:r>
          </a:p>
          <a:p>
            <a:r>
              <a:rPr lang="en-US" sz="2000" dirty="0">
                <a:latin typeface="Arial" pitchFamily="34" charset="0"/>
                <a:cs typeface="Arial" pitchFamily="34" charset="0"/>
              </a:rPr>
              <a:t>Methodology</a:t>
            </a:r>
          </a:p>
          <a:p>
            <a:r>
              <a:rPr lang="en-US" sz="2000" dirty="0">
                <a:latin typeface="Arial" pitchFamily="34" charset="0"/>
                <a:cs typeface="Arial" pitchFamily="34" charset="0"/>
              </a:rPr>
              <a:t>Results</a:t>
            </a:r>
          </a:p>
          <a:p>
            <a:r>
              <a:rPr lang="en-US" sz="2000" dirty="0">
                <a:latin typeface="Arial" pitchFamily="34" charset="0"/>
                <a:cs typeface="Arial" pitchFamily="34" charset="0"/>
              </a:rPr>
              <a:t>Conclusion</a:t>
            </a:r>
          </a:p>
          <a:p>
            <a:r>
              <a:rPr lang="en-US" sz="2000" dirty="0">
                <a:latin typeface="Arial" pitchFamily="34" charset="0"/>
                <a:cs typeface="Arial" pitchFamily="34" charset="0"/>
              </a:rPr>
              <a:t>References</a:t>
            </a:r>
          </a:p>
          <a:p>
            <a:endParaRPr lang="en-US" dirty="0"/>
          </a:p>
        </p:txBody>
      </p:sp>
      <p:sp>
        <p:nvSpPr>
          <p:cNvPr id="7" name="Slide Number Placeholder 6"/>
          <p:cNvSpPr>
            <a:spLocks noGrp="1"/>
          </p:cNvSpPr>
          <p:nvPr>
            <p:ph type="sldNum" sz="quarter" idx="12"/>
          </p:nvPr>
        </p:nvSpPr>
        <p:spPr/>
        <p:txBody>
          <a:bodyPr/>
          <a:lstStyle/>
          <a:p>
            <a:fld id="{7B28076C-CE04-4A00-BFAA-A90EA8355859}" type="slidenum">
              <a:rPr lang="en-US" smtClean="0"/>
              <a:pPr/>
              <a:t>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Date Placeholder 8"/>
          <p:cNvSpPr>
            <a:spLocks noGrp="1"/>
          </p:cNvSpPr>
          <p:nvPr>
            <p:ph type="dt" sz="half" idx="10"/>
          </p:nvPr>
        </p:nvSpPr>
        <p:spPr/>
        <p:txBody>
          <a:bodyPr/>
          <a:lstStyle/>
          <a:p>
            <a:fld id="{90D0A185-F401-4D62-98FB-873566103E79}" type="datetime3">
              <a:rPr lang="en-US" smtClean="0"/>
              <a:pPr/>
              <a:t>25 April 2022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18).png"/>
          <p:cNvPicPr>
            <a:picLocks noGrp="1" noChangeAspect="1"/>
          </p:cNvPicPr>
          <p:nvPr>
            <p:ph idx="1"/>
          </p:nvPr>
        </p:nvPicPr>
        <p:blipFill>
          <a:blip r:embed="rId2"/>
          <a:stretch>
            <a:fillRect/>
          </a:stretch>
        </p:blipFill>
        <p:spPr>
          <a:xfrm>
            <a:off x="1143000" y="1828800"/>
            <a:ext cx="6858000" cy="4015409"/>
          </a:xfrm>
        </p:spPr>
      </p:pic>
      <p:sp>
        <p:nvSpPr>
          <p:cNvPr id="4" name="Date Placeholder 3"/>
          <p:cNvSpPr>
            <a:spLocks noGrp="1"/>
          </p:cNvSpPr>
          <p:nvPr>
            <p:ph type="dt" sz="half" idx="10"/>
          </p:nvPr>
        </p:nvSpPr>
        <p:spPr/>
        <p:txBody>
          <a:bodyPr/>
          <a:lstStyle/>
          <a:p>
            <a:fld id="{269259BD-6B07-4F57-8D5B-76AFA471C51D}"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WhatsApp Image 2022-04-10 at 9.26.07 AM.jpeg"/>
          <p:cNvPicPr>
            <a:picLocks noGrp="1" noChangeAspect="1"/>
          </p:cNvPicPr>
          <p:nvPr>
            <p:ph idx="1"/>
          </p:nvPr>
        </p:nvPicPr>
        <p:blipFill>
          <a:blip r:embed="rId2"/>
          <a:stretch>
            <a:fillRect/>
          </a:stretch>
        </p:blipFill>
        <p:spPr>
          <a:xfrm>
            <a:off x="1447800" y="1828800"/>
            <a:ext cx="6324600" cy="4038600"/>
          </a:xfrm>
        </p:spPr>
      </p:pic>
      <p:sp>
        <p:nvSpPr>
          <p:cNvPr id="4" name="Date Placeholder 3"/>
          <p:cNvSpPr>
            <a:spLocks noGrp="1"/>
          </p:cNvSpPr>
          <p:nvPr>
            <p:ph type="dt" sz="half" idx="10"/>
          </p:nvPr>
        </p:nvSpPr>
        <p:spPr/>
        <p:txBody>
          <a:bodyPr/>
          <a:lstStyle/>
          <a:p>
            <a:fld id="{269259BD-6B07-4F57-8D5B-76AFA471C51D}"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png"/>
          <p:cNvPicPr>
            <a:picLocks noGrp="1" noChangeAspect="1"/>
          </p:cNvPicPr>
          <p:nvPr>
            <p:ph idx="1"/>
          </p:nvPr>
        </p:nvPicPr>
        <p:blipFill>
          <a:blip r:embed="rId2"/>
          <a:stretch>
            <a:fillRect/>
          </a:stretch>
        </p:blipFill>
        <p:spPr>
          <a:xfrm>
            <a:off x="1219200" y="1760508"/>
            <a:ext cx="6705600" cy="4205346"/>
          </a:xfrm>
        </p:spPr>
      </p:pic>
      <p:sp>
        <p:nvSpPr>
          <p:cNvPr id="4" name="Date Placeholder 3"/>
          <p:cNvSpPr>
            <a:spLocks noGrp="1"/>
          </p:cNvSpPr>
          <p:nvPr>
            <p:ph type="dt" sz="half" idx="10"/>
          </p:nvPr>
        </p:nvSpPr>
        <p:spPr/>
        <p:txBody>
          <a:bodyPr/>
          <a:lstStyle/>
          <a:p>
            <a:fld id="{269259BD-6B07-4F57-8D5B-76AFA471C51D}"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305800" cy="4525963"/>
          </a:xfrm>
        </p:spPr>
        <p:txBody>
          <a:bodyPr>
            <a:normAutofit fontScale="55000" lnSpcReduction="20000"/>
          </a:bodyPr>
          <a:lstStyle/>
          <a:p>
            <a:pPr algn="just"/>
            <a:r>
              <a:rPr lang="en-US" dirty="0" smtClean="0"/>
              <a:t>The purpose of reducing the errors that occur in the traditional attendance taking system has been achieved by implementing this automated attendance system. In this paper, face recognition system have been presented using deep learning which exhibits robustness towards recognition of the users with accuracy of 98.3% .  </a:t>
            </a:r>
          </a:p>
          <a:p>
            <a:pPr algn="just"/>
            <a:endParaRPr lang="en-US" dirty="0" smtClean="0"/>
          </a:p>
          <a:p>
            <a:pPr algn="just"/>
            <a:r>
              <a:rPr lang="en-US" dirty="0" smtClean="0"/>
              <a:t>The result shows the capability of the system to cope with the change in posing and projection of faces. From face recognition with deep learning, it has been determined that during face detection, the problem of illumination is solved as the original image is turned into a HOG representation that captures the major features of the image regardless of image brightness. </a:t>
            </a:r>
          </a:p>
          <a:p>
            <a:pPr algn="just"/>
            <a:endParaRPr lang="en-US" dirty="0" smtClean="0"/>
          </a:p>
          <a:p>
            <a:pPr algn="just"/>
            <a:r>
              <a:rPr lang="en-US" dirty="0" smtClean="0"/>
              <a:t>In the face recognition method, local facial landmarks are considered for further processing. After which faces are encoded which generates 128 measurements of the captured face and the optimal face recognition is done by finding the person’s name from the encoding. The result is then used to generate an excel sheet, the </a:t>
            </a:r>
            <a:r>
              <a:rPr lang="en-US" dirty="0" err="1" smtClean="0"/>
              <a:t>pdf</a:t>
            </a:r>
            <a:r>
              <a:rPr lang="en-US" dirty="0" smtClean="0"/>
              <a:t> of which is sent to the students and professors on weekly interval. This system is convenient to the user and it gives better security.</a:t>
            </a:r>
            <a:endParaRPr lang="en-US" dirty="0"/>
          </a:p>
        </p:txBody>
      </p:sp>
      <p:sp>
        <p:nvSpPr>
          <p:cNvPr id="7" name="Slide Number Placeholder 6"/>
          <p:cNvSpPr>
            <a:spLocks noGrp="1"/>
          </p:cNvSpPr>
          <p:nvPr>
            <p:ph type="sldNum" sz="quarter" idx="12"/>
          </p:nvPr>
        </p:nvSpPr>
        <p:spPr/>
        <p:txBody>
          <a:bodyPr/>
          <a:lstStyle/>
          <a:p>
            <a:fld id="{7B28076C-CE04-4A00-BFAA-A90EA8355859}"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Date Placeholder 8"/>
          <p:cNvSpPr>
            <a:spLocks noGrp="1"/>
          </p:cNvSpPr>
          <p:nvPr>
            <p:ph type="dt" sz="half" idx="10"/>
          </p:nvPr>
        </p:nvSpPr>
        <p:spPr/>
        <p:txBody>
          <a:bodyPr/>
          <a:lstStyle/>
          <a:p>
            <a:fld id="{2033246F-F89B-4C2B-AB10-13DD18AEDB22}" type="datetime3">
              <a:rPr lang="en-US" smtClean="0"/>
              <a:pPr/>
              <a:t>25 April 2022</a:t>
            </a:fld>
            <a:endParaRPr lang="en-US"/>
          </a:p>
        </p:txBody>
      </p:sp>
    </p:spTree>
    <p:extLst>
      <p:ext uri="{BB962C8B-B14F-4D97-AF65-F5344CB8AC3E}">
        <p14:creationId xmlns="" xmlns:p14="http://schemas.microsoft.com/office/powerpoint/2010/main" val="575380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24458"/>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628650" y="1755551"/>
            <a:ext cx="8228795" cy="3734421"/>
          </a:xfrm>
        </p:spPr>
        <p:txBody>
          <a:bodyPr>
            <a:normAutofit fontScale="55000" lnSpcReduction="20000"/>
          </a:bodyPr>
          <a:lstStyle/>
          <a:p>
            <a:pPr marL="0" indent="0">
              <a:buNone/>
            </a:pPr>
            <a:r>
              <a:rPr lang="en-US" dirty="0" smtClean="0"/>
              <a:t>1. </a:t>
            </a:r>
            <a:r>
              <a:rPr lang="en-US" dirty="0" err="1" smtClean="0"/>
              <a:t>N.Sudhakar</a:t>
            </a:r>
            <a:r>
              <a:rPr lang="en-US" dirty="0" smtClean="0"/>
              <a:t> Reddy, </a:t>
            </a:r>
            <a:r>
              <a:rPr lang="en-US" dirty="0" err="1" smtClean="0"/>
              <a:t>M.V.Sumanth</a:t>
            </a:r>
            <a:r>
              <a:rPr lang="en-US" dirty="0" smtClean="0"/>
              <a:t>, </a:t>
            </a:r>
            <a:r>
              <a:rPr lang="en-US" dirty="0" err="1" smtClean="0"/>
              <a:t>S.Suresh</a:t>
            </a:r>
            <a:r>
              <a:rPr lang="en-US" dirty="0" smtClean="0"/>
              <a:t> </a:t>
            </a:r>
            <a:r>
              <a:rPr lang="en-US" dirty="0" err="1" smtClean="0"/>
              <a:t>Babu</a:t>
            </a:r>
            <a:r>
              <a:rPr lang="en-US" dirty="0" smtClean="0"/>
              <a:t>, "A Counterpart Approach to Attendance and Feedback System using Machine Learning </a:t>
            </a:r>
            <a:r>
              <a:rPr lang="en-US" dirty="0" err="1" smtClean="0"/>
              <a:t>Techniques",Journal</a:t>
            </a:r>
            <a:r>
              <a:rPr lang="en-US" dirty="0" smtClean="0"/>
              <a:t> of Emerging Technologies and Innovative Research (JETIR), Volume 5, Issue 12, Dec 2018. </a:t>
            </a:r>
          </a:p>
          <a:p>
            <a:pPr marL="0" indent="0">
              <a:buNone/>
            </a:pPr>
            <a:r>
              <a:rPr lang="en-US" dirty="0" smtClean="0"/>
              <a:t>2. Dan Wang, </a:t>
            </a:r>
            <a:r>
              <a:rPr lang="en-US" dirty="0" err="1" smtClean="0"/>
              <a:t>Rong</a:t>
            </a:r>
            <a:r>
              <a:rPr lang="en-US" dirty="0" smtClean="0"/>
              <a:t> Fu, </a:t>
            </a:r>
            <a:r>
              <a:rPr lang="en-US" dirty="0" err="1" smtClean="0"/>
              <a:t>Zuying</a:t>
            </a:r>
            <a:r>
              <a:rPr lang="en-US" dirty="0" smtClean="0"/>
              <a:t> </a:t>
            </a:r>
            <a:r>
              <a:rPr lang="en-US" dirty="0" err="1" smtClean="0"/>
              <a:t>Luo</a:t>
            </a:r>
            <a:r>
              <a:rPr lang="en-US" dirty="0" smtClean="0"/>
              <a:t>, "Classroom Attendance Auto-management Based on Deep </a:t>
            </a:r>
            <a:r>
              <a:rPr lang="en-US" dirty="0" err="1" smtClean="0"/>
              <a:t>Learning",Advances</a:t>
            </a:r>
            <a:r>
              <a:rPr lang="en-US" dirty="0" smtClean="0"/>
              <a:t> in Social Science, Education and Humanities Research, volume 123,ICESAME 2017. </a:t>
            </a:r>
          </a:p>
          <a:p>
            <a:pPr marL="0" indent="0">
              <a:buNone/>
            </a:pPr>
            <a:r>
              <a:rPr lang="en-US" dirty="0" smtClean="0"/>
              <a:t>3. </a:t>
            </a:r>
            <a:r>
              <a:rPr lang="en-US" dirty="0" err="1" smtClean="0"/>
              <a:t>Akshara</a:t>
            </a:r>
            <a:r>
              <a:rPr lang="en-US" dirty="0" smtClean="0"/>
              <a:t> </a:t>
            </a:r>
            <a:r>
              <a:rPr lang="en-US" dirty="0" err="1" smtClean="0"/>
              <a:t>Jadhav</a:t>
            </a:r>
            <a:r>
              <a:rPr lang="en-US" dirty="0" smtClean="0"/>
              <a:t>, </a:t>
            </a:r>
            <a:r>
              <a:rPr lang="en-US" dirty="0" err="1" smtClean="0"/>
              <a:t>Akshay</a:t>
            </a:r>
            <a:r>
              <a:rPr lang="en-US" dirty="0" smtClean="0"/>
              <a:t> </a:t>
            </a:r>
            <a:r>
              <a:rPr lang="en-US" dirty="0" err="1" smtClean="0"/>
              <a:t>Jadhav</a:t>
            </a:r>
            <a:r>
              <a:rPr lang="en-US" dirty="0" smtClean="0"/>
              <a:t>, </a:t>
            </a:r>
            <a:r>
              <a:rPr lang="en-US" dirty="0" err="1" smtClean="0"/>
              <a:t>Tushar</a:t>
            </a:r>
            <a:r>
              <a:rPr lang="en-US" dirty="0" smtClean="0"/>
              <a:t> </a:t>
            </a:r>
            <a:r>
              <a:rPr lang="en-US" dirty="0" err="1" smtClean="0"/>
              <a:t>Ladhe</a:t>
            </a:r>
            <a:r>
              <a:rPr lang="en-US" dirty="0" smtClean="0"/>
              <a:t>, Krishna </a:t>
            </a:r>
            <a:r>
              <a:rPr lang="en-US" dirty="0" err="1" smtClean="0"/>
              <a:t>Yeolekar</a:t>
            </a:r>
            <a:r>
              <a:rPr lang="en-US" dirty="0" smtClean="0"/>
              <a:t>, "Automated Attendance System Using Face Recognition", International Research Journal of Engineering and Technology (IRJET), Volume 4, Issue 1, Jan 2017. </a:t>
            </a:r>
          </a:p>
          <a:p>
            <a:pPr marL="0" indent="0">
              <a:buNone/>
            </a:pPr>
            <a:r>
              <a:rPr lang="en-US" dirty="0" smtClean="0"/>
              <a:t>4. B </a:t>
            </a:r>
            <a:r>
              <a:rPr lang="en-US" dirty="0" err="1" smtClean="0"/>
              <a:t>Prabhavathi</a:t>
            </a:r>
            <a:r>
              <a:rPr lang="en-US" dirty="0" smtClean="0"/>
              <a:t>, V </a:t>
            </a:r>
            <a:r>
              <a:rPr lang="en-US" dirty="0" err="1" smtClean="0"/>
              <a:t>Tanuja</a:t>
            </a:r>
            <a:r>
              <a:rPr lang="en-US" dirty="0" smtClean="0"/>
              <a:t>, V </a:t>
            </a:r>
            <a:r>
              <a:rPr lang="en-US" dirty="0" err="1" smtClean="0"/>
              <a:t>Madhu</a:t>
            </a:r>
            <a:r>
              <a:rPr lang="en-US" dirty="0" smtClean="0"/>
              <a:t> </a:t>
            </a:r>
            <a:r>
              <a:rPr lang="en-US" dirty="0" err="1" smtClean="0"/>
              <a:t>Viswanatham</a:t>
            </a:r>
            <a:r>
              <a:rPr lang="en-US" dirty="0" smtClean="0"/>
              <a:t> and M </a:t>
            </a:r>
            <a:r>
              <a:rPr lang="en-US" dirty="0" err="1" smtClean="0"/>
              <a:t>Rajashekhara</a:t>
            </a:r>
            <a:r>
              <a:rPr lang="en-US" dirty="0" smtClean="0"/>
              <a:t> </a:t>
            </a:r>
            <a:r>
              <a:rPr lang="en-US" dirty="0" err="1" smtClean="0"/>
              <a:t>Babu</a:t>
            </a:r>
            <a:r>
              <a:rPr lang="en-US" dirty="0" smtClean="0"/>
              <a:t>, "A smart technique for attendance system to recognize faces through parallelism", IOP Conf. Series: Materials Science and Engineering 263, 2017. </a:t>
            </a:r>
          </a:p>
          <a:p>
            <a:pPr marL="0" indent="0">
              <a:buNone/>
            </a:pPr>
            <a:r>
              <a:rPr lang="en-US" dirty="0" smtClean="0"/>
              <a:t>5. </a:t>
            </a:r>
            <a:r>
              <a:rPr lang="en-US" dirty="0" err="1" smtClean="0"/>
              <a:t>Prajakta</a:t>
            </a:r>
            <a:r>
              <a:rPr lang="en-US" dirty="0" smtClean="0"/>
              <a:t> Lad, </a:t>
            </a:r>
            <a:r>
              <a:rPr lang="en-US" dirty="0" err="1" smtClean="0"/>
              <a:t>Sonali</a:t>
            </a:r>
            <a:r>
              <a:rPr lang="en-US" dirty="0" smtClean="0"/>
              <a:t> More, Simran </a:t>
            </a:r>
            <a:r>
              <a:rPr lang="en-US" dirty="0" err="1" smtClean="0"/>
              <a:t>Parkhe</a:t>
            </a:r>
            <a:r>
              <a:rPr lang="en-US" dirty="0" smtClean="0"/>
              <a:t>, </a:t>
            </a:r>
            <a:r>
              <a:rPr lang="en-US" dirty="0" err="1" smtClean="0"/>
              <a:t>Priyanka</a:t>
            </a:r>
            <a:r>
              <a:rPr lang="en-US" dirty="0" smtClean="0"/>
              <a:t> </a:t>
            </a:r>
            <a:r>
              <a:rPr lang="en-US" dirty="0" err="1" smtClean="0"/>
              <a:t>Nikam</a:t>
            </a:r>
            <a:r>
              <a:rPr lang="en-US" dirty="0" smtClean="0"/>
              <a:t>, </a:t>
            </a:r>
            <a:r>
              <a:rPr lang="en-US" dirty="0" err="1" smtClean="0"/>
              <a:t>Dipalee</a:t>
            </a:r>
            <a:r>
              <a:rPr lang="en-US" dirty="0" smtClean="0"/>
              <a:t> </a:t>
            </a:r>
            <a:r>
              <a:rPr lang="en-US" dirty="0" err="1" smtClean="0"/>
              <a:t>Chaudhari</a:t>
            </a:r>
            <a:r>
              <a:rPr lang="en-US" dirty="0" smtClean="0"/>
              <a:t>, " Student Attendance System Using Iris Detection", IJARIIE-ISSN(O)-2395-4396, Vol-3 Issue-2 2017. </a:t>
            </a:r>
          </a:p>
        </p:txBody>
      </p:sp>
      <p:sp>
        <p:nvSpPr>
          <p:cNvPr id="4" name="Slide Number Placeholder 3"/>
          <p:cNvSpPr>
            <a:spLocks noGrp="1"/>
          </p:cNvSpPr>
          <p:nvPr>
            <p:ph type="sldNum" sz="quarter" idx="12"/>
          </p:nvPr>
        </p:nvSpPr>
        <p:spPr/>
        <p:txBody>
          <a:bodyPr/>
          <a:lstStyle/>
          <a:p>
            <a:fld id="{7B28076C-CE04-4A00-BFAA-A90EA8355859}"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45726200-BA45-45FC-BCEC-D1710DA034F8}" type="datetime3">
              <a:rPr lang="en-US" smtClean="0"/>
              <a:pPr/>
              <a:t>25 April 2022</a:t>
            </a:fld>
            <a:endParaRPr lang="en-US"/>
          </a:p>
        </p:txBody>
      </p:sp>
    </p:spTree>
    <p:extLst>
      <p:ext uri="{BB962C8B-B14F-4D97-AF65-F5344CB8AC3E}">
        <p14:creationId xmlns="" xmlns:p14="http://schemas.microsoft.com/office/powerpoint/2010/main" val="333286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800" dirty="0"/>
          </a:p>
        </p:txBody>
      </p:sp>
      <p:sp>
        <p:nvSpPr>
          <p:cNvPr id="10" name="Slide Number Placeholder 9"/>
          <p:cNvSpPr>
            <a:spLocks noGrp="1"/>
          </p:cNvSpPr>
          <p:nvPr>
            <p:ph type="sldNum" sz="quarter" idx="12"/>
          </p:nvPr>
        </p:nvSpPr>
        <p:spPr/>
        <p:txBody>
          <a:bodyPr/>
          <a:lstStyle/>
          <a:p>
            <a:fld id="{7B28076C-CE04-4A00-BFAA-A90EA8355859}" type="slidenum">
              <a:rPr lang="en-US" smtClean="0"/>
              <a:pPr/>
              <a:t>3</a:t>
            </a:fld>
            <a:endParaRPr lang="en-US"/>
          </a:p>
        </p:txBody>
      </p:sp>
      <p:sp>
        <p:nvSpPr>
          <p:cNvPr id="11" name="Footer Placeholder 10"/>
          <p:cNvSpPr>
            <a:spLocks noGrp="1"/>
          </p:cNvSpPr>
          <p:nvPr>
            <p:ph type="ftr" sz="quarter" idx="11"/>
          </p:nvPr>
        </p:nvSpPr>
        <p:spPr/>
        <p:txBody>
          <a:bodyPr/>
          <a:lstStyle/>
          <a:p>
            <a:r>
              <a:rPr lang="en-US" smtClean="0"/>
              <a:t>Department of CSE</a:t>
            </a:r>
            <a:endParaRPr lang="en-US"/>
          </a:p>
        </p:txBody>
      </p:sp>
      <p:sp>
        <p:nvSpPr>
          <p:cNvPr id="12" name="Date Placeholder 11"/>
          <p:cNvSpPr>
            <a:spLocks noGrp="1"/>
          </p:cNvSpPr>
          <p:nvPr>
            <p:ph type="dt" sz="half" idx="10"/>
          </p:nvPr>
        </p:nvSpPr>
        <p:spPr/>
        <p:txBody>
          <a:bodyPr/>
          <a:lstStyle/>
          <a:p>
            <a:fld id="{7B743551-3209-4341-B72B-68F190CB1431}" type="datetime3">
              <a:rPr lang="en-US" smtClean="0"/>
              <a:pPr/>
              <a:t>25 April 2022</a:t>
            </a:fld>
            <a:endParaRPr lang="en-US"/>
          </a:p>
        </p:txBody>
      </p:sp>
    </p:spTree>
    <p:extLst>
      <p:ext uri="{BB962C8B-B14F-4D97-AF65-F5344CB8AC3E}">
        <p14:creationId xmlns=""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FF0000"/>
                </a:solidFill>
                <a:latin typeface="Arial" pitchFamily="34" charset="0"/>
                <a:cs typeface="Arial" pitchFamily="34" charset="0"/>
              </a:rPr>
              <a:t>Abstract</a:t>
            </a:r>
          </a:p>
        </p:txBody>
      </p:sp>
      <p:sp>
        <p:nvSpPr>
          <p:cNvPr id="6" name="Content Placeholder 2"/>
          <p:cNvSpPr txBox="1">
            <a:spLocks/>
          </p:cNvSpPr>
          <p:nvPr/>
        </p:nvSpPr>
        <p:spPr>
          <a:xfrm>
            <a:off x="457200" y="1371600"/>
            <a:ext cx="8305800" cy="4876801"/>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Video-based facial recognition has received significant attention in recent years due to its widespread applications. The main challenges faced during face recognition has large variability of images due to pose variations, illumination conditions, facial expressions and image occlusion.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Similarly </a:t>
            </a:r>
            <a:r>
              <a:rPr lang="en-US" dirty="0">
                <a:latin typeface="Times New Roman" panose="02020603050405020304" pitchFamily="18" charset="0"/>
                <a:cs typeface="Times New Roman" panose="02020603050405020304" pitchFamily="18" charset="0"/>
              </a:rPr>
              <a:t>surveillance and mobile cameras are of low cost devices which affects the video frames quality which results in severe motion blur, out-of-focus blur and large range pose variation. To achieve Face recognition from video image processing and machine learning techniques are used.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steps for processing involves Image acquisition, Image segmentation, feature extraction, classification and face detection. The features extracted are used in training the classifiers for images that are processed. Hence most recent algorithms developed give an idea of state of art of face recognition technology in video</a:t>
            </a:r>
            <a:r>
              <a:rPr lang="en-US" dirty="0" smtClean="0">
                <a:latin typeface="Times New Roman" panose="02020603050405020304" pitchFamily="18" charset="0"/>
                <a:cs typeface="Times New Roman" panose="02020603050405020304" pitchFamily="18" charset="0"/>
              </a:rPr>
              <a:t>.</a:t>
            </a:r>
            <a:endParaRPr lang="en-US" sz="2800" dirty="0">
              <a:latin typeface="Arial" pitchFamily="34" charset="0"/>
              <a:cs typeface="Arial" pitchFamily="34" charset="0"/>
            </a:endParaRPr>
          </a:p>
          <a:p>
            <a:pPr algn="just"/>
            <a:endParaRPr lang="en-US" sz="2800" dirty="0"/>
          </a:p>
        </p:txBody>
      </p:sp>
      <p:sp>
        <p:nvSpPr>
          <p:cNvPr id="10" name="Slide Number Placeholder 9"/>
          <p:cNvSpPr>
            <a:spLocks noGrp="1"/>
          </p:cNvSpPr>
          <p:nvPr>
            <p:ph type="sldNum" sz="quarter" idx="12"/>
          </p:nvPr>
        </p:nvSpPr>
        <p:spPr/>
        <p:txBody>
          <a:bodyPr/>
          <a:lstStyle/>
          <a:p>
            <a:fld id="{7B28076C-CE04-4A00-BFAA-A90EA8355859}" type="slidenum">
              <a:rPr lang="en-US" smtClean="0"/>
              <a:pPr/>
              <a:t>4</a:t>
            </a:fld>
            <a:endParaRPr lang="en-US"/>
          </a:p>
        </p:txBody>
      </p:sp>
      <p:sp>
        <p:nvSpPr>
          <p:cNvPr id="11" name="Footer Placeholder 10"/>
          <p:cNvSpPr>
            <a:spLocks noGrp="1"/>
          </p:cNvSpPr>
          <p:nvPr>
            <p:ph type="ftr" sz="quarter" idx="11"/>
          </p:nvPr>
        </p:nvSpPr>
        <p:spPr/>
        <p:txBody>
          <a:bodyPr/>
          <a:lstStyle/>
          <a:p>
            <a:r>
              <a:rPr lang="en-US" smtClean="0"/>
              <a:t>Department of CSE</a:t>
            </a:r>
            <a:endParaRPr lang="en-US"/>
          </a:p>
        </p:txBody>
      </p:sp>
      <p:sp>
        <p:nvSpPr>
          <p:cNvPr id="12" name="Date Placeholder 11"/>
          <p:cNvSpPr>
            <a:spLocks noGrp="1"/>
          </p:cNvSpPr>
          <p:nvPr>
            <p:ph type="dt" sz="half" idx="10"/>
          </p:nvPr>
        </p:nvSpPr>
        <p:spPr/>
        <p:txBody>
          <a:bodyPr/>
          <a:lstStyle/>
          <a:p>
            <a:fld id="{025A2B56-F7FB-4907-88AF-51F4C8DBC31F}" type="datetime3">
              <a:rPr lang="en-US" smtClean="0"/>
              <a:pPr/>
              <a:t>25 April 2022</a:t>
            </a:fld>
            <a:endParaRPr lang="en-US"/>
          </a:p>
        </p:txBody>
      </p:sp>
    </p:spTree>
    <p:extLst>
      <p:ext uri="{BB962C8B-B14F-4D97-AF65-F5344CB8AC3E}">
        <p14:creationId xmlns=""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FF0000"/>
                </a:solidFill>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3124200"/>
          </a:xfrm>
        </p:spPr>
        <p:txBody>
          <a:bodyPr>
            <a:normAutofit/>
          </a:bodyPr>
          <a:lstStyle/>
          <a:p>
            <a:pPr>
              <a:buFont typeface="Wingdings" panose="05000000000000000000" pitchFamily="2" charset="2"/>
              <a:buChar char="Ø"/>
            </a:pPr>
            <a:r>
              <a:rPr lang="en-US" altLang="zh-CN" sz="2800" dirty="0"/>
              <a:t>we are going to face recognition using feature matching </a:t>
            </a:r>
            <a:r>
              <a:rPr lang="en-US" altLang="zh-CN" sz="2800" dirty="0" smtClean="0"/>
              <a:t>technique.</a:t>
            </a:r>
            <a:endParaRPr lang="en-US" altLang="zh-CN" sz="2800" dirty="0"/>
          </a:p>
          <a:p>
            <a:pPr>
              <a:buFont typeface="Wingdings" panose="05000000000000000000" pitchFamily="2" charset="2"/>
              <a:buChar char="Ø"/>
            </a:pPr>
            <a:r>
              <a:rPr lang="en-US" altLang="zh-CN" sz="2800" dirty="0"/>
              <a:t>When the input face is matched with the image in the camera it will send the output image with time also.</a:t>
            </a:r>
          </a:p>
          <a:p>
            <a:endParaRPr lang="en-US" sz="2800" dirty="0">
              <a:latin typeface="Arial" pitchFamily="34" charset="0"/>
              <a:cs typeface="Arial" pitchFamily="34" charset="0"/>
            </a:endParaRPr>
          </a:p>
          <a:p>
            <a:pPr>
              <a:lnSpc>
                <a:spcPct val="150000"/>
              </a:lnSpc>
            </a:pPr>
            <a:endParaRPr lang="en-US" sz="2800" dirty="0">
              <a:latin typeface="Arial" pitchFamily="34" charset="0"/>
              <a:cs typeface="Arial" pitchFamily="34" charset="0"/>
            </a:endParaRPr>
          </a:p>
          <a:p>
            <a:pPr algn="just">
              <a:lnSpc>
                <a:spcPct val="80000"/>
              </a:lnSpc>
            </a:pPr>
            <a:endParaRPr lang="en-US" sz="2800" dirty="0"/>
          </a:p>
          <a:p>
            <a:pPr algn="just"/>
            <a:endParaRPr lang="en-US" sz="2800" dirty="0">
              <a:latin typeface="Arial" pitchFamily="34" charset="0"/>
              <a:cs typeface="Arial" pitchFamily="34" charset="0"/>
            </a:endParaRPr>
          </a:p>
          <a:p>
            <a:pPr algn="just">
              <a:buNone/>
            </a:pPr>
            <a:endParaRPr lang="en-US" sz="2800" dirty="0"/>
          </a:p>
        </p:txBody>
      </p:sp>
      <p:sp>
        <p:nvSpPr>
          <p:cNvPr id="12" name="Slide Number Placeholder 11"/>
          <p:cNvSpPr>
            <a:spLocks noGrp="1"/>
          </p:cNvSpPr>
          <p:nvPr>
            <p:ph type="sldNum" sz="quarter" idx="12"/>
          </p:nvPr>
        </p:nvSpPr>
        <p:spPr/>
        <p:txBody>
          <a:bodyPr/>
          <a:lstStyle/>
          <a:p>
            <a:fld id="{7B28076C-CE04-4A00-BFAA-A90EA8355859}" type="slidenum">
              <a:rPr lang="en-US" smtClean="0"/>
              <a:pPr/>
              <a:t>5</a:t>
            </a:fld>
            <a:endParaRPr lang="en-US"/>
          </a:p>
        </p:txBody>
      </p:sp>
      <p:sp>
        <p:nvSpPr>
          <p:cNvPr id="13" name="Footer Placeholder 12"/>
          <p:cNvSpPr>
            <a:spLocks noGrp="1"/>
          </p:cNvSpPr>
          <p:nvPr>
            <p:ph type="ftr" sz="quarter" idx="11"/>
          </p:nvPr>
        </p:nvSpPr>
        <p:spPr/>
        <p:txBody>
          <a:bodyPr/>
          <a:lstStyle/>
          <a:p>
            <a:r>
              <a:rPr lang="en-US" smtClean="0"/>
              <a:t>Department of CSE</a:t>
            </a:r>
            <a:endParaRPr lang="en-US"/>
          </a:p>
        </p:txBody>
      </p:sp>
      <p:sp>
        <p:nvSpPr>
          <p:cNvPr id="14" name="Date Placeholder 13"/>
          <p:cNvSpPr>
            <a:spLocks noGrp="1"/>
          </p:cNvSpPr>
          <p:nvPr>
            <p:ph type="dt" sz="half" idx="10"/>
          </p:nvPr>
        </p:nvSpPr>
        <p:spPr/>
        <p:txBody>
          <a:bodyPr/>
          <a:lstStyle/>
          <a:p>
            <a:fld id="{AD5F8776-A278-4463-87E5-361F1DD906F0}" type="datetime3">
              <a:rPr lang="en-US" smtClean="0"/>
              <a:pPr/>
              <a:t>25 April 2022</a:t>
            </a:fld>
            <a:endParaRPr lang="en-US"/>
          </a:p>
        </p:txBody>
      </p:sp>
    </p:spTree>
    <p:extLst>
      <p:ext uri="{BB962C8B-B14F-4D97-AF65-F5344CB8AC3E}">
        <p14:creationId xmlns=""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Architecture </a:t>
            </a:r>
            <a:endParaRPr lang="en-US" dirty="0">
              <a:solidFill>
                <a:schemeClr val="accent6">
                  <a:lumMod val="75000"/>
                </a:schemeClr>
              </a:solidFill>
            </a:endParaRPr>
          </a:p>
        </p:txBody>
      </p:sp>
      <p:pic>
        <p:nvPicPr>
          <p:cNvPr id="7" name="Content Placeholder 3"/>
          <p:cNvPicPr>
            <a:picLocks noGrp="1" noChangeAspect="1"/>
          </p:cNvPicPr>
          <p:nvPr>
            <p:ph idx="1"/>
          </p:nvPr>
        </p:nvPicPr>
        <p:blipFill>
          <a:blip r:embed="rId2"/>
          <a:stretch>
            <a:fillRect/>
          </a:stretch>
        </p:blipFill>
        <p:spPr>
          <a:xfrm>
            <a:off x="457200" y="1752600"/>
            <a:ext cx="8305800" cy="4191000"/>
          </a:xfrm>
          <a:prstGeom prst="rect">
            <a:avLst/>
          </a:prstGeom>
        </p:spPr>
      </p:pic>
      <p:sp>
        <p:nvSpPr>
          <p:cNvPr id="8" name="Slide Number Placeholder 7"/>
          <p:cNvSpPr>
            <a:spLocks noGrp="1"/>
          </p:cNvSpPr>
          <p:nvPr>
            <p:ph type="sldNum" sz="quarter" idx="12"/>
          </p:nvPr>
        </p:nvSpPr>
        <p:spPr/>
        <p:txBody>
          <a:bodyPr/>
          <a:lstStyle/>
          <a:p>
            <a:fld id="{7B28076C-CE04-4A00-BFAA-A90EA8355859}" type="slidenum">
              <a:rPr lang="en-US" smtClean="0"/>
              <a:pPr/>
              <a:t>6</a:t>
            </a:fld>
            <a:endParaRPr lang="en-US"/>
          </a:p>
        </p:txBody>
      </p:sp>
      <p:sp>
        <p:nvSpPr>
          <p:cNvPr id="9" name="Footer Placeholder 8"/>
          <p:cNvSpPr>
            <a:spLocks noGrp="1"/>
          </p:cNvSpPr>
          <p:nvPr>
            <p:ph type="ftr" sz="quarter" idx="11"/>
          </p:nvPr>
        </p:nvSpPr>
        <p:spPr/>
        <p:txBody>
          <a:bodyPr/>
          <a:lstStyle/>
          <a:p>
            <a:r>
              <a:rPr lang="en-US" smtClean="0"/>
              <a:t>Department of CSE</a:t>
            </a:r>
            <a:endParaRPr lang="en-US"/>
          </a:p>
        </p:txBody>
      </p:sp>
      <p:sp>
        <p:nvSpPr>
          <p:cNvPr id="10" name="Date Placeholder 9"/>
          <p:cNvSpPr>
            <a:spLocks noGrp="1"/>
          </p:cNvSpPr>
          <p:nvPr>
            <p:ph type="dt" sz="half" idx="10"/>
          </p:nvPr>
        </p:nvSpPr>
        <p:spPr/>
        <p:txBody>
          <a:bodyPr/>
          <a:lstStyle/>
          <a:p>
            <a:fld id="{D88E0395-A775-4B29-9354-2D1B63E7AD22}" type="datetime3">
              <a:rPr lang="en-US" smtClean="0"/>
              <a:pPr/>
              <a:t>25 April 2022</a:t>
            </a:fld>
            <a:endParaRPr lang="en-US"/>
          </a:p>
        </p:txBody>
      </p:sp>
    </p:spTree>
    <p:extLst>
      <p:ext uri="{BB962C8B-B14F-4D97-AF65-F5344CB8AC3E}">
        <p14:creationId xmlns="" xmlns:p14="http://schemas.microsoft.com/office/powerpoint/2010/main" val="85566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a:xfrm>
            <a:off x="914400" y="304800"/>
            <a:ext cx="6510270" cy="759603"/>
          </a:xfrm>
        </p:spPr>
        <p:txBody>
          <a:bodyPr>
            <a:noAutofit/>
          </a:bodyPr>
          <a:lstStyle/>
          <a:p>
            <a:pPr eaLnBrk="1" hangingPunct="1"/>
            <a:r>
              <a:rPr lang="en-IN" sz="4000" b="1" dirty="0" smtClean="0">
                <a:latin typeface="Arial" pitchFamily="34" charset="0"/>
                <a:cs typeface="Arial" pitchFamily="34" charset="0"/>
              </a:rPr>
              <a:t>Face Recognition Methods &amp; Applications</a:t>
            </a:r>
            <a:endParaRPr lang="en-IN" sz="4000" b="1" dirty="0">
              <a:latin typeface="Arial" pitchFamily="34" charset="0"/>
              <a:cs typeface="Arial" pitchFamily="34" charset="0"/>
            </a:endParaRPr>
          </a:p>
        </p:txBody>
      </p:sp>
      <p:sp>
        <p:nvSpPr>
          <p:cNvPr id="19459" name="Content Placeholder 2"/>
          <p:cNvSpPr>
            <a:spLocks noGrp="1"/>
          </p:cNvSpPr>
          <p:nvPr>
            <p:ph idx="1"/>
          </p:nvPr>
        </p:nvSpPr>
        <p:spPr>
          <a:xfrm>
            <a:off x="782392" y="1905000"/>
            <a:ext cx="7447208" cy="3352800"/>
          </a:xfrm>
        </p:spPr>
        <p:txBody>
          <a:bodyPr>
            <a:noAutofit/>
          </a:bodyPr>
          <a:lstStyle/>
          <a:p>
            <a:pPr algn="just" eaLnBrk="1" hangingPunct="1"/>
            <a:r>
              <a:rPr lang="en-IN" altLang="en-US" sz="1800" dirty="0">
                <a:latin typeface="Arial" pitchFamily="34" charset="0"/>
                <a:cs typeface="Arial" pitchFamily="34" charset="0"/>
              </a:rPr>
              <a:t>Security cameras are presently common in airports, Offices, University,  ATM, Bank and in any locations with a security </a:t>
            </a:r>
            <a:r>
              <a:rPr lang="en-IN" altLang="en-US" sz="1800" dirty="0" smtClean="0">
                <a:latin typeface="Arial" pitchFamily="34" charset="0"/>
                <a:cs typeface="Arial" pitchFamily="34" charset="0"/>
              </a:rPr>
              <a:t>system.</a:t>
            </a:r>
          </a:p>
          <a:p>
            <a:pPr algn="just" eaLnBrk="1" hangingPunct="1"/>
            <a:endParaRPr lang="en-IN" altLang="en-US" sz="1800" dirty="0">
              <a:latin typeface="Arial" pitchFamily="34" charset="0"/>
              <a:cs typeface="Arial" pitchFamily="34" charset="0"/>
            </a:endParaRPr>
          </a:p>
          <a:p>
            <a:pPr algn="just" eaLnBrk="1" hangingPunct="1"/>
            <a:r>
              <a:rPr lang="en-IN" altLang="en-US" sz="1800" dirty="0">
                <a:latin typeface="Arial" pitchFamily="34" charset="0"/>
                <a:cs typeface="Arial" pitchFamily="34" charset="0"/>
              </a:rPr>
              <a:t> Face recognition is a biometric system used to identify or verify a person from a digital image. </a:t>
            </a:r>
            <a:endParaRPr lang="en-IN" altLang="en-US" sz="1800" dirty="0" smtClean="0">
              <a:latin typeface="Arial" pitchFamily="34" charset="0"/>
              <a:cs typeface="Arial" pitchFamily="34" charset="0"/>
            </a:endParaRPr>
          </a:p>
          <a:p>
            <a:pPr algn="just" eaLnBrk="1" hangingPunct="1"/>
            <a:endParaRPr lang="en-IN" altLang="en-US" sz="1800" dirty="0">
              <a:latin typeface="Arial" pitchFamily="34" charset="0"/>
              <a:cs typeface="Arial" pitchFamily="34" charset="0"/>
            </a:endParaRPr>
          </a:p>
          <a:p>
            <a:pPr algn="just"/>
            <a:r>
              <a:rPr lang="en-IN" altLang="en-US" sz="1800" dirty="0">
                <a:latin typeface="Arial" pitchFamily="34" charset="0"/>
                <a:cs typeface="Arial" pitchFamily="34" charset="0"/>
              </a:rPr>
              <a:t>This involves extracts its features and then recognize it, regardless of lighting, expression, illumination, ageing, </a:t>
            </a:r>
            <a:r>
              <a:rPr lang="en-IN" altLang="en-US" sz="1800" dirty="0" smtClean="0">
                <a:latin typeface="Arial" pitchFamily="34" charset="0"/>
                <a:cs typeface="Arial" pitchFamily="34" charset="0"/>
              </a:rPr>
              <a:t>transformations pose</a:t>
            </a:r>
            <a:r>
              <a:rPr lang="en-IN" altLang="en-US" sz="1800" dirty="0">
                <a:latin typeface="Arial" pitchFamily="34" charset="0"/>
                <a:cs typeface="Arial" pitchFamily="34" charset="0"/>
              </a:rPr>
              <a:t>, which is a difficult task. </a:t>
            </a:r>
          </a:p>
          <a:p>
            <a:pPr eaLnBrk="1" hangingPunct="1"/>
            <a:endParaRPr lang="en-IN" altLang="en-US" sz="1800" dirty="0"/>
          </a:p>
        </p:txBody>
      </p:sp>
      <p:sp>
        <p:nvSpPr>
          <p:cNvPr id="4" name="Slide Number Placeholder 3"/>
          <p:cNvSpPr>
            <a:spLocks noGrp="1"/>
          </p:cNvSpPr>
          <p:nvPr>
            <p:ph type="sldNum" sz="quarter" idx="12"/>
          </p:nvPr>
        </p:nvSpPr>
        <p:spPr/>
        <p:txBody>
          <a:bodyPr/>
          <a:lstStyle/>
          <a:p>
            <a:fld id="{7B28076C-CE04-4A00-BFAA-A90EA8355859}"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B0D485EA-795D-4C58-8218-F4EA61583F63}" type="datetime3">
              <a:rPr lang="en-US" smtClean="0"/>
              <a:pPr/>
              <a:t>25 April 2022</a:t>
            </a:fld>
            <a:endParaRPr lang="en-US"/>
          </a:p>
        </p:txBody>
      </p:sp>
    </p:spTree>
    <p:extLst>
      <p:ext uri="{BB962C8B-B14F-4D97-AF65-F5344CB8AC3E}">
        <p14:creationId xmlns="" xmlns:p14="http://schemas.microsoft.com/office/powerpoint/2010/main" val="371176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a:xfrm>
            <a:off x="838200" y="457200"/>
            <a:ext cx="4758928" cy="532210"/>
          </a:xfrm>
        </p:spPr>
        <p:txBody>
          <a:bodyPr>
            <a:normAutofit/>
          </a:bodyPr>
          <a:lstStyle/>
          <a:p>
            <a:pPr eaLnBrk="1" hangingPunct="1"/>
            <a:r>
              <a:rPr lang="en-IN" altLang="en-US" sz="2400" b="1" dirty="0">
                <a:latin typeface="+mn-lt"/>
              </a:rPr>
              <a:t>EXISTING SYSTEM</a:t>
            </a:r>
          </a:p>
        </p:txBody>
      </p:sp>
      <p:sp>
        <p:nvSpPr>
          <p:cNvPr id="20483" name="Content Placeholder 2"/>
          <p:cNvSpPr>
            <a:spLocks noGrp="1" noChangeArrowheads="1"/>
          </p:cNvSpPr>
          <p:nvPr>
            <p:ph idx="1"/>
          </p:nvPr>
        </p:nvSpPr>
        <p:spPr>
          <a:xfrm>
            <a:off x="511935" y="2057400"/>
            <a:ext cx="7804598" cy="3809999"/>
          </a:xfrm>
        </p:spPr>
        <p:txBody>
          <a:bodyPr>
            <a:normAutofit/>
          </a:bodyPr>
          <a:lstStyle/>
          <a:p>
            <a:pPr algn="just" eaLnBrk="1" hangingPunct="1"/>
            <a:r>
              <a:rPr lang="en-US" altLang="zh-CN" sz="1800" dirty="0">
                <a:latin typeface="Arial" pitchFamily="34" charset="0"/>
                <a:cs typeface="Arial" pitchFamily="34" charset="0"/>
              </a:rPr>
              <a:t>Thus, this work aims at designing and evaluating a smart disk system for </a:t>
            </a:r>
            <a:r>
              <a:rPr lang="en-US" altLang="zh-CN" sz="1800" dirty="0" smtClean="0">
                <a:latin typeface="Arial" pitchFamily="34" charset="0"/>
                <a:cs typeface="Arial" pitchFamily="34" charset="0"/>
              </a:rPr>
              <a:t> </a:t>
            </a:r>
            <a:r>
              <a:rPr lang="en-US" altLang="zh-CN" sz="1800" dirty="0">
                <a:latin typeface="Arial" pitchFamily="34" charset="0"/>
                <a:cs typeface="Arial" pitchFamily="34" charset="0"/>
              </a:rPr>
              <a:t>face recognition through a Weightless artificial Neural Network (WNN</a:t>
            </a:r>
            <a:r>
              <a:rPr lang="en-US" altLang="zh-CN" sz="1800" dirty="0" smtClean="0">
                <a:latin typeface="Arial" pitchFamily="34" charset="0"/>
                <a:cs typeface="Arial" pitchFamily="34" charset="0"/>
              </a:rPr>
              <a:t>).</a:t>
            </a:r>
          </a:p>
          <a:p>
            <a:pPr algn="just" eaLnBrk="1" hangingPunct="1"/>
            <a:endParaRPr lang="en-US" altLang="zh-CN" sz="1800" dirty="0">
              <a:latin typeface="Arial" pitchFamily="34" charset="0"/>
              <a:cs typeface="Arial" pitchFamily="34" charset="0"/>
            </a:endParaRPr>
          </a:p>
          <a:p>
            <a:pPr algn="just" eaLnBrk="1" hangingPunct="1"/>
            <a:r>
              <a:rPr lang="en-US" altLang="zh-CN" sz="1800" dirty="0" smtClean="0">
                <a:latin typeface="Arial" pitchFamily="34" charset="0"/>
                <a:cs typeface="Arial" pitchFamily="34" charset="0"/>
              </a:rPr>
              <a:t>It </a:t>
            </a:r>
            <a:r>
              <a:rPr lang="en-US" altLang="zh-CN" sz="1800" dirty="0">
                <a:latin typeface="Arial" pitchFamily="34" charset="0"/>
                <a:cs typeface="Arial" pitchFamily="34" charset="0"/>
              </a:rPr>
              <a:t>can be used by any application that needs to use artificial neural networks</a:t>
            </a:r>
            <a:r>
              <a:rPr lang="en-US" altLang="zh-CN" sz="1800" dirty="0" smtClean="0">
                <a:latin typeface="Arial" pitchFamily="34" charset="0"/>
                <a:cs typeface="Arial" pitchFamily="34" charset="0"/>
              </a:rPr>
              <a:t>.</a:t>
            </a:r>
          </a:p>
          <a:p>
            <a:pPr algn="just" eaLnBrk="1" hangingPunct="1"/>
            <a:endParaRPr lang="en-US" altLang="zh-CN" sz="1800" dirty="0">
              <a:latin typeface="Arial" pitchFamily="34" charset="0"/>
              <a:cs typeface="Arial" pitchFamily="34" charset="0"/>
            </a:endParaRPr>
          </a:p>
          <a:p>
            <a:pPr algn="just" eaLnBrk="1" hangingPunct="1"/>
            <a:r>
              <a:rPr lang="en-US" altLang="zh-CN" sz="1800" dirty="0">
                <a:latin typeface="Arial" pitchFamily="34" charset="0"/>
                <a:cs typeface="Arial" pitchFamily="34" charset="0"/>
              </a:rPr>
              <a:t>Extensive performance, circuit-area, energy consumption and network latency results shows that the coprocessor can efficiently learn and recognize faces </a:t>
            </a:r>
            <a:r>
              <a:rPr lang="en-US" altLang="zh-CN" sz="1800" dirty="0" smtClean="0">
                <a:latin typeface="Arial" pitchFamily="34" charset="0"/>
                <a:cs typeface="Arial" pitchFamily="34" charset="0"/>
              </a:rPr>
              <a:t>faster.</a:t>
            </a:r>
            <a:endParaRPr lang="en-US" altLang="zh-CN"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B28076C-CE04-4A00-BFAA-A90EA8355859}"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3D8C471C-FF0D-42FE-AAD0-6853A0637470}" type="datetime3">
              <a:rPr lang="en-US" smtClean="0"/>
              <a:pPr/>
              <a:t>25 April 2022</a:t>
            </a:fld>
            <a:endParaRPr lang="en-US"/>
          </a:p>
        </p:txBody>
      </p:sp>
    </p:spTree>
    <p:extLst>
      <p:ext uri="{BB962C8B-B14F-4D97-AF65-F5344CB8AC3E}">
        <p14:creationId xmlns="" xmlns:p14="http://schemas.microsoft.com/office/powerpoint/2010/main" val="331098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a:xfrm>
            <a:off x="914400" y="457200"/>
            <a:ext cx="4758928" cy="532210"/>
          </a:xfrm>
        </p:spPr>
        <p:txBody>
          <a:bodyPr>
            <a:normAutofit/>
          </a:bodyPr>
          <a:lstStyle/>
          <a:p>
            <a:pPr eaLnBrk="1" hangingPunct="1"/>
            <a:r>
              <a:rPr lang="en-IN" altLang="en-US" sz="2400" b="1" dirty="0"/>
              <a:t>PROPOSED SYSTEM</a:t>
            </a:r>
          </a:p>
        </p:txBody>
      </p:sp>
      <p:sp>
        <p:nvSpPr>
          <p:cNvPr id="22531" name="Content Placeholder 2"/>
          <p:cNvSpPr>
            <a:spLocks noGrp="1" noChangeArrowheads="1"/>
          </p:cNvSpPr>
          <p:nvPr>
            <p:ph idx="1"/>
          </p:nvPr>
        </p:nvSpPr>
        <p:spPr>
          <a:xfrm>
            <a:off x="879764" y="1676400"/>
            <a:ext cx="6669528" cy="4572000"/>
          </a:xfrm>
        </p:spPr>
        <p:txBody>
          <a:bodyPr>
            <a:normAutofit/>
          </a:bodyPr>
          <a:lstStyle/>
          <a:p>
            <a:pPr algn="just" eaLnBrk="1" hangingPunct="1"/>
            <a:r>
              <a:rPr lang="en-IN" altLang="en-US" sz="1800" dirty="0">
                <a:latin typeface="Arial" pitchFamily="34" charset="0"/>
                <a:cs typeface="Arial" pitchFamily="34" charset="0"/>
              </a:rPr>
              <a:t>In this proposed system </a:t>
            </a:r>
            <a:r>
              <a:rPr lang="en-IN" altLang="en-US" sz="1800" dirty="0" smtClean="0">
                <a:latin typeface="Arial" pitchFamily="34" charset="0"/>
                <a:cs typeface="Arial" pitchFamily="34" charset="0"/>
              </a:rPr>
              <a:t> cameras </a:t>
            </a:r>
            <a:r>
              <a:rPr lang="en-IN" altLang="en-US" sz="1800" dirty="0">
                <a:latin typeface="Arial" pitchFamily="34" charset="0"/>
                <a:cs typeface="Arial" pitchFamily="34" charset="0"/>
              </a:rPr>
              <a:t>are placed</a:t>
            </a:r>
            <a:r>
              <a:rPr lang="en-IN" altLang="en-US" sz="1800" dirty="0" smtClean="0">
                <a:latin typeface="Arial" pitchFamily="34" charset="0"/>
                <a:cs typeface="Arial" pitchFamily="34" charset="0"/>
              </a:rPr>
              <a:t>.</a:t>
            </a:r>
          </a:p>
          <a:p>
            <a:pPr algn="just" eaLnBrk="1" hangingPunct="1"/>
            <a:endParaRPr lang="en-IN" altLang="en-US" sz="1800" dirty="0">
              <a:latin typeface="Arial" pitchFamily="34" charset="0"/>
              <a:cs typeface="Arial" pitchFamily="34" charset="0"/>
            </a:endParaRPr>
          </a:p>
          <a:p>
            <a:pPr algn="just" eaLnBrk="1" hangingPunct="1"/>
            <a:r>
              <a:rPr lang="en-IN" altLang="en-US" sz="1800" dirty="0">
                <a:latin typeface="Arial" pitchFamily="34" charset="0"/>
                <a:cs typeface="Arial" pitchFamily="34" charset="0"/>
              </a:rPr>
              <a:t>If we want to identify any face from that </a:t>
            </a:r>
            <a:r>
              <a:rPr lang="en-IN" altLang="en-US" sz="1800" dirty="0" smtClean="0">
                <a:latin typeface="Arial" pitchFamily="34" charset="0"/>
                <a:cs typeface="Arial" pitchFamily="34" charset="0"/>
              </a:rPr>
              <a:t> </a:t>
            </a:r>
            <a:r>
              <a:rPr lang="en-IN" altLang="en-US" sz="1800" dirty="0">
                <a:latin typeface="Arial" pitchFamily="34" charset="0"/>
                <a:cs typeface="Arial" pitchFamily="34" charset="0"/>
              </a:rPr>
              <a:t>camera means, we will take the image as Input image</a:t>
            </a:r>
            <a:r>
              <a:rPr lang="en-IN" altLang="en-US" sz="1800" dirty="0" smtClean="0">
                <a:latin typeface="Arial" pitchFamily="34" charset="0"/>
                <a:cs typeface="Arial" pitchFamily="34" charset="0"/>
              </a:rPr>
              <a:t>.</a:t>
            </a:r>
          </a:p>
          <a:p>
            <a:pPr algn="just" eaLnBrk="1" hangingPunct="1"/>
            <a:endParaRPr lang="en-IN" altLang="en-US" sz="1800" dirty="0">
              <a:latin typeface="Arial" pitchFamily="34" charset="0"/>
              <a:cs typeface="Arial" pitchFamily="34" charset="0"/>
            </a:endParaRPr>
          </a:p>
          <a:p>
            <a:pPr algn="just" eaLnBrk="1" hangingPunct="1"/>
            <a:r>
              <a:rPr lang="en-IN" altLang="en-US" sz="1800" dirty="0">
                <a:latin typeface="Arial" pitchFamily="34" charset="0"/>
                <a:cs typeface="Arial" pitchFamily="34" charset="0"/>
              </a:rPr>
              <a:t>We compare the input image with </a:t>
            </a:r>
            <a:r>
              <a:rPr lang="en-IN" altLang="en-US" sz="1800" dirty="0" smtClean="0">
                <a:latin typeface="Arial" pitchFamily="34" charset="0"/>
                <a:cs typeface="Arial" pitchFamily="34" charset="0"/>
              </a:rPr>
              <a:t> </a:t>
            </a:r>
            <a:r>
              <a:rPr lang="en-IN" altLang="en-US" sz="1800" dirty="0">
                <a:latin typeface="Arial" pitchFamily="34" charset="0"/>
                <a:cs typeface="Arial" pitchFamily="34" charset="0"/>
              </a:rPr>
              <a:t>camera</a:t>
            </a:r>
            <a:r>
              <a:rPr lang="en-IN" altLang="en-US" sz="1800" dirty="0" smtClean="0">
                <a:latin typeface="Arial" pitchFamily="34" charset="0"/>
                <a:cs typeface="Arial" pitchFamily="34" charset="0"/>
              </a:rPr>
              <a:t>.</a:t>
            </a:r>
          </a:p>
          <a:p>
            <a:pPr algn="just" eaLnBrk="1" hangingPunct="1"/>
            <a:endParaRPr lang="en-IN" altLang="en-US" sz="1800" dirty="0">
              <a:latin typeface="Arial" pitchFamily="34" charset="0"/>
              <a:cs typeface="Arial" pitchFamily="34" charset="0"/>
            </a:endParaRPr>
          </a:p>
          <a:p>
            <a:pPr algn="just" eaLnBrk="1" hangingPunct="1"/>
            <a:r>
              <a:rPr lang="en-IN" altLang="en-US" sz="1800" dirty="0">
                <a:latin typeface="Arial" pitchFamily="34" charset="0"/>
                <a:cs typeface="Arial" pitchFamily="34" charset="0"/>
              </a:rPr>
              <a:t>When the input image is matched with the camera means it will send the output image with </a:t>
            </a:r>
            <a:r>
              <a:rPr lang="en-IN" altLang="en-US" sz="1800" dirty="0" smtClean="0">
                <a:latin typeface="Arial" pitchFamily="34" charset="0"/>
                <a:cs typeface="Arial" pitchFamily="34" charset="0"/>
              </a:rPr>
              <a:t>time.</a:t>
            </a:r>
            <a:endParaRPr lang="en-IN" altLang="en-US"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7B28076C-CE04-4A00-BFAA-A90EA8355859}"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Date Placeholder 5"/>
          <p:cNvSpPr>
            <a:spLocks noGrp="1"/>
          </p:cNvSpPr>
          <p:nvPr>
            <p:ph type="dt" sz="half" idx="10"/>
          </p:nvPr>
        </p:nvSpPr>
        <p:spPr/>
        <p:txBody>
          <a:bodyPr/>
          <a:lstStyle/>
          <a:p>
            <a:fld id="{15B26275-AA3E-4A5D-95EA-226D6812B87F}" type="datetime3">
              <a:rPr lang="en-US" smtClean="0"/>
              <a:pPr/>
              <a:t>25 April 2022</a:t>
            </a:fld>
            <a:endParaRPr lang="en-US"/>
          </a:p>
        </p:txBody>
      </p:sp>
    </p:spTree>
    <p:extLst>
      <p:ext uri="{BB962C8B-B14F-4D97-AF65-F5344CB8AC3E}">
        <p14:creationId xmlns="" xmlns:p14="http://schemas.microsoft.com/office/powerpoint/2010/main" val="262158636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1295</Words>
  <Application>Microsoft Office PowerPoint</Application>
  <PresentationFormat>On-screen Show (4:3)</PresentationFormat>
  <Paragraphs>175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Custom Design</vt:lpstr>
      <vt:lpstr> </vt:lpstr>
      <vt:lpstr>Presentation Outline</vt:lpstr>
      <vt:lpstr>Slide 3</vt:lpstr>
      <vt:lpstr>Slide 4</vt:lpstr>
      <vt:lpstr>Objectives</vt:lpstr>
      <vt:lpstr>Architecture </vt:lpstr>
      <vt:lpstr>Face Recognition Methods &amp; Applications</vt:lpstr>
      <vt:lpstr>EXISTING SYSTEM</vt:lpstr>
      <vt:lpstr>PROPOSED SYSTEM</vt:lpstr>
      <vt:lpstr>Description</vt:lpstr>
      <vt:lpstr>Image Processing:</vt:lpstr>
      <vt:lpstr>Pre-processing:</vt:lpstr>
      <vt:lpstr>Edge detection:</vt:lpstr>
      <vt:lpstr>Thresholding:</vt:lpstr>
      <vt:lpstr>Segmentation</vt:lpstr>
      <vt:lpstr>Software required</vt:lpstr>
      <vt:lpstr>Training dataset:</vt:lpstr>
      <vt:lpstr>Resize images:</vt:lpstr>
      <vt:lpstr>Result: Face detection</vt:lpstr>
      <vt:lpstr>Slide 20</vt:lpstr>
      <vt:lpstr>Slide 21</vt:lpstr>
      <vt:lpstr>Slide 22</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DELL</cp:lastModifiedBy>
  <cp:revision>100</cp:revision>
  <dcterms:created xsi:type="dcterms:W3CDTF">2019-11-06T07:48:53Z</dcterms:created>
  <dcterms:modified xsi:type="dcterms:W3CDTF">2022-04-25T13:48:03Z</dcterms:modified>
</cp:coreProperties>
</file>