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Численность</a:t>
            </a:r>
            <a:r>
              <a:rPr lang="ru-RU" b="1" baseline="0" dirty="0">
                <a:solidFill>
                  <a:schemeClr val="bg1"/>
                </a:solidFill>
                <a:latin typeface="Montserrat" panose="00000800000000000000" pitchFamily="2" charset="-52"/>
              </a:rPr>
              <a:t> населения</a:t>
            </a:r>
            <a:endParaRPr lang="ru-RU" b="1" dirty="0">
              <a:solidFill>
                <a:schemeClr val="bg1"/>
              </a:solidFill>
              <a:latin typeface="Montserrat" panose="00000800000000000000" pitchFamily="2" charset="-5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C00000"/>
              </a:solidFill>
              <a:ln w="15875">
                <a:solidFill>
                  <a:srgbClr val="C0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Montserrat" panose="00000800000000000000" pitchFamily="2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1504000</c:v>
                </c:pt>
                <c:pt idx="1">
                  <c:v>1488290</c:v>
                </c:pt>
                <c:pt idx="2">
                  <c:v>1468036</c:v>
                </c:pt>
                <c:pt idx="3">
                  <c:v>1452923</c:v>
                </c:pt>
                <c:pt idx="4">
                  <c:v>1438934</c:v>
                </c:pt>
                <c:pt idx="5">
                  <c:v>1424166</c:v>
                </c:pt>
                <c:pt idx="6">
                  <c:v>1400190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E-47B9-A675-17B7AB0BB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8335535"/>
        <c:axId val="1038336367"/>
      </c:lineChart>
      <c:catAx>
        <c:axId val="1038335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Montserrat" panose="00000800000000000000" pitchFamily="2" charset="-52"/>
                <a:ea typeface="+mn-ea"/>
                <a:cs typeface="+mn-cs"/>
              </a:defRPr>
            </a:pPr>
            <a:endParaRPr lang="ru-RU"/>
          </a:p>
        </c:txPr>
        <c:crossAx val="1038336367"/>
        <c:crosses val="autoZero"/>
        <c:auto val="1"/>
        <c:lblAlgn val="ctr"/>
        <c:lblOffset val="100"/>
        <c:noMultiLvlLbl val="0"/>
      </c:catAx>
      <c:valAx>
        <c:axId val="1038336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9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Montserrat" panose="00000800000000000000" pitchFamily="2" charset="-52"/>
                <a:ea typeface="+mn-ea"/>
                <a:cs typeface="+mn-cs"/>
              </a:defRPr>
            </a:pPr>
            <a:endParaRPr lang="ru-RU"/>
          </a:p>
        </c:txPr>
        <c:crossAx val="1038335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Языки населения ЛНР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Языки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</c:spPr>
          <c:dPt>
            <c:idx val="0"/>
            <c:bubble3D val="0"/>
            <c:spPr>
              <a:blipFill dpi="0" rotWithShape="1">
                <a:blip xmlns:r="http://schemas.openxmlformats.org/officeDocument/2006/relationships" r:embed="rId3"/>
                <a:srcRect/>
                <a:stretch>
                  <a:fillRect/>
                </a:stretch>
              </a:blip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99E-4F95-A5EA-822DB711F980}"/>
              </c:ext>
            </c:extLst>
          </c:dPt>
          <c:dPt>
            <c:idx val="1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9E-4F95-A5EA-822DB711F9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Montserrat" panose="00000800000000000000" pitchFamily="2" charset="-52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Русский</c:v>
                </c:pt>
                <c:pt idx="1">
                  <c:v>Украинский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77.7</c:v>
                </c:pt>
                <c:pt idx="1">
                  <c:v>21.3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E-4F95-A5EA-822DB711F98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softEdge rad="0"/>
        </a:effectLst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Montserrat" panose="00000800000000000000" pitchFamily="2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AE30D-2E4C-429F-86CA-5454480FF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20AD9F-87BD-40C0-ADE0-78C0AA631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3052B-EF76-4A24-8CAB-86E1A76C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F53FE5-40DC-482C-9111-5A7103D0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7F237-E56D-4DB9-9791-8F6A410D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93468-E130-4FAE-89B2-C5151C73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5FB3E6-98F8-43F2-B358-8DF3C9679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21C3A7-2A3C-4E23-BD05-DA293781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C34D1-2373-4E98-B471-85EE477A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326A96-6FD2-4B07-AD48-8D821D7C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09C7B78-5332-4327-A167-A483CABCB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7A4CD-18F2-4A59-9CE2-859703D79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2512B6-2F6F-4FAE-B903-AE93BD7C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0743CB-0C32-46EF-A941-90FE0FA1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321679-10ED-4A67-9AE5-3B1C9B2D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74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C6992-434E-4177-8C23-886F9DB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9D77B-3761-43CF-AE6A-A1E74084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D5D22F-249F-4B85-8B9E-AD9910F1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929D35-FC7D-49D0-9311-03B08554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540727-A6C0-41DE-BA49-3F078E30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8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2ACBD-BB99-47C1-9B94-C56F774E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EBE98-94D6-425F-8FAB-40520ADA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7A626A-4CD3-4CFA-818F-E74EEC33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1B3E8-26B5-49C7-B583-691DDCBE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8039D6-3C11-4451-A7A3-16535CB9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F20BC-2FE7-436D-89DA-634F2E84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BD757-0AB2-499E-B187-BFA1D3297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64956D-E663-48E7-BAF7-C9B24F3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C5AC6-5F33-42E7-BBF1-4EA45D1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3142D0-A0D1-46BC-BAE2-69E34B2A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6A0A2C-5373-41C7-80FE-A5DF3F35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1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E33F7-FBAC-45D9-B00D-62FD05A1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AD752C-08DA-4759-B310-21334353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FF8437-472B-4BC1-9734-4FF77C70C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FC77BB-F803-4185-AEC6-2316CBFB9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2C2F86-75EB-45A7-AB87-F99304EE3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B0FCEB-FB80-49D1-B23B-6BB29EE5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04997D-B440-4C9A-9F49-2302C0B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E836C2-8731-41BC-A7B5-D1C71D15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8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820F4-F1B4-4F57-9DFC-50A2BE5E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44BC0E-D93C-465D-B71F-0FA59EFE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4200D6-D5C7-4897-8A8D-76D3220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D6171F-A615-480E-AD0D-E35E616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4B379B-2CA8-48BC-945C-CCCC89DE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268F53-BF76-4755-AD9F-C7F7E741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2E476B-288E-46D4-9ADA-2A33F18E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68E59-5812-42D8-9CA4-43A3604A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5BB26-C77D-4374-A074-88FE098F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462E50-8AFD-4BE5-A57E-F7D3BCA5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39E559-336F-4C6F-9309-25F8F28A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5183CD-8701-4E5F-9940-998B73F4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0CB9D8-A682-4D1F-B593-DA90F48B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C3352-94EC-49F8-B657-FF29B41C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218775-5B25-49C1-94F2-24EA01388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0E620-E817-47E9-8F00-6B699CEB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450B1-E76E-46F7-B84E-99D9E51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42071E-D85F-4AC4-8DB9-F2F4DCD7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E47B9E-87C8-4BB8-A5EE-EB0E677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5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5B27C-1147-45D2-8CE0-0512451D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E418F-AB50-4E11-A43F-50040566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7F025-74E0-41FB-B8C0-2F263A5BA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3C47C-1AC9-41BC-A084-FAA5815F8ACA}" type="datetimeFigureOut">
              <a:rPr lang="ru-RU" smtClean="0"/>
              <a:t>вт, 9 апреля 2024 г.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75B127-A6B2-4CAF-8DEE-B5507E5F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07BC84-EC90-49E1-96AF-9D36D08F7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EF80-F981-424B-80B7-F0253BD0B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70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chart" Target="../charts/chart2.xml"/><Relationship Id="rId10" Type="http://schemas.openxmlformats.org/officeDocument/2006/relationships/image" Target="../media/image9.png"/><Relationship Id="rId4" Type="http://schemas.openxmlformats.org/officeDocument/2006/relationships/chart" Target="../charts/chart1.xml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9D89-91F4-41E6-BBED-82BD7EB2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FB3BF7-9403-4DB3-9449-BE43C181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0"/>
            <a:ext cx="722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E2D12A-0DDD-4565-9ACC-32346F48ACEB}"/>
              </a:ext>
            </a:extLst>
          </p:cNvPr>
          <p:cNvSpPr/>
          <p:nvPr/>
        </p:nvSpPr>
        <p:spPr>
          <a:xfrm>
            <a:off x="315985" y="236290"/>
            <a:ext cx="11560029" cy="6385420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41BB7-8721-46F0-AAFD-EB1BF2BC5108}"/>
              </a:ext>
            </a:extLst>
          </p:cNvPr>
          <p:cNvSpPr txBox="1"/>
          <p:nvPr/>
        </p:nvSpPr>
        <p:spPr>
          <a:xfrm>
            <a:off x="3422038" y="311791"/>
            <a:ext cx="5468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rgbClr val="0070C0"/>
                </a:solidFill>
                <a:latin typeface="Oswald SemiBold" panose="00000700000000000000" pitchFamily="2" charset="-52"/>
              </a:rPr>
              <a:t>НАСЕЛЕНИЕ ЛНР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0AD72-8BFF-40CC-B324-F8FE7A2C6A75}"/>
              </a:ext>
            </a:extLst>
          </p:cNvPr>
          <p:cNvSpPr txBox="1"/>
          <p:nvPr/>
        </p:nvSpPr>
        <p:spPr>
          <a:xfrm>
            <a:off x="3361917" y="261457"/>
            <a:ext cx="54681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Oswald SemiBold" panose="00000700000000000000" pitchFamily="2" charset="-52"/>
              </a:rPr>
              <a:t>НАСЕЛЕНИЕ ЛНР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BEBB68-ECC3-4D25-AC61-AC16A0200941}"/>
              </a:ext>
            </a:extLst>
          </p:cNvPr>
          <p:cNvSpPr/>
          <p:nvPr/>
        </p:nvSpPr>
        <p:spPr>
          <a:xfrm>
            <a:off x="689818" y="1327454"/>
            <a:ext cx="4955973" cy="2917375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E5049469-88BA-452B-B98A-D7F1103ED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44929"/>
              </p:ext>
            </p:extLst>
          </p:nvPr>
        </p:nvGraphicFramePr>
        <p:xfrm>
          <a:off x="689818" y="1352621"/>
          <a:ext cx="4955973" cy="291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AB1FE1F-D055-488C-816C-94AEEA0DB171}"/>
              </a:ext>
            </a:extLst>
          </p:cNvPr>
          <p:cNvSpPr/>
          <p:nvPr/>
        </p:nvSpPr>
        <p:spPr>
          <a:xfrm>
            <a:off x="6584979" y="1327454"/>
            <a:ext cx="4955973" cy="2917375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CE0BF5C1-06BC-4B07-BCC1-81216668D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8233166"/>
              </p:ext>
            </p:extLst>
          </p:nvPr>
        </p:nvGraphicFramePr>
        <p:xfrm>
          <a:off x="6584979" y="1352622"/>
          <a:ext cx="4955973" cy="2892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9AE154-F17F-449D-9B14-78BDC07DB3A8}"/>
              </a:ext>
            </a:extLst>
          </p:cNvPr>
          <p:cNvSpPr/>
          <p:nvPr/>
        </p:nvSpPr>
        <p:spPr>
          <a:xfrm>
            <a:off x="689818" y="4916327"/>
            <a:ext cx="1793032" cy="1474948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F7FBA-D41F-4623-B79D-9EEA026BCB92}"/>
              </a:ext>
            </a:extLst>
          </p:cNvPr>
          <p:cNvSpPr txBox="1"/>
          <p:nvPr/>
        </p:nvSpPr>
        <p:spPr>
          <a:xfrm>
            <a:off x="3657719" y="4295163"/>
            <a:ext cx="5059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rgbClr val="0070C0"/>
                </a:solidFill>
                <a:latin typeface="Oswald SemiBold" panose="00000700000000000000" pitchFamily="2" charset="-52"/>
              </a:rPr>
              <a:t>НАСЕЛЕНИЕ ПО ГОРОДАМ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A3BCF-DDFC-4C61-ADDC-1C43F7F61CC9}"/>
              </a:ext>
            </a:extLst>
          </p:cNvPr>
          <p:cNvSpPr txBox="1"/>
          <p:nvPr/>
        </p:nvSpPr>
        <p:spPr>
          <a:xfrm>
            <a:off x="3626421" y="4269996"/>
            <a:ext cx="5059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Oswald SemiBold" panose="00000700000000000000" pitchFamily="2" charset="-52"/>
              </a:rPr>
              <a:t>НАСЕЛЕНИЕ ПО ГОРОДАМ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364352A-BE1C-496C-94B3-DD4CD6C0659C}"/>
              </a:ext>
            </a:extLst>
          </p:cNvPr>
          <p:cNvSpPr/>
          <p:nvPr/>
        </p:nvSpPr>
        <p:spPr>
          <a:xfrm>
            <a:off x="9747569" y="4903744"/>
            <a:ext cx="1793032" cy="1474948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9B25E71-C839-45A4-ACBD-F47FAB0DBD7F}"/>
              </a:ext>
            </a:extLst>
          </p:cNvPr>
          <p:cNvSpPr/>
          <p:nvPr/>
        </p:nvSpPr>
        <p:spPr>
          <a:xfrm>
            <a:off x="7484377" y="4903744"/>
            <a:ext cx="1793032" cy="1474948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49492F8-706B-4575-89DA-E1D848137542}"/>
              </a:ext>
            </a:extLst>
          </p:cNvPr>
          <p:cNvSpPr/>
          <p:nvPr/>
        </p:nvSpPr>
        <p:spPr>
          <a:xfrm>
            <a:off x="5229544" y="4897452"/>
            <a:ext cx="1793032" cy="1474948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F04E62A-AB61-4655-AB03-782F0AA965ED}"/>
              </a:ext>
            </a:extLst>
          </p:cNvPr>
          <p:cNvSpPr/>
          <p:nvPr/>
        </p:nvSpPr>
        <p:spPr>
          <a:xfrm>
            <a:off x="2974711" y="4923500"/>
            <a:ext cx="1793032" cy="1474948"/>
          </a:xfrm>
          <a:prstGeom prst="rect">
            <a:avLst/>
          </a:prstGeom>
          <a:solidFill>
            <a:srgbClr val="00206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4E11853-CCF1-478A-A62C-CBD6BACCA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0" y="5015864"/>
            <a:ext cx="1362427" cy="85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322DBCD0-D368-4698-9235-ADDDA1FB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013" y="5015864"/>
            <a:ext cx="1362427" cy="8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8E84D6-D8F7-4FD5-AB06-6C1257625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46" y="5015864"/>
            <a:ext cx="1362427" cy="8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635F497-76EF-45B5-9F53-09D29C679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6"/>
          <a:stretch/>
        </p:blipFill>
        <p:spPr bwMode="auto">
          <a:xfrm>
            <a:off x="7703647" y="5015864"/>
            <a:ext cx="1359318" cy="85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7127981-97B5-436F-A474-1D1462E1E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4426" y="5015864"/>
            <a:ext cx="1359318" cy="8599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D40963-A8B9-418F-B8AE-D7BF5C353AC8}"/>
              </a:ext>
            </a:extLst>
          </p:cNvPr>
          <p:cNvSpPr txBox="1"/>
          <p:nvPr/>
        </p:nvSpPr>
        <p:spPr>
          <a:xfrm>
            <a:off x="980239" y="5823729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Луганск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844E84-35D8-4F25-B935-76088D023E81}"/>
              </a:ext>
            </a:extLst>
          </p:cNvPr>
          <p:cNvSpPr txBox="1"/>
          <p:nvPr/>
        </p:nvSpPr>
        <p:spPr>
          <a:xfrm>
            <a:off x="3248299" y="5823729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Алчевск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8EEF0-A752-4733-8637-4684EDF33F28}"/>
              </a:ext>
            </a:extLst>
          </p:cNvPr>
          <p:cNvSpPr txBox="1"/>
          <p:nvPr/>
        </p:nvSpPr>
        <p:spPr>
          <a:xfrm>
            <a:off x="5426998" y="582201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Антрацит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C746B6-A317-42A1-B3D7-9E29F65CA8AA}"/>
              </a:ext>
            </a:extLst>
          </p:cNvPr>
          <p:cNvSpPr txBox="1"/>
          <p:nvPr/>
        </p:nvSpPr>
        <p:spPr>
          <a:xfrm>
            <a:off x="7827696" y="582201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Брянка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8A0CFB-395F-4236-9D90-6CFF26D34E7A}"/>
              </a:ext>
            </a:extLst>
          </p:cNvPr>
          <p:cNvSpPr txBox="1"/>
          <p:nvPr/>
        </p:nvSpPr>
        <p:spPr>
          <a:xfrm>
            <a:off x="10019427" y="582201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800000000000000" pitchFamily="2" charset="-52"/>
              </a:rPr>
              <a:t>Кировск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CD800-53EA-4710-B696-4B1FA69437D0}"/>
              </a:ext>
            </a:extLst>
          </p:cNvPr>
          <p:cNvSpPr txBox="1"/>
          <p:nvPr/>
        </p:nvSpPr>
        <p:spPr>
          <a:xfrm>
            <a:off x="1150959" y="6074884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Montserrat" panose="00000800000000000000" pitchFamily="2" charset="-52"/>
              </a:rPr>
              <a:t>422 тыс.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2D15AF-079D-44A3-910B-257D1593B90F}"/>
              </a:ext>
            </a:extLst>
          </p:cNvPr>
          <p:cNvSpPr txBox="1"/>
          <p:nvPr/>
        </p:nvSpPr>
        <p:spPr>
          <a:xfrm>
            <a:off x="3452521" y="6073846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Montserrat" panose="00000800000000000000" pitchFamily="2" charset="-52"/>
              </a:rPr>
              <a:t>101 тыс.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6B0CF3-60E1-487F-B913-7ABB9D79537E}"/>
              </a:ext>
            </a:extLst>
          </p:cNvPr>
          <p:cNvSpPr txBox="1"/>
          <p:nvPr/>
        </p:nvSpPr>
        <p:spPr>
          <a:xfrm>
            <a:off x="5742947" y="607138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Montserrat" panose="00000800000000000000" pitchFamily="2" charset="-52"/>
              </a:rPr>
              <a:t>97 тыс.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9EB66-AA3E-44B4-8021-F1366C926921}"/>
              </a:ext>
            </a:extLst>
          </p:cNvPr>
          <p:cNvSpPr txBox="1"/>
          <p:nvPr/>
        </p:nvSpPr>
        <p:spPr>
          <a:xfrm>
            <a:off x="8003224" y="6071381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Montserrat" panose="00000800000000000000" pitchFamily="2" charset="-52"/>
              </a:rPr>
              <a:t>49 тыс.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1BEF80-185F-49DE-881A-3D47B196568D}"/>
              </a:ext>
            </a:extLst>
          </p:cNvPr>
          <p:cNvSpPr txBox="1"/>
          <p:nvPr/>
        </p:nvSpPr>
        <p:spPr>
          <a:xfrm>
            <a:off x="10275549" y="607940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Montserrat" panose="00000800000000000000" pitchFamily="2" charset="-52"/>
              </a:rPr>
              <a:t>32 тыс.</a:t>
            </a:r>
          </a:p>
        </p:txBody>
      </p:sp>
    </p:spTree>
    <p:extLst>
      <p:ext uri="{BB962C8B-B14F-4D97-AF65-F5344CB8AC3E}">
        <p14:creationId xmlns:p14="http://schemas.microsoft.com/office/powerpoint/2010/main" val="3885960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Oswald SemiBold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Romanov</dc:creator>
  <cp:lastModifiedBy>Nikita Romanov</cp:lastModifiedBy>
  <cp:revision>13</cp:revision>
  <dcterms:created xsi:type="dcterms:W3CDTF">2024-03-22T18:55:20Z</dcterms:created>
  <dcterms:modified xsi:type="dcterms:W3CDTF">2024-04-09T06:40:14Z</dcterms:modified>
</cp:coreProperties>
</file>