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93" r:id="rId7"/>
    <p:sldId id="296" r:id="rId8"/>
    <p:sldId id="294" r:id="rId9"/>
    <p:sldId id="288" r:id="rId10"/>
    <p:sldId id="291" r:id="rId11"/>
    <p:sldId id="271" r:id="rId12"/>
    <p:sldId id="295" r:id="rId13"/>
    <p:sldId id="273" r:id="rId14"/>
    <p:sldId id="292" r:id="rId15"/>
    <p:sldId id="299" r:id="rId16"/>
    <p:sldId id="298" r:id="rId17"/>
  </p:sldIdLst>
  <p:sldSz cx="12190413" cy="6859588"/>
  <p:notesSz cx="6858000" cy="9144000"/>
  <p:defaultTextStyle>
    <a:defPPr>
      <a:defRPr lang="ru-RU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176">
          <p15:clr>
            <a:srgbClr val="A4A3A4"/>
          </p15:clr>
        </p15:guide>
        <p15:guide id="3" pos="7482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B2AB42F-200A-7BE4-CE3E-143066590A5C}" name="Sergei Markelov" initials="SM" userId="991411c49faee670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8E7"/>
    <a:srgbClr val="DA251D"/>
    <a:srgbClr val="F1CDCC"/>
    <a:srgbClr val="262626"/>
    <a:srgbClr val="F9D2D1"/>
    <a:srgbClr val="C9C9C9"/>
    <a:srgbClr val="605D5C"/>
    <a:srgbClr val="E63538"/>
    <a:srgbClr val="FF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A1E27-8793-DD07-31DD-EC960D05B945}" v="1357" dt="2024-04-08T17:26:1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" y="1166"/>
      </p:cViewPr>
      <p:guideLst>
        <p:guide orient="horz" pos="4143"/>
        <p:guide orient="horz" pos="176"/>
        <p:guide pos="7482"/>
        <p:guide pos="196"/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D0843-ACD4-4E11-903B-A230E703E1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175F2E4-0828-4E3A-A19B-5093CED1F645}">
      <dgm:prSet phldr="0"/>
      <dgm:spPr>
        <a:solidFill>
          <a:srgbClr val="DA251D"/>
        </a:solidFill>
      </dgm:spPr>
      <dgm:t>
        <a:bodyPr/>
        <a:lstStyle/>
        <a:p>
          <a:pPr rtl="0"/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2. Основной этап</a:t>
          </a:r>
        </a:p>
        <a:p>
          <a:pPr rtl="0"/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(</a:t>
          </a: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0</a:t>
          </a:r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1.</a:t>
          </a: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11</a:t>
          </a:r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.2024-31.</a:t>
          </a: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0</a:t>
          </a:r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8.202</a:t>
          </a: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5</a:t>
          </a:r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)</a:t>
          </a:r>
        </a:p>
      </dgm:t>
    </dgm:pt>
    <dgm:pt modelId="{84A37811-F6A1-45F5-A39A-468E45089CF5}" type="parTrans" cxnId="{6B0468EF-14E4-45F3-A63A-13D414A57343}">
      <dgm:prSet/>
      <dgm:spPr/>
      <dgm:t>
        <a:bodyPr/>
        <a:lstStyle/>
        <a:p>
          <a:endParaRPr lang="ru-RU"/>
        </a:p>
      </dgm:t>
    </dgm:pt>
    <dgm:pt modelId="{811842CF-F9A5-4E2F-A645-C96A9ACAE873}" type="sibTrans" cxnId="{6B0468EF-14E4-45F3-A63A-13D414A57343}">
      <dgm:prSet/>
      <dgm:spPr/>
      <dgm:t>
        <a:bodyPr/>
        <a:lstStyle/>
        <a:p>
          <a:endParaRPr lang="ru-RU"/>
        </a:p>
      </dgm:t>
    </dgm:pt>
    <dgm:pt modelId="{E5891545-0510-4941-84B0-BE2AAA928892}">
      <dgm:prSet phldr="0"/>
      <dgm:spPr>
        <a:solidFill>
          <a:srgbClr val="DA251D"/>
        </a:solidFill>
      </dgm:spPr>
      <dgm:t>
        <a:bodyPr/>
        <a:lstStyle/>
        <a:p>
          <a:pPr rtl="0"/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1. Подготовительный этап</a:t>
          </a:r>
        </a:p>
        <a:p>
          <a:pPr rtl="0"/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(01.04.2024-31.</a:t>
          </a: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1</a:t>
          </a:r>
          <a:r>
            <a:rPr lang="ru-RU" dirty="0">
              <a:solidFill>
                <a:schemeClr val="bg1"/>
              </a:solidFill>
              <a:latin typeface="Times New Roman"/>
              <a:cs typeface="Times New Roman"/>
            </a:rPr>
            <a:t>0.2024)</a:t>
          </a:r>
        </a:p>
      </dgm:t>
    </dgm:pt>
    <dgm:pt modelId="{49232B08-34A6-468D-9AB4-35FD0B1BDED1}" type="parTrans" cxnId="{F9D80306-E117-46E5-A5A2-9AE73AABADA3}">
      <dgm:prSet/>
      <dgm:spPr/>
      <dgm:t>
        <a:bodyPr/>
        <a:lstStyle/>
        <a:p>
          <a:endParaRPr lang="ru-RU"/>
        </a:p>
      </dgm:t>
    </dgm:pt>
    <dgm:pt modelId="{83371FC3-181A-42A9-AAE0-36056F110970}" type="sibTrans" cxnId="{F9D80306-E117-46E5-A5A2-9AE73AABADA3}">
      <dgm:prSet/>
      <dgm:spPr/>
      <dgm:t>
        <a:bodyPr/>
        <a:lstStyle/>
        <a:p>
          <a:endParaRPr lang="ru-RU"/>
        </a:p>
      </dgm:t>
    </dgm:pt>
    <dgm:pt modelId="{FB33BAB0-4D4F-4777-B167-CF57C4CF226F}">
      <dgm:prSet phldr="0"/>
      <dgm:spPr>
        <a:solidFill>
          <a:srgbClr val="DA251D"/>
        </a:solidFill>
      </dgm:spPr>
      <dgm:t>
        <a:bodyPr/>
        <a:lstStyle/>
        <a:p>
          <a:pPr rtl="0"/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Тестирование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09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.202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-19.12.202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solidFill>
              <a:schemeClr val="bg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</a:endParaRPr>
        </a:p>
      </dgm:t>
    </dgm:pt>
    <dgm:pt modelId="{F1E2EE3B-0F38-40DC-A726-9FC6B1951778}" type="parTrans" cxnId="{63FE00EF-D0F3-4B37-91A0-7E9799A3BF5F}">
      <dgm:prSet/>
      <dgm:spPr/>
      <dgm:t>
        <a:bodyPr/>
        <a:lstStyle/>
        <a:p>
          <a:endParaRPr lang="ru-RU"/>
        </a:p>
      </dgm:t>
    </dgm:pt>
    <dgm:pt modelId="{9E35B78B-DD84-458A-B424-0F1E84138393}" type="sibTrans" cxnId="{63FE00EF-D0F3-4B37-91A0-7E9799A3BF5F}">
      <dgm:prSet/>
      <dgm:spPr/>
      <dgm:t>
        <a:bodyPr/>
        <a:lstStyle/>
        <a:p>
          <a:endParaRPr lang="ru-RU"/>
        </a:p>
      </dgm:t>
    </dgm:pt>
    <dgm:pt modelId="{2E76A092-73CA-4233-8621-34C28D046F7B}">
      <dgm:prSet phldr="0"/>
      <dgm:spPr>
        <a:solidFill>
          <a:srgbClr val="DA251D"/>
        </a:solidFill>
      </dgm:spPr>
      <dgm:t>
        <a:bodyPr/>
        <a:lstStyle/>
        <a:p>
          <a:pPr rtl="0"/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Финальный этап</a:t>
          </a:r>
        </a:p>
        <a:p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(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20.12.202</a:t>
          </a:r>
          <a:r>
            <a: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)</a:t>
          </a:r>
        </a:p>
      </dgm:t>
    </dgm:pt>
    <dgm:pt modelId="{448CD1C3-D86D-4A3C-9F08-FAFB79534F72}" type="parTrans" cxnId="{F1CB8C56-D864-4FAE-8E80-7E54B27C3861}">
      <dgm:prSet/>
      <dgm:spPr/>
      <dgm:t>
        <a:bodyPr/>
        <a:lstStyle/>
        <a:p>
          <a:endParaRPr lang="ru-RU"/>
        </a:p>
      </dgm:t>
    </dgm:pt>
    <dgm:pt modelId="{79EB1562-5CA3-4F52-B370-2DDC24389B71}" type="sibTrans" cxnId="{F1CB8C56-D864-4FAE-8E80-7E54B27C3861}">
      <dgm:prSet/>
      <dgm:spPr/>
      <dgm:t>
        <a:bodyPr/>
        <a:lstStyle/>
        <a:p>
          <a:endParaRPr lang="ru-RU"/>
        </a:p>
      </dgm:t>
    </dgm:pt>
    <dgm:pt modelId="{E150E8C5-17F5-48BD-A3FE-F275B3BA0867}" type="pres">
      <dgm:prSet presAssocID="{997D0843-ACD4-4E11-903B-A230E703E125}" presName="diagram" presStyleCnt="0">
        <dgm:presLayoutVars>
          <dgm:dir/>
          <dgm:resizeHandles val="exact"/>
        </dgm:presLayoutVars>
      </dgm:prSet>
      <dgm:spPr/>
    </dgm:pt>
    <dgm:pt modelId="{F05F440B-6E83-42B4-8F94-9C602B8DDC52}" type="pres">
      <dgm:prSet presAssocID="{E5891545-0510-4941-84B0-BE2AAA928892}" presName="node" presStyleLbl="node1" presStyleIdx="0" presStyleCnt="4">
        <dgm:presLayoutVars>
          <dgm:bulletEnabled val="1"/>
        </dgm:presLayoutVars>
      </dgm:prSet>
      <dgm:spPr/>
    </dgm:pt>
    <dgm:pt modelId="{98896926-EFE8-4C0D-8355-9625A9829B1B}" type="pres">
      <dgm:prSet presAssocID="{83371FC3-181A-42A9-AAE0-36056F110970}" presName="sibTrans" presStyleLbl="sibTrans2D1" presStyleIdx="0" presStyleCnt="3"/>
      <dgm:spPr/>
    </dgm:pt>
    <dgm:pt modelId="{A998D10E-D269-4DBC-BAD6-D7A09A0411D5}" type="pres">
      <dgm:prSet presAssocID="{83371FC3-181A-42A9-AAE0-36056F110970}" presName="connectorText" presStyleLbl="sibTrans2D1" presStyleIdx="0" presStyleCnt="3"/>
      <dgm:spPr/>
    </dgm:pt>
    <dgm:pt modelId="{53F968C0-5AF0-4EC1-A14F-720A10BD979F}" type="pres">
      <dgm:prSet presAssocID="{F175F2E4-0828-4E3A-A19B-5093CED1F645}" presName="node" presStyleLbl="node1" presStyleIdx="1" presStyleCnt="4">
        <dgm:presLayoutVars>
          <dgm:bulletEnabled val="1"/>
        </dgm:presLayoutVars>
      </dgm:prSet>
      <dgm:spPr/>
    </dgm:pt>
    <dgm:pt modelId="{5E3CB74A-CDCA-4E35-BD69-1962085A86DF}" type="pres">
      <dgm:prSet presAssocID="{811842CF-F9A5-4E2F-A645-C96A9ACAE873}" presName="sibTrans" presStyleLbl="sibTrans2D1" presStyleIdx="1" presStyleCnt="3"/>
      <dgm:spPr/>
    </dgm:pt>
    <dgm:pt modelId="{F166CCDD-C494-4116-8B3F-204A08EAC578}" type="pres">
      <dgm:prSet presAssocID="{811842CF-F9A5-4E2F-A645-C96A9ACAE873}" presName="connectorText" presStyleLbl="sibTrans2D1" presStyleIdx="1" presStyleCnt="3"/>
      <dgm:spPr/>
    </dgm:pt>
    <dgm:pt modelId="{53429899-4CBB-4BB8-A1AD-1914CB631CDF}" type="pres">
      <dgm:prSet presAssocID="{FB33BAB0-4D4F-4777-B167-CF57C4CF226F}" presName="node" presStyleLbl="node1" presStyleIdx="2" presStyleCnt="4">
        <dgm:presLayoutVars>
          <dgm:bulletEnabled val="1"/>
        </dgm:presLayoutVars>
      </dgm:prSet>
      <dgm:spPr/>
    </dgm:pt>
    <dgm:pt modelId="{F81E5C07-C952-40CF-BE3A-ECC336569DE8}" type="pres">
      <dgm:prSet presAssocID="{9E35B78B-DD84-458A-B424-0F1E84138393}" presName="sibTrans" presStyleLbl="sibTrans2D1" presStyleIdx="2" presStyleCnt="3"/>
      <dgm:spPr/>
    </dgm:pt>
    <dgm:pt modelId="{E95191D4-D167-4A86-8F0E-D3230CBCCFED}" type="pres">
      <dgm:prSet presAssocID="{9E35B78B-DD84-458A-B424-0F1E84138393}" presName="connectorText" presStyleLbl="sibTrans2D1" presStyleIdx="2" presStyleCnt="3"/>
      <dgm:spPr/>
    </dgm:pt>
    <dgm:pt modelId="{5C359839-130B-4746-A752-05EC29026A34}" type="pres">
      <dgm:prSet presAssocID="{2E76A092-73CA-4233-8621-34C28D046F7B}" presName="node" presStyleLbl="node1" presStyleIdx="3" presStyleCnt="4">
        <dgm:presLayoutVars>
          <dgm:bulletEnabled val="1"/>
        </dgm:presLayoutVars>
      </dgm:prSet>
      <dgm:spPr/>
    </dgm:pt>
  </dgm:ptLst>
  <dgm:cxnLst>
    <dgm:cxn modelId="{F9D80306-E117-46E5-A5A2-9AE73AABADA3}" srcId="{997D0843-ACD4-4E11-903B-A230E703E125}" destId="{E5891545-0510-4941-84B0-BE2AAA928892}" srcOrd="0" destOrd="0" parTransId="{49232B08-34A6-468D-9AB4-35FD0B1BDED1}" sibTransId="{83371FC3-181A-42A9-AAE0-36056F110970}"/>
    <dgm:cxn modelId="{8271A61E-342F-43E8-A752-848EBD777A93}" type="presOf" srcId="{83371FC3-181A-42A9-AAE0-36056F110970}" destId="{A998D10E-D269-4DBC-BAD6-D7A09A0411D5}" srcOrd="1" destOrd="0" presId="urn:microsoft.com/office/officeart/2005/8/layout/process5"/>
    <dgm:cxn modelId="{F202F623-92FA-4778-B2D1-80E9BA00C057}" type="presOf" srcId="{2E76A092-73CA-4233-8621-34C28D046F7B}" destId="{5C359839-130B-4746-A752-05EC29026A34}" srcOrd="0" destOrd="0" presId="urn:microsoft.com/office/officeart/2005/8/layout/process5"/>
    <dgm:cxn modelId="{B7AEFA31-23C2-4FF5-9277-290CF988F0AA}" type="presOf" srcId="{83371FC3-181A-42A9-AAE0-36056F110970}" destId="{98896926-EFE8-4C0D-8355-9625A9829B1B}" srcOrd="0" destOrd="0" presId="urn:microsoft.com/office/officeart/2005/8/layout/process5"/>
    <dgm:cxn modelId="{1789803C-D9AA-414F-93B6-F21F1D40A310}" type="presOf" srcId="{E5891545-0510-4941-84B0-BE2AAA928892}" destId="{F05F440B-6E83-42B4-8F94-9C602B8DDC52}" srcOrd="0" destOrd="0" presId="urn:microsoft.com/office/officeart/2005/8/layout/process5"/>
    <dgm:cxn modelId="{5DE43448-29A2-406A-AC6D-6664639BDE02}" type="presOf" srcId="{9E35B78B-DD84-458A-B424-0F1E84138393}" destId="{F81E5C07-C952-40CF-BE3A-ECC336569DE8}" srcOrd="0" destOrd="0" presId="urn:microsoft.com/office/officeart/2005/8/layout/process5"/>
    <dgm:cxn modelId="{59F14568-3BEF-4F10-A2CF-3EC8008A5ACC}" type="presOf" srcId="{9E35B78B-DD84-458A-B424-0F1E84138393}" destId="{E95191D4-D167-4A86-8F0E-D3230CBCCFED}" srcOrd="1" destOrd="0" presId="urn:microsoft.com/office/officeart/2005/8/layout/process5"/>
    <dgm:cxn modelId="{84D63D52-07A8-4336-9E65-D9055B601962}" type="presOf" srcId="{FB33BAB0-4D4F-4777-B167-CF57C4CF226F}" destId="{53429899-4CBB-4BB8-A1AD-1914CB631CDF}" srcOrd="0" destOrd="0" presId="urn:microsoft.com/office/officeart/2005/8/layout/process5"/>
    <dgm:cxn modelId="{F1CB8C56-D864-4FAE-8E80-7E54B27C3861}" srcId="{997D0843-ACD4-4E11-903B-A230E703E125}" destId="{2E76A092-73CA-4233-8621-34C28D046F7B}" srcOrd="3" destOrd="0" parTransId="{448CD1C3-D86D-4A3C-9F08-FAFB79534F72}" sibTransId="{79EB1562-5CA3-4F52-B370-2DDC24389B71}"/>
    <dgm:cxn modelId="{3E63FE79-71B9-4484-AA2E-D394DE4FE457}" type="presOf" srcId="{811842CF-F9A5-4E2F-A645-C96A9ACAE873}" destId="{5E3CB74A-CDCA-4E35-BD69-1962085A86DF}" srcOrd="0" destOrd="0" presId="urn:microsoft.com/office/officeart/2005/8/layout/process5"/>
    <dgm:cxn modelId="{ED09C87B-E52D-4196-B1EC-FB1244BD3BAB}" type="presOf" srcId="{F175F2E4-0828-4E3A-A19B-5093CED1F645}" destId="{53F968C0-5AF0-4EC1-A14F-720A10BD979F}" srcOrd="0" destOrd="0" presId="urn:microsoft.com/office/officeart/2005/8/layout/process5"/>
    <dgm:cxn modelId="{F0ECD3A7-2396-4654-BC0B-38E9906CE291}" type="presOf" srcId="{997D0843-ACD4-4E11-903B-A230E703E125}" destId="{E150E8C5-17F5-48BD-A3FE-F275B3BA0867}" srcOrd="0" destOrd="0" presId="urn:microsoft.com/office/officeart/2005/8/layout/process5"/>
    <dgm:cxn modelId="{CD4223E7-A8C4-4C96-9CED-101F7F19DECA}" type="presOf" srcId="{811842CF-F9A5-4E2F-A645-C96A9ACAE873}" destId="{F166CCDD-C494-4116-8B3F-204A08EAC578}" srcOrd="1" destOrd="0" presId="urn:microsoft.com/office/officeart/2005/8/layout/process5"/>
    <dgm:cxn modelId="{63FE00EF-D0F3-4B37-91A0-7E9799A3BF5F}" srcId="{997D0843-ACD4-4E11-903B-A230E703E125}" destId="{FB33BAB0-4D4F-4777-B167-CF57C4CF226F}" srcOrd="2" destOrd="0" parTransId="{F1E2EE3B-0F38-40DC-A726-9FC6B1951778}" sibTransId="{9E35B78B-DD84-458A-B424-0F1E84138393}"/>
    <dgm:cxn modelId="{6B0468EF-14E4-45F3-A63A-13D414A57343}" srcId="{997D0843-ACD4-4E11-903B-A230E703E125}" destId="{F175F2E4-0828-4E3A-A19B-5093CED1F645}" srcOrd="1" destOrd="0" parTransId="{84A37811-F6A1-45F5-A39A-468E45089CF5}" sibTransId="{811842CF-F9A5-4E2F-A645-C96A9ACAE873}"/>
    <dgm:cxn modelId="{DCD520BD-0168-4908-AD57-E73709E1B3F7}" type="presParOf" srcId="{E150E8C5-17F5-48BD-A3FE-F275B3BA0867}" destId="{F05F440B-6E83-42B4-8F94-9C602B8DDC52}" srcOrd="0" destOrd="0" presId="urn:microsoft.com/office/officeart/2005/8/layout/process5"/>
    <dgm:cxn modelId="{29604623-9DEF-48E9-BE1F-6AD73832BE73}" type="presParOf" srcId="{E150E8C5-17F5-48BD-A3FE-F275B3BA0867}" destId="{98896926-EFE8-4C0D-8355-9625A9829B1B}" srcOrd="1" destOrd="0" presId="urn:microsoft.com/office/officeart/2005/8/layout/process5"/>
    <dgm:cxn modelId="{1525A73D-DED0-4521-A905-447C373F2978}" type="presParOf" srcId="{98896926-EFE8-4C0D-8355-9625A9829B1B}" destId="{A998D10E-D269-4DBC-BAD6-D7A09A0411D5}" srcOrd="0" destOrd="0" presId="urn:microsoft.com/office/officeart/2005/8/layout/process5"/>
    <dgm:cxn modelId="{5F30AE32-6415-4355-8D35-50267FC6B4BD}" type="presParOf" srcId="{E150E8C5-17F5-48BD-A3FE-F275B3BA0867}" destId="{53F968C0-5AF0-4EC1-A14F-720A10BD979F}" srcOrd="2" destOrd="0" presId="urn:microsoft.com/office/officeart/2005/8/layout/process5"/>
    <dgm:cxn modelId="{90DBDF3B-1A67-4933-B862-FAA3A25D94F9}" type="presParOf" srcId="{E150E8C5-17F5-48BD-A3FE-F275B3BA0867}" destId="{5E3CB74A-CDCA-4E35-BD69-1962085A86DF}" srcOrd="3" destOrd="0" presId="urn:microsoft.com/office/officeart/2005/8/layout/process5"/>
    <dgm:cxn modelId="{7AE8E344-B087-4202-B9C8-F23EEC3B45D3}" type="presParOf" srcId="{5E3CB74A-CDCA-4E35-BD69-1962085A86DF}" destId="{F166CCDD-C494-4116-8B3F-204A08EAC578}" srcOrd="0" destOrd="0" presId="urn:microsoft.com/office/officeart/2005/8/layout/process5"/>
    <dgm:cxn modelId="{BE07A44A-E896-4065-A800-757C084AB46B}" type="presParOf" srcId="{E150E8C5-17F5-48BD-A3FE-F275B3BA0867}" destId="{53429899-4CBB-4BB8-A1AD-1914CB631CDF}" srcOrd="4" destOrd="0" presId="urn:microsoft.com/office/officeart/2005/8/layout/process5"/>
    <dgm:cxn modelId="{607B5F4B-3AFB-444C-9493-95009D3953E4}" type="presParOf" srcId="{E150E8C5-17F5-48BD-A3FE-F275B3BA0867}" destId="{F81E5C07-C952-40CF-BE3A-ECC336569DE8}" srcOrd="5" destOrd="0" presId="urn:microsoft.com/office/officeart/2005/8/layout/process5"/>
    <dgm:cxn modelId="{4C12B8E2-D7F1-4A5A-AA3A-64C600EA62A7}" type="presParOf" srcId="{F81E5C07-C952-40CF-BE3A-ECC336569DE8}" destId="{E95191D4-D167-4A86-8F0E-D3230CBCCFED}" srcOrd="0" destOrd="0" presId="urn:microsoft.com/office/officeart/2005/8/layout/process5"/>
    <dgm:cxn modelId="{D7090650-DF36-4D0C-B12B-1EF3D3AD064B}" type="presParOf" srcId="{E150E8C5-17F5-48BD-A3FE-F275B3BA0867}" destId="{5C359839-130B-4746-A752-05EC29026A3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F440B-6E83-42B4-8F94-9C602B8DDC52}">
      <dsp:nvSpPr>
        <dsp:cNvPr id="0" name=""/>
        <dsp:cNvSpPr/>
      </dsp:nvSpPr>
      <dsp:spPr>
        <a:xfrm>
          <a:off x="836332" y="3871"/>
          <a:ext cx="3452302" cy="2071381"/>
        </a:xfrm>
        <a:prstGeom prst="roundRect">
          <a:avLst>
            <a:gd name="adj" fmla="val 10000"/>
          </a:avLst>
        </a:prstGeom>
        <a:solidFill>
          <a:srgbClr val="DA25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1. Подготовительный этап</a:t>
          </a:r>
        </a:p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(01.04.2024-31.</a:t>
          </a:r>
          <a:r>
            <a:rPr lang="en-US" sz="2700" kern="1200" dirty="0">
              <a:solidFill>
                <a:schemeClr val="bg1"/>
              </a:solidFill>
              <a:latin typeface="Times New Roman"/>
              <a:cs typeface="Times New Roman"/>
            </a:rPr>
            <a:t>1</a:t>
          </a: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0.2024)</a:t>
          </a:r>
        </a:p>
      </dsp:txBody>
      <dsp:txXfrm>
        <a:off x="897001" y="64540"/>
        <a:ext cx="3330964" cy="1950043"/>
      </dsp:txXfrm>
    </dsp:sp>
    <dsp:sp modelId="{98896926-EFE8-4C0D-8355-9625A9829B1B}">
      <dsp:nvSpPr>
        <dsp:cNvPr id="0" name=""/>
        <dsp:cNvSpPr/>
      </dsp:nvSpPr>
      <dsp:spPr>
        <a:xfrm>
          <a:off x="4592438" y="611476"/>
          <a:ext cx="731888" cy="85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>
        <a:off x="4592438" y="782710"/>
        <a:ext cx="512322" cy="513703"/>
      </dsp:txXfrm>
    </dsp:sp>
    <dsp:sp modelId="{53F968C0-5AF0-4EC1-A14F-720A10BD979F}">
      <dsp:nvSpPr>
        <dsp:cNvPr id="0" name=""/>
        <dsp:cNvSpPr/>
      </dsp:nvSpPr>
      <dsp:spPr>
        <a:xfrm>
          <a:off x="5669556" y="3871"/>
          <a:ext cx="3452302" cy="2071381"/>
        </a:xfrm>
        <a:prstGeom prst="roundRect">
          <a:avLst>
            <a:gd name="adj" fmla="val 10000"/>
          </a:avLst>
        </a:prstGeom>
        <a:solidFill>
          <a:srgbClr val="DA25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2. Основной этап</a:t>
          </a:r>
        </a:p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(</a:t>
          </a:r>
          <a:r>
            <a:rPr lang="en-US" sz="2700" kern="1200" dirty="0">
              <a:solidFill>
                <a:schemeClr val="bg1"/>
              </a:solidFill>
              <a:latin typeface="Times New Roman"/>
              <a:cs typeface="Times New Roman"/>
            </a:rPr>
            <a:t>0</a:t>
          </a: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1.</a:t>
          </a:r>
          <a:r>
            <a:rPr lang="en-US" sz="2700" kern="1200" dirty="0">
              <a:solidFill>
                <a:schemeClr val="bg1"/>
              </a:solidFill>
              <a:latin typeface="Times New Roman"/>
              <a:cs typeface="Times New Roman"/>
            </a:rPr>
            <a:t>11</a:t>
          </a: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.2024-31.</a:t>
          </a:r>
          <a:r>
            <a:rPr lang="en-US" sz="2700" kern="1200" dirty="0">
              <a:solidFill>
                <a:schemeClr val="bg1"/>
              </a:solidFill>
              <a:latin typeface="Times New Roman"/>
              <a:cs typeface="Times New Roman"/>
            </a:rPr>
            <a:t>0</a:t>
          </a: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8.202</a:t>
          </a:r>
          <a:r>
            <a:rPr lang="en-US" sz="2700" kern="1200" dirty="0">
              <a:solidFill>
                <a:schemeClr val="bg1"/>
              </a:solidFill>
              <a:latin typeface="Times New Roman"/>
              <a:cs typeface="Times New Roman"/>
            </a:rPr>
            <a:t>5</a:t>
          </a:r>
          <a:r>
            <a:rPr lang="ru-RU" sz="2700" kern="1200" dirty="0">
              <a:solidFill>
                <a:schemeClr val="bg1"/>
              </a:solidFill>
              <a:latin typeface="Times New Roman"/>
              <a:cs typeface="Times New Roman"/>
            </a:rPr>
            <a:t>)</a:t>
          </a:r>
        </a:p>
      </dsp:txBody>
      <dsp:txXfrm>
        <a:off x="5730225" y="64540"/>
        <a:ext cx="3330964" cy="1950043"/>
      </dsp:txXfrm>
    </dsp:sp>
    <dsp:sp modelId="{5E3CB74A-CDCA-4E35-BD69-1962085A86DF}">
      <dsp:nvSpPr>
        <dsp:cNvPr id="0" name=""/>
        <dsp:cNvSpPr/>
      </dsp:nvSpPr>
      <dsp:spPr>
        <a:xfrm rot="5400000">
          <a:off x="7029763" y="2316914"/>
          <a:ext cx="731888" cy="85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 rot="-5400000">
        <a:off x="7138856" y="2379055"/>
        <a:ext cx="513703" cy="512322"/>
      </dsp:txXfrm>
    </dsp:sp>
    <dsp:sp modelId="{53429899-4CBB-4BB8-A1AD-1914CB631CDF}">
      <dsp:nvSpPr>
        <dsp:cNvPr id="0" name=""/>
        <dsp:cNvSpPr/>
      </dsp:nvSpPr>
      <dsp:spPr>
        <a:xfrm>
          <a:off x="5669556" y="3456174"/>
          <a:ext cx="3452302" cy="2071381"/>
        </a:xfrm>
        <a:prstGeom prst="roundRect">
          <a:avLst>
            <a:gd name="adj" fmla="val 10000"/>
          </a:avLst>
        </a:prstGeom>
        <a:solidFill>
          <a:srgbClr val="DA25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Тестирование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09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.202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-19.12.202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700" kern="1200" dirty="0">
            <a:solidFill>
              <a:schemeClr val="bg1"/>
            </a:solidFill>
            <a:latin typeface="Times New Roman" panose="02020603050405020304" pitchFamily="18" charset="0"/>
            <a:ea typeface="Calibri"/>
            <a:cs typeface="Times New Roman" panose="02020603050405020304" pitchFamily="18" charset="0"/>
          </a:endParaRPr>
        </a:p>
      </dsp:txBody>
      <dsp:txXfrm>
        <a:off x="5730225" y="3516843"/>
        <a:ext cx="3330964" cy="1950043"/>
      </dsp:txXfrm>
    </dsp:sp>
    <dsp:sp modelId="{F81E5C07-C952-40CF-BE3A-ECC336569DE8}">
      <dsp:nvSpPr>
        <dsp:cNvPr id="0" name=""/>
        <dsp:cNvSpPr/>
      </dsp:nvSpPr>
      <dsp:spPr>
        <a:xfrm rot="10800000">
          <a:off x="4633865" y="4063779"/>
          <a:ext cx="731888" cy="8561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100" kern="1200"/>
        </a:p>
      </dsp:txBody>
      <dsp:txXfrm rot="10800000">
        <a:off x="4853431" y="4235013"/>
        <a:ext cx="512322" cy="513703"/>
      </dsp:txXfrm>
    </dsp:sp>
    <dsp:sp modelId="{5C359839-130B-4746-A752-05EC29026A34}">
      <dsp:nvSpPr>
        <dsp:cNvPr id="0" name=""/>
        <dsp:cNvSpPr/>
      </dsp:nvSpPr>
      <dsp:spPr>
        <a:xfrm>
          <a:off x="836332" y="3456174"/>
          <a:ext cx="3452302" cy="2071381"/>
        </a:xfrm>
        <a:prstGeom prst="roundRect">
          <a:avLst>
            <a:gd name="adj" fmla="val 10000"/>
          </a:avLst>
        </a:prstGeom>
        <a:solidFill>
          <a:srgbClr val="DA25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Финальный этап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(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20.12.202</a:t>
          </a:r>
          <a:r>
            <a:rPr lang="en-US" sz="27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</a:t>
          </a:r>
          <a:r>
            <a:rPr lang="ru-RU" sz="2700" kern="1200" dirty="0">
              <a:solidFill>
                <a:schemeClr val="bg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rPr>
            <a:t>)</a:t>
          </a:r>
        </a:p>
      </dsp:txBody>
      <dsp:txXfrm>
        <a:off x="897001" y="3516843"/>
        <a:ext cx="3330964" cy="1950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8F61-8705-440C-8B29-6BD7C90BE63C}" type="datetimeFigureOut">
              <a:rPr lang="ru-RU" smtClean="0"/>
              <a:pPr/>
              <a:t>вт, 8 апреля 2025 г.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E808-1554-468C-B2C2-0DAAB620BE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1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96A2-B392-49D6-B011-BDC8CAECD43A}" type="datetimeFigureOut">
              <a:rPr lang="ru-RU" smtClean="0"/>
              <a:pPr/>
              <a:t>вт, 8 апреля 2025 г.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DFDB-5F00-45A8-8ECA-5F26B55FE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218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19DFDB-5F00-45A8-8ECA-5F26B55FE992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024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48431" y="-1"/>
            <a:ext cx="6041982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1841949"/>
            <a:ext cx="5753344" cy="284404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281" y="4685995"/>
            <a:ext cx="5753344" cy="107844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111" y="6357823"/>
            <a:ext cx="7714245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1784630" y="687152"/>
            <a:ext cx="4012647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>
                <a:solidFill>
                  <a:schemeClr val="bg1"/>
                </a:solidFill>
                <a:latin typeface="+mj-lt"/>
              </a:rPr>
              <a:t>Череповецкий</a:t>
            </a:r>
            <a:endParaRPr lang="en-US" b="0" i="0">
              <a:solidFill>
                <a:schemeClr val="bg1"/>
              </a:solidFill>
              <a:latin typeface="+mj-lt"/>
            </a:endParaRPr>
          </a:p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>
                <a:solidFill>
                  <a:schemeClr val="bg1"/>
                </a:solidFill>
                <a:latin typeface="+mj-lt"/>
              </a:rPr>
              <a:t>государственный университет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1"/>
          <p:cNvSpPr>
            <a:spLocks noGrp="1"/>
          </p:cNvSpPr>
          <p:nvPr userDrawn="1">
            <p:ph type="tbl" sz="quarter" idx="12"/>
          </p:nvPr>
        </p:nvSpPr>
        <p:spPr>
          <a:xfrm>
            <a:off x="487617" y="2109174"/>
            <a:ext cx="11204580" cy="4027474"/>
          </a:xfrm>
        </p:spPr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4"/>
          </p:nvPr>
        </p:nvSpPr>
        <p:spPr>
          <a:xfrm>
            <a:off x="487616" y="991957"/>
            <a:ext cx="11204580" cy="11172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/>
          </p:nvPr>
        </p:nvSpPr>
        <p:spPr>
          <a:xfrm>
            <a:off x="561820" y="3263209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7"/>
          </p:nvPr>
        </p:nvSpPr>
        <p:spPr>
          <a:xfrm>
            <a:off x="3390024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8"/>
          </p:nvPr>
        </p:nvSpPr>
        <p:spPr>
          <a:xfrm>
            <a:off x="6218227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9"/>
          </p:nvPr>
        </p:nvSpPr>
        <p:spPr>
          <a:xfrm>
            <a:off x="9046431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Рисунок 19"/>
          <p:cNvSpPr>
            <a:spLocks noGrp="1"/>
          </p:cNvSpPr>
          <p:nvPr>
            <p:ph type="pic" sz="quarter" idx="20"/>
          </p:nvPr>
        </p:nvSpPr>
        <p:spPr>
          <a:xfrm>
            <a:off x="859466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1" name="Рисунок 19"/>
          <p:cNvSpPr>
            <a:spLocks noGrp="1"/>
          </p:cNvSpPr>
          <p:nvPr>
            <p:ph type="pic" sz="quarter" idx="21"/>
          </p:nvPr>
        </p:nvSpPr>
        <p:spPr>
          <a:xfrm>
            <a:off x="3687670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2"/>
          </p:nvPr>
        </p:nvSpPr>
        <p:spPr>
          <a:xfrm>
            <a:off x="6515873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3" name="Рисунок 19"/>
          <p:cNvSpPr>
            <a:spLocks noGrp="1"/>
          </p:cNvSpPr>
          <p:nvPr>
            <p:ph type="pic" sz="quarter" idx="23"/>
          </p:nvPr>
        </p:nvSpPr>
        <p:spPr>
          <a:xfrm>
            <a:off x="9344077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51445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9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0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118257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512515" y="983009"/>
            <a:ext cx="5434286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16"/>
          </p:nvPr>
        </p:nvSpPr>
        <p:spPr>
          <a:xfrm>
            <a:off x="6289712" y="983009"/>
            <a:ext cx="5434286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2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1110" y="983010"/>
            <a:ext cx="3611023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4105386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2"/>
          <p:cNvSpPr>
            <a:spLocks noGrp="1"/>
          </p:cNvSpPr>
          <p:nvPr>
            <p:ph idx="13"/>
          </p:nvPr>
        </p:nvSpPr>
        <p:spPr>
          <a:xfrm>
            <a:off x="4288638" y="983010"/>
            <a:ext cx="3611023" cy="514457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082913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>
            <a:spLocks noGrp="1"/>
          </p:cNvSpPr>
          <p:nvPr>
            <p:ph idx="14"/>
          </p:nvPr>
        </p:nvSpPr>
        <p:spPr>
          <a:xfrm>
            <a:off x="8266164" y="983010"/>
            <a:ext cx="3611023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5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6174715" y="983009"/>
            <a:ext cx="5517482" cy="5144573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5517690" cy="51446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524514" y="3932036"/>
            <a:ext cx="11167682" cy="2195546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11167682" cy="27961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7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8"/>
          <p:cNvSpPr>
            <a:spLocks noGrp="1"/>
          </p:cNvSpPr>
          <p:nvPr>
            <p:ph type="body" sz="quarter" idx="24"/>
          </p:nvPr>
        </p:nvSpPr>
        <p:spPr>
          <a:xfrm>
            <a:off x="2088070" y="3878127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26"/>
          </p:nvPr>
        </p:nvSpPr>
        <p:spPr>
          <a:xfrm>
            <a:off x="7802084" y="3876272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4" name="Текст 18"/>
          <p:cNvSpPr>
            <a:spLocks noGrp="1"/>
          </p:cNvSpPr>
          <p:nvPr>
            <p:ph type="body" sz="quarter" idx="28"/>
          </p:nvPr>
        </p:nvSpPr>
        <p:spPr>
          <a:xfrm>
            <a:off x="7802084" y="1620535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/>
          </p:nvPr>
        </p:nvSpPr>
        <p:spPr>
          <a:xfrm>
            <a:off x="2088879" y="1619625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16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Рисунок 25"/>
          <p:cNvSpPr>
            <a:spLocks noGrp="1"/>
          </p:cNvSpPr>
          <p:nvPr>
            <p:ph type="pic" sz="quarter" idx="30"/>
          </p:nvPr>
        </p:nvSpPr>
        <p:spPr>
          <a:xfrm>
            <a:off x="758776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7" name="Рисунок 25"/>
          <p:cNvSpPr>
            <a:spLocks noGrp="1"/>
          </p:cNvSpPr>
          <p:nvPr>
            <p:ph type="pic" sz="quarter" idx="31"/>
          </p:nvPr>
        </p:nvSpPr>
        <p:spPr>
          <a:xfrm>
            <a:off x="6464251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8" name="Рисунок 25"/>
          <p:cNvSpPr>
            <a:spLocks noGrp="1"/>
          </p:cNvSpPr>
          <p:nvPr>
            <p:ph type="pic" sz="quarter" idx="32"/>
          </p:nvPr>
        </p:nvSpPr>
        <p:spPr>
          <a:xfrm>
            <a:off x="6464251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9" name="Рисунок 25"/>
          <p:cNvSpPr>
            <a:spLocks noGrp="1"/>
          </p:cNvSpPr>
          <p:nvPr>
            <p:ph type="pic" sz="quarter" idx="33"/>
          </p:nvPr>
        </p:nvSpPr>
        <p:spPr>
          <a:xfrm>
            <a:off x="758776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1111" y="6357823"/>
            <a:ext cx="7714245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defTabSz="1172261" rtl="0" eaLnBrk="1" latinLnBrk="0" hangingPunct="1">
        <a:spcBef>
          <a:spcPct val="0"/>
        </a:spcBef>
        <a:buNone/>
        <a:defRPr sz="3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6" indent="-2036" algn="l" defTabSz="1172261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85" indent="-4070" algn="l" defTabSz="117226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3744" indent="2036" algn="l" defTabSz="117226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новых виджетов для ФИС платформы </a:t>
            </a:r>
            <a:endParaRPr lang="ru-RU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50943" y="6489077"/>
            <a:ext cx="757411" cy="365210"/>
          </a:xfrm>
        </p:spPr>
        <p:txBody>
          <a:bodyPr/>
          <a:lstStyle/>
          <a:p>
            <a:fld id="{024C55D1-92A9-4B02-AD60-DEC4B6659F3A}" type="slidenum">
              <a:rPr lang="ru-RU" smtClean="0"/>
              <a:pPr/>
              <a:t>10</a:t>
            </a:fld>
            <a:endParaRPr lang="ru-RU"/>
          </a:p>
        </p:txBody>
      </p:sp>
      <p:graphicFrame>
        <p:nvGraphicFramePr>
          <p:cNvPr id="7" name="Google Shape;128;p3"/>
          <p:cNvGraphicFramePr/>
          <p:nvPr>
            <p:extLst>
              <p:ext uri="{D42A27DB-BD31-4B8C-83A1-F6EECF244321}">
                <p14:modId xmlns:p14="http://schemas.microsoft.com/office/powerpoint/2010/main" val="2422513380"/>
              </p:ext>
            </p:extLst>
          </p:nvPr>
        </p:nvGraphicFramePr>
        <p:xfrm>
          <a:off x="901291" y="1128566"/>
          <a:ext cx="10728357" cy="51700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1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28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53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риски проекта</a:t>
                      </a:r>
                      <a:endParaRPr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по управлению рисками</a:t>
                      </a:r>
                      <a:endParaRPr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68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Недостаточные знания предметной области</a:t>
                      </a:r>
                      <a:endParaRPr lang="ru-RU" sz="2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предоставленной заказчиком документации. Своевременная обратная связь с заказчиком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03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3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Несоответствие продукта требованиям</a:t>
                      </a:r>
                      <a:endParaRPr sz="23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Постоянная коммуникация с заказчиком проекта, совместное обсуждение дальнейшего плана проекта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99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Несоблюдение сроков реализации.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Разделять каждую задачу на подзадачи и составлять план реализации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075037"/>
                  </a:ext>
                </a:extLst>
              </a:tr>
              <a:tr h="49079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Ошибочная оценка бюджета проекта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15000"/>
                        </a:lnSpc>
                      </a:pPr>
                      <a:r>
                        <a:rPr lang="ru-RU" sz="2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Консультирование с руководителями проекта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5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4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43251F-D562-25EF-5834-94CFCF7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12736" y="7379301"/>
            <a:ext cx="4040722" cy="88198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C3EF1E-A6AD-5CE3-5CD3-779B4B2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4B71-3F04-08B4-D2F6-61C051B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0" y="983009"/>
            <a:ext cx="11288432" cy="5472782"/>
          </a:xfrm>
        </p:spPr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3FF6E-9888-61CF-25B6-D00883F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11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1ACDF2-3E99-4B8A-9A78-D0BE02DF5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35127"/>
              </p:ext>
            </p:extLst>
          </p:nvPr>
        </p:nvGraphicFramePr>
        <p:xfrm>
          <a:off x="415389" y="857218"/>
          <a:ext cx="11461798" cy="5940954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384308">
                  <a:extLst>
                    <a:ext uri="{9D8B030D-6E8A-4147-A177-3AD203B41FA5}">
                      <a16:colId xmlns:a16="http://schemas.microsoft.com/office/drawing/2014/main" val="4021533922"/>
                    </a:ext>
                  </a:extLst>
                </a:gridCol>
                <a:gridCol w="4005617">
                  <a:extLst>
                    <a:ext uri="{9D8B030D-6E8A-4147-A177-3AD203B41FA5}">
                      <a16:colId xmlns:a16="http://schemas.microsoft.com/office/drawing/2014/main" val="871932896"/>
                    </a:ext>
                  </a:extLst>
                </a:gridCol>
                <a:gridCol w="1194180">
                  <a:extLst>
                    <a:ext uri="{9D8B030D-6E8A-4147-A177-3AD203B41FA5}">
                      <a16:colId xmlns:a16="http://schemas.microsoft.com/office/drawing/2014/main" val="314118360"/>
                    </a:ext>
                  </a:extLst>
                </a:gridCol>
                <a:gridCol w="1221474">
                  <a:extLst>
                    <a:ext uri="{9D8B030D-6E8A-4147-A177-3AD203B41FA5}">
                      <a16:colId xmlns:a16="http://schemas.microsoft.com/office/drawing/2014/main" val="3068789743"/>
                    </a:ext>
                  </a:extLst>
                </a:gridCol>
                <a:gridCol w="818866">
                  <a:extLst>
                    <a:ext uri="{9D8B030D-6E8A-4147-A177-3AD203B41FA5}">
                      <a16:colId xmlns:a16="http://schemas.microsoft.com/office/drawing/2014/main" val="3841414139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3624727613"/>
                    </a:ext>
                  </a:extLst>
                </a:gridCol>
                <a:gridCol w="2697765">
                  <a:extLst>
                    <a:ext uri="{9D8B030D-6E8A-4147-A177-3AD203B41FA5}">
                      <a16:colId xmlns:a16="http://schemas.microsoft.com/office/drawing/2014/main" val="1148413746"/>
                    </a:ext>
                  </a:extLst>
                </a:gridCol>
              </a:tblGrid>
              <a:tr h="75768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расхода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Стоимость (ед.), руб.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единиц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Всего, руб.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1166813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Всего (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.), руб.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финансирования / комментарий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9940720"/>
                  </a:ext>
                </a:extLst>
              </a:tr>
              <a:tr h="65082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Оборудование (персональные компьютеры, периферийные устройства)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шт.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600000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ЧГУ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0121410"/>
                  </a:ext>
                </a:extLst>
              </a:tr>
              <a:tr h="30386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Лицензии на программное обеспечение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ЧГУ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94856"/>
                  </a:ext>
                </a:extLst>
              </a:tr>
              <a:tr h="25877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ФИС платформы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ч.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5014707"/>
                  </a:ext>
                </a:extLst>
              </a:tr>
              <a:tr h="32125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поля ввода для поиска объекта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 ч.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768420"/>
                  </a:ext>
                </a:extLst>
              </a:tr>
              <a:tr h="58685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кнопок расширенного поиска и добавления нового объекта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 ч.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564018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журнала истории поиска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ч.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23983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600" dirty="0">
                        <a:solidFill>
                          <a:schemeClr val="accent6">
                            <a:lumMod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всплывающего окна с таблицей объектов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ч.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0986566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всплывающего окна добавления нового объекта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ч.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25586"/>
                  </a:ext>
                </a:extLst>
              </a:tr>
              <a:tr h="33870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ru-RU" sz="1600" dirty="0">
                          <a:solidFill>
                            <a:schemeClr val="accent6">
                              <a:lumMod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 ПО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 ч.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рамках проектной деятельности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158172"/>
                  </a:ext>
                </a:extLst>
              </a:tr>
              <a:tr h="338706">
                <a:tc gridSpan="4">
                  <a:txBody>
                    <a:bodyPr/>
                    <a:lstStyle/>
                    <a:p>
                      <a:pPr indent="450215" algn="r">
                        <a:lnSpc>
                          <a:spcPct val="115000"/>
                        </a:lnSpc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(общий)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820000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 anchor="ctr">
                    <a:solidFill>
                      <a:srgbClr val="F1CD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53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01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33EEC03-EF3A-F5FC-8E22-9C517150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B07F7AC-4DDA-E79A-C7F8-A4F16792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и демонстрация продуктового результата проекта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6EAC1F-829A-EF82-628B-DA3D62B9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182315-D48F-2FCB-2471-91336EDE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2CB36A-9CE4-4C4A-828F-A9668445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" y="1176935"/>
            <a:ext cx="10971372" cy="462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1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ED621C06-1014-860F-1370-1DA0FF6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99D2998-59F8-5443-E820-2449F9EC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проекта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979540-DE5E-AA16-AB69-C9975A8A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данный момент проект продолжается. Разработан интерфейс виджета и его базовая логика.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Идет активная работа над реализацией различных функций виджета – добавления объектов, поиска, журнала истории и т. д.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упор идет на работу с базой данных и адаптацией возможностей ФИС платформы под нужды проекта.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окончанию данных работ планируется проведение тестирования, а также последующее внедрение продукта проекта непосредственно в работу.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79B4CB-F762-E7CF-587C-89E26888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FBD690-8ECB-A7D2-864A-58C5D7EB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96" y="4705233"/>
            <a:ext cx="3535396" cy="1537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C38B0E4-B376-14B7-9238-D65ADC310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67" y="4844260"/>
            <a:ext cx="4230565" cy="12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7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«Виджеты для ФИС»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6B19FD4-AC11-43FD-95E0-B518B266E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71530"/>
              </p:ext>
            </p:extLst>
          </p:nvPr>
        </p:nvGraphicFramePr>
        <p:xfrm>
          <a:off x="311110" y="1302650"/>
          <a:ext cx="11566077" cy="3750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4367">
                  <a:extLst>
                    <a:ext uri="{9D8B030D-6E8A-4147-A177-3AD203B41FA5}">
                      <a16:colId xmlns:a16="http://schemas.microsoft.com/office/drawing/2014/main" val="4287048445"/>
                    </a:ext>
                  </a:extLst>
                </a:gridCol>
                <a:gridCol w="4791710">
                  <a:extLst>
                    <a:ext uri="{9D8B030D-6E8A-4147-A177-3AD203B41FA5}">
                      <a16:colId xmlns:a16="http://schemas.microsoft.com/office/drawing/2014/main" val="112395934"/>
                    </a:ext>
                  </a:extLst>
                </a:gridCol>
              </a:tblGrid>
              <a:tr h="750073"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Беляков Артемий Александрович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>
                          <a:solidFill>
                            <a:srgbClr val="26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1ПИб-02-3оп-22</a:t>
                      </a:r>
                      <a:endParaRPr lang="ru-RU" sz="2000" b="0" dirty="0">
                        <a:solidFill>
                          <a:srgbClr val="26262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153873"/>
                  </a:ext>
                </a:extLst>
              </a:tr>
              <a:tr h="750073"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Подтелков Владислав Владимирович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1ПИб-02-3оп-22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996769"/>
                  </a:ext>
                </a:extLst>
              </a:tr>
              <a:tr h="750073"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Фатькина</a:t>
                      </a: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Алена Дмитриевна</a:t>
                      </a:r>
                      <a:endParaRPr lang="ru-RU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1ПИб-02-3оп-22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16742"/>
                  </a:ext>
                </a:extLst>
              </a:tr>
              <a:tr h="750073"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Маркелов Сергей Александрович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1ПИб-02-3оп-22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952341"/>
                  </a:ext>
                </a:extLst>
              </a:tr>
              <a:tr h="750073"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Бойко Кристина Сергеевна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l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1ПИб-02-1оп-22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448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A40A1B2-E80B-4045-A6FA-D38F7B809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953087"/>
              </p:ext>
            </p:extLst>
          </p:nvPr>
        </p:nvGraphicFramePr>
        <p:xfrm>
          <a:off x="311110" y="5275535"/>
          <a:ext cx="6774367" cy="12648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4367">
                  <a:extLst>
                    <a:ext uri="{9D8B030D-6E8A-4147-A177-3AD203B41FA5}">
                      <a16:colId xmlns:a16="http://schemas.microsoft.com/office/drawing/2014/main" val="3767364439"/>
                    </a:ext>
                  </a:extLst>
                </a:gridCol>
              </a:tblGrid>
              <a:tr h="421631">
                <a:tc>
                  <a:txBody>
                    <a:bodyPr/>
                    <a:lstStyle/>
                    <a:p>
                      <a:r>
                        <a:rPr lang="ru-RU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Руководители проектного обучения: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48564"/>
                  </a:ext>
                </a:extLst>
              </a:tr>
              <a:tr h="421631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Ершов Евгений Валентинович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987325"/>
                  </a:ext>
                </a:extLst>
              </a:tr>
              <a:tr h="421631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Юдина Ольга Вадимовна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657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1373" y="1052449"/>
            <a:ext cx="11267666" cy="1226366"/>
          </a:xfrm>
          <a:prstGeom prst="rect">
            <a:avLst/>
          </a:prstGeom>
        </p:spPr>
        <p:txBody>
          <a:bodyPr vert="horz" wrap="square" lIns="117226" tIns="58613" rIns="117226" bIns="58613" rtlCol="0" anchor="t">
            <a:spAutoFit/>
          </a:bodyPr>
          <a:lstStyle/>
          <a:p>
            <a:pPr marL="0" indent="0"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распоряжении заказчика отсутствует программный инструмент для манипулирования данными модели приложений ФИС.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Также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 хватает набора виджетов на платформе ФИС для автоматизации процессов внутри компании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ru-RU" sz="2400" dirty="0">
              <a:cs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917C06-F754-47C6-8886-843CF0654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3"/>
          <a:stretch/>
        </p:blipFill>
        <p:spPr>
          <a:xfrm>
            <a:off x="3948388" y="2278815"/>
            <a:ext cx="4762500" cy="44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"/>
          <p:cNvGraphicFramePr/>
          <p:nvPr>
            <p:extLst>
              <p:ext uri="{D42A27DB-BD31-4B8C-83A1-F6EECF244321}">
                <p14:modId xmlns:p14="http://schemas.microsoft.com/office/powerpoint/2010/main" val="2782053792"/>
              </p:ext>
            </p:extLst>
          </p:nvPr>
        </p:nvGraphicFramePr>
        <p:xfrm>
          <a:off x="428823" y="1191577"/>
          <a:ext cx="11448364" cy="47531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2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091">
                  <a:extLst>
                    <a:ext uri="{9D8B030D-6E8A-4147-A177-3AD203B41FA5}">
                      <a16:colId xmlns:a16="http://schemas.microsoft.com/office/drawing/2014/main" val="1012693368"/>
                    </a:ext>
                  </a:extLst>
                </a:gridCol>
              </a:tblGrid>
              <a:tr h="171866"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Проблема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Показатели эффективности</a:t>
                      </a:r>
                      <a:endParaRPr sz="2000" b="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563">
                <a:tc>
                  <a:txBody>
                    <a:bodyPr/>
                    <a:lstStyle/>
                    <a:p>
                      <a:pPr marL="0" marR="0" lvl="0" indent="0" algn="just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В распоряжении заказчика отсутствует программный инструмент для манипулирования данными модели приложений ФИС. </a:t>
                      </a:r>
                      <a:r>
                        <a:rPr lang="ru-RU" sz="1600" dirty="0"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Также 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не хватает набора виджетов на платформе ФИС для автоматизации процессов внутри компании. </a:t>
                      </a:r>
                      <a:endParaRPr lang="ru-RU" sz="1600" dirty="0">
                        <a:cs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Сокращение на 30% затраченных часов на разработку интерфейса приложений ФИС</a:t>
                      </a:r>
                      <a:endParaRPr lang="ru-RU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Экономическая выгода (внедрение продукта снизит расходы на 10%)</a:t>
                      </a:r>
                    </a:p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Качество процесса (внедрение продукта позволит сократить количество ошибок на 10%)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</a:t>
                      </a:r>
                      <a:endParaRPr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проекта</a:t>
                      </a:r>
                      <a:endParaRPr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 проекта</a:t>
                      </a:r>
                      <a:endParaRPr sz="20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29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Автоматизация и ускорение процесса разработки бизнес-приложений на платформе ФИС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IT-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– повышенный уровень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47">
                <a:tc grid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 продуктового результата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251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79329"/>
                  </a:ext>
                </a:extLst>
              </a:tr>
              <a:tr h="428529">
                <a:tc gridSpan="3"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Г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отовый виджет на платформе ФИС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D2D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156505"/>
                  </a:ext>
                </a:extLst>
              </a:tr>
              <a:tr h="42308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реализации проекта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Заказчик</a:t>
                      </a:r>
                      <a:endParaRPr sz="20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25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252810"/>
                  </a:ext>
                </a:extLst>
              </a:tr>
              <a:tr h="51179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01.04.2024-20.12.2025</a:t>
                      </a:r>
                      <a:endParaRPr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Организация-заказчик: ООО «Совкомбанк - Технологии»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Представитель заказчика: </a:t>
                      </a:r>
                      <a:r>
                        <a:rPr lang="ru-RU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Меньшев</a:t>
                      </a:r>
                      <a:r>
                        <a:rPr lang="ru-RU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Василий Александрович</a:t>
                      </a: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2D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01504"/>
                  </a:ext>
                </a:extLst>
              </a:tr>
            </a:tbl>
          </a:graphicData>
        </a:graphic>
      </p:graphicFrame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0" y="-54321"/>
            <a:ext cx="12729172" cy="87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100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Карточка проекта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новых виджетов для ФИС платформы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3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43251F-D562-25EF-5834-94CFCF7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12736" y="7379301"/>
            <a:ext cx="4040722" cy="88198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C3EF1E-A6AD-5CE3-5CD3-779B4B2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ФИС-платформа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4B71-3F04-08B4-D2F6-61C051B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87" y="973955"/>
            <a:ext cx="7015702" cy="5383868"/>
          </a:xfrm>
        </p:spPr>
        <p:txBody>
          <a:bodyPr vert="horz" lIns="117226" tIns="58613" rIns="117226" bIns="58613" rtlCol="0" anchor="t">
            <a:normAutofit lnSpcReduction="10000"/>
          </a:bodyPr>
          <a:lstStyle/>
          <a:p>
            <a:pPr indent="269875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ФИС-платформа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это программная платформа, ориентированная на автоматизацию и оптимизацию процессов в финансовом секторе. Она основана на использовании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low-code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подхода. </a:t>
            </a:r>
          </a:p>
          <a:p>
            <a:pPr indent="26987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Low-code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(англ. «мало кода») – это подход к разработке ПО, в котором большая часть работы выполняется с помощью визуальных инструментов. Этот метод ускоряет создание программных продуктов и снижает требования к квалификации разработчиков.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3FF6E-9888-61CF-25B6-D00883F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B9DDF1-54F7-4F46-90B4-2D834739D5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59760" y="973955"/>
            <a:ext cx="3444636" cy="2347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CC6826-23DC-45E8-BCA9-91457DF96DE9}"/>
              </a:ext>
            </a:extLst>
          </p:cNvPr>
          <p:cNvPicPr/>
          <p:nvPr/>
        </p:nvPicPr>
        <p:blipFill rotWithShape="1">
          <a:blip r:embed="rId3"/>
          <a:srcRect b="39317"/>
          <a:stretch/>
        </p:blipFill>
        <p:spPr>
          <a:xfrm>
            <a:off x="8325298" y="3429794"/>
            <a:ext cx="3113560" cy="294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5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решений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888888"/>
                </a:solidFill>
              </a:rPr>
              <a:t>6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789117" y="1120564"/>
            <a:ext cx="1111919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Стандартный набор виджетов на платформе ФИС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ru-RU" sz="2800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7CD18E-3374-4936-9E9C-F9926D02D3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" r="1801"/>
          <a:stretch/>
        </p:blipFill>
        <p:spPr>
          <a:xfrm>
            <a:off x="174966" y="2526427"/>
            <a:ext cx="11840480" cy="36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43251F-D562-25EF-5834-94CFCF7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12736" y="7379301"/>
            <a:ext cx="4040722" cy="88198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C3EF1E-A6AD-5CE3-5CD3-779B4B2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4B71-3F04-08B4-D2F6-61C051B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486" y="973955"/>
            <a:ext cx="11288432" cy="1316572"/>
          </a:xfrm>
        </p:spPr>
        <p:txBody>
          <a:bodyPr vert="horz" lIns="117226" tIns="58613" rIns="117226" bIns="58613" rtlCol="0" anchor="t">
            <a:normAutofit/>
          </a:bodyPr>
          <a:lstStyle/>
          <a:p>
            <a:pPr marL="1905" indent="-1905" algn="just"/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Г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отовый виджет на платформе ФИС, который позволяет манипулировать данными модели приложений. Виджет имеет конечный набор свойств и событий. Принимает на вход данные, описывающие то, что мы хотим увидеть на экране.</a:t>
            </a:r>
            <a:endParaRPr lang="ru-RU" sz="3200" dirty="0">
              <a:latin typeface="Times New Roman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3FF6E-9888-61CF-25B6-D00883F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4C832A-4741-49F5-88E7-0D81BA066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794" y="2364378"/>
            <a:ext cx="7575553" cy="40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endParaRPr lang="ru-RU" dirty="0">
              <a:latin typeface="Times New Roman"/>
              <a:cs typeface="Times New Roman"/>
            </a:endParaRPr>
          </a:p>
          <a:p>
            <a:pPr marL="1905" indent="-1905"/>
            <a:endParaRPr lang="ru-RU" dirty="0"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104" name="Схема 103">
            <a:extLst>
              <a:ext uri="{FF2B5EF4-FFF2-40B4-BE49-F238E27FC236}">
                <a16:creationId xmlns:a16="http://schemas.microsoft.com/office/drawing/2014/main" id="{C3029DDE-8CB2-434E-FF27-2608A4A56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202832"/>
              </p:ext>
            </p:extLst>
          </p:nvPr>
        </p:nvGraphicFramePr>
        <p:xfrm>
          <a:off x="1331495" y="1007256"/>
          <a:ext cx="9958192" cy="553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2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endParaRPr lang="ru-RU" dirty="0">
              <a:latin typeface="Times New Roman"/>
              <a:cs typeface="Times New Roman"/>
            </a:endParaRPr>
          </a:p>
          <a:p>
            <a:pPr marL="1905" indent="-1905"/>
            <a:endParaRPr lang="ru-RU" dirty="0"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DED8D-BA5F-D3A4-04CA-06BB2D57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59378"/>
              </p:ext>
            </p:extLst>
          </p:nvPr>
        </p:nvGraphicFramePr>
        <p:xfrm>
          <a:off x="277885" y="976122"/>
          <a:ext cx="11634641" cy="5876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53">
                  <a:extLst>
                    <a:ext uri="{9D8B030D-6E8A-4147-A177-3AD203B41FA5}">
                      <a16:colId xmlns:a16="http://schemas.microsoft.com/office/drawing/2014/main" val="3252910802"/>
                    </a:ext>
                  </a:extLst>
                </a:gridCol>
                <a:gridCol w="1750297">
                  <a:extLst>
                    <a:ext uri="{9D8B030D-6E8A-4147-A177-3AD203B41FA5}">
                      <a16:colId xmlns:a16="http://schemas.microsoft.com/office/drawing/2014/main" val="2011699636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597354603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126854661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1535855018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646295034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760342495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194628431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769544256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2362210689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2593345325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860540319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1869697357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727915224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482019004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383211599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1982523129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2691345645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127310272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1121973468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295411691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3446167006"/>
                    </a:ext>
                  </a:extLst>
                </a:gridCol>
                <a:gridCol w="448571">
                  <a:extLst>
                    <a:ext uri="{9D8B030D-6E8A-4147-A177-3AD203B41FA5}">
                      <a16:colId xmlns:a16="http://schemas.microsoft.com/office/drawing/2014/main" val="949167156"/>
                    </a:ext>
                  </a:extLst>
                </a:gridCol>
              </a:tblGrid>
              <a:tr h="382484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Янв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Фев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Апр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Июн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Июл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Авг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Окт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Нояб</a:t>
                      </a:r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21832"/>
                  </a:ext>
                </a:extLst>
              </a:tr>
              <a:tr h="382484">
                <a:tc rowSpan="5"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Ознакомление с целью и задачами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779981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Изучение аналогов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021264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первоначального перечня функций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886497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Обсуждение этапов проекта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861728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Формирование бюджета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25558"/>
                  </a:ext>
                </a:extLst>
              </a:tr>
              <a:tr h="382484">
                <a:tc rowSpan="5"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поля ввода для поиска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777015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кнопки расширенного поиска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02619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истории поиска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80858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всплывающего окна с таблицей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43455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Обсуждение прогресса с заказчиком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990198"/>
                  </a:ext>
                </a:extLst>
              </a:tr>
              <a:tr h="382484">
                <a:tc rowSpan="2"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Первичный запуск виджета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555265"/>
                  </a:ext>
                </a:extLst>
              </a:tr>
              <a:tr h="382484">
                <a:tc vMerge="1">
                  <a:txBody>
                    <a:bodyPr/>
                    <a:lstStyle/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Тестирование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67446"/>
                  </a:ext>
                </a:extLst>
              </a:tr>
              <a:tr h="382484"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проекта</a:t>
                      </a:r>
                    </a:p>
                  </a:txBody>
                  <a:tcPr anchor="ctr">
                    <a:solidFill>
                      <a:srgbClr val="F1CDC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8E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DA251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22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488161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">
  <a:themeElements>
    <a:clrScheme name="ЧГУ">
      <a:dk1>
        <a:srgbClr val="000000"/>
      </a:dk1>
      <a:lt1>
        <a:srgbClr val="FFFFFF"/>
      </a:lt1>
      <a:dk2>
        <a:srgbClr val="121314"/>
      </a:dk2>
      <a:lt2>
        <a:srgbClr val="F5F3F4"/>
      </a:lt2>
      <a:accent1>
        <a:srgbClr val="DA251D"/>
      </a:accent1>
      <a:accent2>
        <a:srgbClr val="A50E13"/>
      </a:accent2>
      <a:accent3>
        <a:srgbClr val="660102"/>
      </a:accent3>
      <a:accent4>
        <a:srgbClr val="E63538"/>
      </a:accent4>
      <a:accent5>
        <a:srgbClr val="B2A8A7"/>
      </a:accent5>
      <a:accent6>
        <a:srgbClr val="D4D4D4"/>
      </a:accent6>
      <a:hlink>
        <a:srgbClr val="DA251D"/>
      </a:hlink>
      <a:folHlink>
        <a:srgbClr val="B2A8A7"/>
      </a:folHlink>
    </a:clrScheme>
    <a:fontScheme name="ЧГУ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9d9955-93fb-4bd4-bcdb-8e7ddc259c20">
      <Terms xmlns="http://schemas.microsoft.com/office/infopath/2007/PartnerControls"/>
    </lcf76f155ced4ddcb4097134ff3c332f>
    <TaxCatchAll xmlns="4c612441-9502-4d03-96ef-459065c861af" xsi:nil="true"/>
    <SharedWithUsers xmlns="4c612441-9502-4d03-96ef-459065c861af">
      <UserInfo>
        <DisplayName>Медведев Михаил Дмитриевич</DisplayName>
        <AccountId>580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C87649E7524794AA35A456EA0EAADF8" ma:contentTypeVersion="17" ma:contentTypeDescription="Создание документа." ma:contentTypeScope="" ma:versionID="fb87eedecd697ba4617cc72a1530f443">
  <xsd:schema xmlns:xsd="http://www.w3.org/2001/XMLSchema" xmlns:xs="http://www.w3.org/2001/XMLSchema" xmlns:p="http://schemas.microsoft.com/office/2006/metadata/properties" xmlns:ns2="2b9d9955-93fb-4bd4-bcdb-8e7ddc259c20" xmlns:ns3="4c612441-9502-4d03-96ef-459065c861af" targetNamespace="http://schemas.microsoft.com/office/2006/metadata/properties" ma:root="true" ma:fieldsID="254d64a51c8f49f4711996da5ada53aa" ns2:_="" ns3:_="">
    <xsd:import namespace="2b9d9955-93fb-4bd4-bcdb-8e7ddc259c20"/>
    <xsd:import namespace="4c612441-9502-4d03-96ef-459065c86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d9955-93fb-4bd4-bcdb-8e7ddc259c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612441-9502-4d03-96ef-459065c86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4f5d557-526c-428f-9913-5aeff0506f6f}" ma:internalName="TaxCatchAll" ma:showField="CatchAllData" ma:web="4c612441-9502-4d03-96ef-459065c86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D8D69A-65EA-4ADD-8CB5-FD805E00AE98}">
  <ds:schemaRefs>
    <ds:schemaRef ds:uri="2b9d9955-93fb-4bd4-bcdb-8e7ddc259c20"/>
    <ds:schemaRef ds:uri="4c612441-9502-4d03-96ef-459065c861af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B8064B-6AEE-45B6-92F7-27122D52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5822B-D1AD-4571-BC09-6377FE1C3076}">
  <ds:schemaRefs>
    <ds:schemaRef ds:uri="2b9d9955-93fb-4bd4-bcdb-8e7ddc259c20"/>
    <ds:schemaRef ds:uri="4c612441-9502-4d03-96ef-459065c861a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739</Words>
  <Application>Microsoft Office PowerPoint</Application>
  <PresentationFormat>Произвольный</PresentationFormat>
  <Paragraphs>221</Paragraphs>
  <Slides>13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Презентация</vt:lpstr>
      <vt:lpstr>Создание новых виджетов для ФИС платформы </vt:lpstr>
      <vt:lpstr>Команда «Виджеты для ФИС»</vt:lpstr>
      <vt:lpstr>Проблема</vt:lpstr>
      <vt:lpstr>Карточка проекта «Создание новых виджетов для ФИС платформы»</vt:lpstr>
      <vt:lpstr>ФИС-платформа</vt:lpstr>
      <vt:lpstr>Обзор существующих решений</vt:lpstr>
      <vt:lpstr>Решение</vt:lpstr>
      <vt:lpstr>График реализации проекта</vt:lpstr>
      <vt:lpstr>График реализации проекта</vt:lpstr>
      <vt:lpstr>Риски проекта</vt:lpstr>
      <vt:lpstr>Бюджет</vt:lpstr>
      <vt:lpstr>Описание и демонстрация продуктового результата проекта </vt:lpstr>
      <vt:lpstr>Результаты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достижения кафедры химических технологий  1972-2022 гг.</dc:title>
  <dc:creator>Anastasia</dc:creator>
  <cp:lastModifiedBy>Sergei Markelov</cp:lastModifiedBy>
  <cp:revision>375</cp:revision>
  <dcterms:created xsi:type="dcterms:W3CDTF">2022-04-04T12:37:27Z</dcterms:created>
  <dcterms:modified xsi:type="dcterms:W3CDTF">2025-04-08T22:36:26Z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0x0101003C87649E7524794AA35A456EA0EAADF8</vt:lpwstr>
  </property>
  <property fmtid="{D5CDD505-2E9C-101B-9397-08002B2CF9AE}" pid="3" name="MediaServiceImageTags">
    <vt:lpwstr/>
  </property>
</Properties>
</file>