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74" r:id="rId3"/>
    <p:sldId id="257" r:id="rId4"/>
    <p:sldId id="276" r:id="rId5"/>
    <p:sldId id="261" r:id="rId6"/>
    <p:sldId id="260" r:id="rId7"/>
    <p:sldId id="259" r:id="rId8"/>
    <p:sldId id="272" r:id="rId9"/>
    <p:sldId id="277" r:id="rId10"/>
    <p:sldId id="264" r:id="rId11"/>
    <p:sldId id="266" r:id="rId12"/>
    <p:sldId id="262" r:id="rId13"/>
    <p:sldId id="270" r:id="rId14"/>
    <p:sldId id="265" r:id="rId15"/>
    <p:sldId id="275" r:id="rId16"/>
    <p:sldId id="26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Romanov" initials="NR" lastIdx="1" clrIdx="0">
    <p:extLst>
      <p:ext uri="{19B8F6BF-5375-455C-9EA6-DF929625EA0E}">
        <p15:presenceInfo xmlns:p15="http://schemas.microsoft.com/office/powerpoint/2012/main" userId="991411c49faee6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A52A"/>
    <a:srgbClr val="DB94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22 лет</c:v>
                </c:pt>
                <c:pt idx="1">
                  <c:v>22-25 лет</c:v>
                </c:pt>
                <c:pt idx="2">
                  <c:v>26-35 лет</c:v>
                </c:pt>
                <c:pt idx="3">
                  <c:v>36-45 лет</c:v>
                </c:pt>
                <c:pt idx="4">
                  <c:v>46-55 лет</c:v>
                </c:pt>
                <c:pt idx="5">
                  <c:v>55+ лет</c:v>
                </c:pt>
              </c:strCache>
            </c:strRef>
          </c:cat>
          <c:val>
            <c:numRef>
              <c:f>Лист1!$B$2:$B$7</c:f>
              <c:numCache>
                <c:formatCode>0%</c:formatCode>
                <c:ptCount val="6"/>
                <c:pt idx="0">
                  <c:v>0.1</c:v>
                </c:pt>
                <c:pt idx="1">
                  <c:v>0.19</c:v>
                </c:pt>
                <c:pt idx="3">
                  <c:v>0.18</c:v>
                </c:pt>
                <c:pt idx="4">
                  <c:v>0.04</c:v>
                </c:pt>
                <c:pt idx="5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8C-46BF-908B-BFE8B3121E4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Столбец1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Лист1!$A$2:$A$7</c:f>
              <c:strCache>
                <c:ptCount val="6"/>
                <c:pt idx="0">
                  <c:v>До 22 лет</c:v>
                </c:pt>
                <c:pt idx="1">
                  <c:v>22-25 лет</c:v>
                </c:pt>
                <c:pt idx="2">
                  <c:v>26-35 лет</c:v>
                </c:pt>
                <c:pt idx="3">
                  <c:v>36-45 лет</c:v>
                </c:pt>
                <c:pt idx="4">
                  <c:v>46-55 лет</c:v>
                </c:pt>
                <c:pt idx="5">
                  <c:v>55+ лет</c:v>
                </c:pt>
              </c:strCache>
            </c:strRef>
          </c:cat>
          <c:val>
            <c:numRef>
              <c:f>Лист1!$C$2:$C$7</c:f>
              <c:numCache>
                <c:formatCode>General</c:formatCode>
                <c:ptCount val="6"/>
                <c:pt idx="2" formatCode="0%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8C-46BF-908B-BFE8B3121E4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807759984"/>
        <c:axId val="807759152"/>
      </c:barChart>
      <c:catAx>
        <c:axId val="80775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7759152"/>
        <c:crosses val="autoZero"/>
        <c:auto val="1"/>
        <c:lblAlgn val="ctr"/>
        <c:lblOffset val="100"/>
        <c:noMultiLvlLbl val="0"/>
      </c:catAx>
      <c:valAx>
        <c:axId val="807759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0775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CF-43B8-9F17-29048C2517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CF-43B8-9F17-29048C25172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F30-4A8F-8826-70E9A55541B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ACF-43B8-9F17-29048C25172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ACF-43B8-9F17-29048C25172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ACF-43B8-9F17-29048C25172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30-4A8F-8826-70E9A55541B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F30-4A8F-8826-70E9A55541B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5ACF-43B8-9F17-29048C25172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5ACF-43B8-9F17-29048C251726}"/>
              </c:ext>
            </c:extLst>
          </c:dPt>
          <c:dLbls>
            <c:dLbl>
              <c:idx val="2"/>
              <c:layout>
                <c:manualLayout>
                  <c:x val="-3.6544988494771849E-2"/>
                  <c:y val="-2.4291027162343117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30-4A8F-8826-70E9A55541B7}"/>
                </c:ext>
              </c:extLst>
            </c:dLbl>
            <c:dLbl>
              <c:idx val="6"/>
              <c:layout>
                <c:manualLayout>
                  <c:x val="-6.1967589186787055E-2"/>
                  <c:y val="0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30-4A8F-8826-70E9A55541B7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Лист1!$A$2:$A$11</c:f>
              <c:strCache>
                <c:ptCount val="10"/>
                <c:pt idx="0">
                  <c:v>Python</c:v>
                </c:pt>
                <c:pt idx="1">
                  <c:v>C</c:v>
                </c:pt>
                <c:pt idx="2">
                  <c:v>Java</c:v>
                </c:pt>
                <c:pt idx="3">
                  <c:v>C++</c:v>
                </c:pt>
                <c:pt idx="4">
                  <c:v>C#</c:v>
                </c:pt>
                <c:pt idx="5">
                  <c:v>Visual Basic</c:v>
                </c:pt>
                <c:pt idx="6">
                  <c:v>JavaScript</c:v>
                </c:pt>
                <c:pt idx="7">
                  <c:v>Ассемблер</c:v>
                </c:pt>
                <c:pt idx="8">
                  <c:v>SQL</c:v>
                </c:pt>
                <c:pt idx="9">
                  <c:v>PHP</c:v>
                </c:pt>
              </c:strCache>
            </c:strRef>
          </c:cat>
          <c:val>
            <c:numRef>
              <c:f>Лист1!$B$2:$B$11</c:f>
              <c:numCache>
                <c:formatCode>0.00%</c:formatCode>
                <c:ptCount val="10"/>
                <c:pt idx="0">
                  <c:v>0.15740000000000001</c:v>
                </c:pt>
                <c:pt idx="1">
                  <c:v>0.1396</c:v>
                </c:pt>
                <c:pt idx="2">
                  <c:v>0.1172</c:v>
                </c:pt>
                <c:pt idx="3">
                  <c:v>9.7600000000000006E-2</c:v>
                </c:pt>
                <c:pt idx="4">
                  <c:v>4.8800000000000003E-2</c:v>
                </c:pt>
                <c:pt idx="5">
                  <c:v>4.3900000000000002E-2</c:v>
                </c:pt>
                <c:pt idx="6">
                  <c:v>2.8199999999999999E-2</c:v>
                </c:pt>
                <c:pt idx="7">
                  <c:v>2.4899999999999999E-2</c:v>
                </c:pt>
                <c:pt idx="8">
                  <c:v>2.01E-2</c:v>
                </c:pt>
                <c:pt idx="9">
                  <c:v>1.6799999999999999E-2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30-4A8F-8826-70E9A55541B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8951357757046"/>
          <c:y val="0.25999317556024287"/>
          <c:w val="0.12872618758075929"/>
          <c:h val="0.480013648879514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5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96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5236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49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8612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924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60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259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30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4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57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6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40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87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834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224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пн, 10 октября 2022 г.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71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jpe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habr.com/ru/company/hh/blog/318450/" TargetMode="External"/><Relationship Id="rId3" Type="http://schemas.openxmlformats.org/officeDocument/2006/relationships/hyperlink" Target="https://fmf.brgu.ru/programmist-razrabotchik-programmnogo-obespecheniya/" TargetMode="External"/><Relationship Id="rId7" Type="http://schemas.openxmlformats.org/officeDocument/2006/relationships/hyperlink" Target="https://www.tiobe.com/tiobe-index/" TargetMode="External"/><Relationship Id="rId2" Type="http://schemas.openxmlformats.org/officeDocument/2006/relationships/hyperlink" Target="https://www.profguide.io/professions/programm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ynergy.ru/about/education_articles/speczialnosti/chto_dolzhen_znat_i_umet_programmist" TargetMode="External"/><Relationship Id="rId5" Type="http://schemas.openxmlformats.org/officeDocument/2006/relationships/hyperlink" Target="https://ru.wikipedia.org/wiki/&#1055;&#1088;&#1086;&#1075;&#1088;&#1072;&#1084;&#1084;&#1080;&#1089;&#1090;" TargetMode="External"/><Relationship Id="rId10" Type="http://schemas.openxmlformats.org/officeDocument/2006/relationships/hyperlink" Target="https://radiosputnik.ria.ru/20220129/programmist-1769412346.html" TargetMode="External"/><Relationship Id="rId4" Type="http://schemas.openxmlformats.org/officeDocument/2006/relationships/hyperlink" Target="https://quasa.io/ru/media/kto-takoy-prikladnoy-programmist-i-chem-zanimaetsya" TargetMode="External"/><Relationship Id="rId9" Type="http://schemas.openxmlformats.org/officeDocument/2006/relationships/hyperlink" Target="https://dzen.ru/media/helperlife/kakogo-eto--byt-programmistom-pliusy-i-minusy-professii-neobhodimye-predmety-dlia-postupleniia-v-vuz-i-mojno-li-oboitis-5e09c0fbd7859b00afca96d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23392" y="3438882"/>
            <a:ext cx="8856984" cy="1646302"/>
          </a:xfrm>
        </p:spPr>
        <p:txBody>
          <a:bodyPr/>
          <a:lstStyle/>
          <a:p>
            <a:r>
              <a:rPr lang="ru-RU" b="1" dirty="0"/>
              <a:t>Прикладной программист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07067" y="5301208"/>
            <a:ext cx="7766936" cy="1096899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Презентацию подготовил: Маркелов Сергей, 1ПИб-02-3оп-22</a:t>
            </a:r>
          </a:p>
        </p:txBody>
      </p:sp>
      <p:pic>
        <p:nvPicPr>
          <p:cNvPr id="6146" name="Picture 2" descr="Аутсорсинг программиста 1С в фирме франчайзи 1С">
            <a:extLst>
              <a:ext uri="{FF2B5EF4-FFF2-40B4-BE49-F238E27FC236}">
                <a16:creationId xmlns:a16="http://schemas.microsoft.com/office/drawing/2014/main" id="{C5DA0E61-3690-497B-B325-7E0CC9BD9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13" y="260648"/>
            <a:ext cx="7350534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424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9F1111B7-A30B-4E33-85E7-15B1705471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50515"/>
              </p:ext>
            </p:extLst>
          </p:nvPr>
        </p:nvGraphicFramePr>
        <p:xfrm>
          <a:off x="1703512" y="1196752"/>
          <a:ext cx="7992888" cy="522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2" descr="Java">
            <a:extLst>
              <a:ext uri="{FF2B5EF4-FFF2-40B4-BE49-F238E27FC236}">
                <a16:creationId xmlns:a16="http://schemas.microsoft.com/office/drawing/2014/main" id="{FE6BBB9F-9F73-4981-8A95-8D3E3384C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r="50517" b="15145"/>
          <a:stretch/>
        </p:blipFill>
        <p:spPr bwMode="auto">
          <a:xfrm>
            <a:off x="8688288" y="2939452"/>
            <a:ext cx="307202" cy="3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91976"/>
            <a:ext cx="8596668" cy="1320800"/>
          </a:xfrm>
        </p:spPr>
        <p:txBody>
          <a:bodyPr/>
          <a:lstStyle/>
          <a:p>
            <a:r>
              <a:rPr lang="ru-RU" dirty="0"/>
              <a:t>Наиболее популярные языки программирования</a:t>
            </a:r>
          </a:p>
        </p:txBody>
      </p:sp>
      <p:sp>
        <p:nvSpPr>
          <p:cNvPr id="4" name="AutoShape 2" descr="Язык программирования PH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Для чего используется JavaScript?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" name="Объект 2">
            <a:extLst>
              <a:ext uri="{FF2B5EF4-FFF2-40B4-BE49-F238E27FC236}">
                <a16:creationId xmlns:a16="http://schemas.microsoft.com/office/drawing/2014/main" id="{B540790E-8110-4301-835B-838AA2BA6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6425020"/>
            <a:ext cx="8596668" cy="1612492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Но знать всего один язык программирования для программиста недостаточно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5857D5-67B3-4819-B185-361515C2C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65" y="2500337"/>
            <a:ext cx="30593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>
            <a:extLst>
              <a:ext uri="{FF2B5EF4-FFF2-40B4-BE49-F238E27FC236}">
                <a16:creationId xmlns:a16="http://schemas.microsoft.com/office/drawing/2014/main" id="{6598C252-2AD8-43C5-9D65-51FC8E6C03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B7B13C-8550-469B-85F1-2B80EF62B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407" y="2776582"/>
            <a:ext cx="304802" cy="304802"/>
          </a:xfrm>
          <a:prstGeom prst="rect">
            <a:avLst/>
          </a:prstGeom>
        </p:spPr>
      </p:pic>
      <p:pic>
        <p:nvPicPr>
          <p:cNvPr id="14" name="Picture 4" descr="C++ - Wikipedia">
            <a:extLst>
              <a:ext uri="{FF2B5EF4-FFF2-40B4-BE49-F238E27FC236}">
                <a16:creationId xmlns:a16="http://schemas.microsoft.com/office/drawing/2014/main" id="{6C025A95-512C-4EA1-9F12-F66EE6DC8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808" y="3284984"/>
            <a:ext cx="256748" cy="28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20 Years Anniversary of C# Programming Language. What the Future Holds. -  Avenga">
            <a:extLst>
              <a:ext uri="{FF2B5EF4-FFF2-40B4-BE49-F238E27FC236}">
                <a16:creationId xmlns:a16="http://schemas.microsoft.com/office/drawing/2014/main" id="{BED754A8-3544-448D-B7B4-BFDD56A53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r="21913"/>
          <a:stretch/>
        </p:blipFill>
        <p:spPr bwMode="auto">
          <a:xfrm>
            <a:off x="8544272" y="3501008"/>
            <a:ext cx="304800" cy="315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CB18DEF-C18A-44FB-BEE4-152F6F8A8E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5407" y="3717032"/>
            <a:ext cx="586297" cy="29752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CD0CFA-CBB3-4C85-AE88-2C12BA8A8D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8775" y="4005064"/>
            <a:ext cx="319593" cy="319593"/>
          </a:xfrm>
          <a:prstGeom prst="rect">
            <a:avLst/>
          </a:prstGeom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D3BC4169-5F4E-44EA-9C50-579E364CFA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81" t="19981" r="20078" b="20078"/>
          <a:stretch/>
        </p:blipFill>
        <p:spPr bwMode="auto">
          <a:xfrm>
            <a:off x="8651808" y="4480040"/>
            <a:ext cx="311222" cy="31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F6FDD4DD-C7D4-49BF-AE3A-93D603765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649" y="4723403"/>
            <a:ext cx="440231" cy="44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DF5F961C-0851-4E69-B16B-1DF3D8AB3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880" y="4221088"/>
            <a:ext cx="490993" cy="48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151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Где нужны программисты?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844825"/>
            <a:ext cx="8596668" cy="419653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IT-компании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банки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заводы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транспортные компании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коммерческие предприятия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государственные структуры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ФСБ, МВД, ФСО</a:t>
            </a:r>
          </a:p>
          <a:p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web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-студии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игровые студии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научно-исследовательские центры, университеты</a:t>
            </a:r>
          </a:p>
          <a:p>
            <a:endParaRPr lang="ru-RU" dirty="0"/>
          </a:p>
        </p:txBody>
      </p:sp>
      <p:pic>
        <p:nvPicPr>
          <p:cNvPr id="11266" name="Picture 2" descr="Файл:VK.com-logo.svg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666262"/>
            <a:ext cx="1152128" cy="115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Сбер ID — единый вход в сервисы СберБанка и партнеров — СберБанк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1582670"/>
            <a:ext cx="1235721" cy="1235721"/>
          </a:xfrm>
          <a:prstGeom prst="rect">
            <a:avLst/>
          </a:prstGeom>
        </p:spPr>
      </p:pic>
      <p:pic>
        <p:nvPicPr>
          <p:cNvPr id="11270" name="Picture 6" descr="Файл:Логотип ХК Северсталь.jpg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1484784"/>
            <a:ext cx="1366913" cy="1366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Логотип Московского метрополитена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867" y="3040094"/>
            <a:ext cx="1272233" cy="1533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Пользователи портала Госуслуг могут получить выписки из Единого  государственного реестра недвижимости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780928"/>
            <a:ext cx="1519899" cy="151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Эмблема пятерочки - фото и картинки abrakadabra.fun">
            <a:extLst>
              <a:ext uri="{FF2B5EF4-FFF2-40B4-BE49-F238E27FC236}">
                <a16:creationId xmlns:a16="http://schemas.microsoft.com/office/drawing/2014/main" id="{A412A54E-EBBB-46B0-8553-1A44746FB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6" r="18077" b="23078"/>
          <a:stretch/>
        </p:blipFill>
        <p:spPr bwMode="auto">
          <a:xfrm>
            <a:off x="6672064" y="2879835"/>
            <a:ext cx="1482791" cy="141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66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524024"/>
            <a:ext cx="8596668" cy="1320800"/>
          </a:xfrm>
        </p:spPr>
        <p:txBody>
          <a:bodyPr/>
          <a:lstStyle/>
          <a:p>
            <a:r>
              <a:rPr lang="ru-RU" dirty="0"/>
              <a:t>Плюсы</a:t>
            </a:r>
            <a:r>
              <a:rPr lang="en-US" dirty="0"/>
              <a:t> </a:t>
            </a:r>
            <a:r>
              <a:rPr lang="ru-RU" dirty="0"/>
              <a:t>и минусы</a:t>
            </a:r>
          </a:p>
        </p:txBody>
      </p:sp>
      <p:pic>
        <p:nvPicPr>
          <p:cNvPr id="6146" name="Picture 2" descr="Плюс - Минус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2" r="-1"/>
          <a:stretch/>
        </p:blipFill>
        <p:spPr bwMode="auto">
          <a:xfrm>
            <a:off x="2207568" y="1163102"/>
            <a:ext cx="1449810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283685"/>
              </p:ext>
            </p:extLst>
          </p:nvPr>
        </p:nvGraphicFramePr>
        <p:xfrm>
          <a:off x="911668" y="2667000"/>
          <a:ext cx="8128000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0017177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2495096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Плюсы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Минусы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241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>
                        <a:buFont typeface="+mj-lt"/>
                        <a:buNone/>
                      </a:pPr>
                      <a:r>
                        <a:rPr lang="ru-RU" dirty="0"/>
                        <a:t>1. Большая зарплата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buFont typeface="+mj-lt"/>
                        <a:buNone/>
                      </a:pPr>
                      <a:r>
                        <a:rPr lang="ru-RU" dirty="0"/>
                        <a:t>1. Необходимость постоянно обновлять свои знания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57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2. Возможность продвижения по карьерной лестнице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2. Часто ненормированный рабочий день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03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3. Творческий характер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3. Сидячий образ жизни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98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4. Востребованность в связи с широким внедрением информационно-коммуникационных технологий во все сферы жизни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4. Проблемы со здоровьем (ухудшение зрения, режима сна, проблемы с опорно-двигательным аппаратом)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5. Возможность работать удалённо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5. Сложности при согласовании условий проекта с клиентами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07234"/>
                  </a:ext>
                </a:extLst>
              </a:tr>
            </a:tbl>
          </a:graphicData>
        </a:graphic>
      </p:graphicFrame>
      <p:pic>
        <p:nvPicPr>
          <p:cNvPr id="6" name="Picture 2" descr="Плюс - Минус">
            <a:extLst>
              <a:ext uri="{FF2B5EF4-FFF2-40B4-BE49-F238E27FC236}">
                <a16:creationId xmlns:a16="http://schemas.microsoft.com/office/drawing/2014/main" id="{0CBFD807-C287-48DC-B957-F581FB5D6B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 r="49239"/>
          <a:stretch/>
        </p:blipFill>
        <p:spPr bwMode="auto">
          <a:xfrm>
            <a:off x="6312024" y="1152128"/>
            <a:ext cx="1440160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7078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Карьерная лестница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628800"/>
            <a:ext cx="7290874" cy="47525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Карьера программиста имеет три ступени: </a:t>
            </a:r>
            <a:r>
              <a:rPr lang="ru-RU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Junior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(«</a:t>
            </a:r>
            <a:r>
              <a:rPr lang="ru-RU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джун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»), </a:t>
            </a:r>
            <a:r>
              <a:rPr lang="ru-RU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Middle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(«</a:t>
            </a:r>
            <a:r>
              <a:rPr lang="ru-RU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мидл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»), </a:t>
            </a:r>
            <a:r>
              <a:rPr lang="ru-RU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Senior</a:t>
            </a:r>
            <a:r>
              <a:rPr lang="ru-RU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(«сеньор»)</a:t>
            </a:r>
          </a:p>
          <a:p>
            <a:endParaRPr lang="ru-RU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ru-RU" b="1" dirty="0" err="1">
                <a:solidFill>
                  <a:srgbClr val="00B0F0"/>
                </a:solidFill>
              </a:rPr>
              <a:t>Джун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это уровень начинающего программиста после обучения и некоторой практики. На работе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джуны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выполняют порученные мелкие части проекта, а не проект целиком, не обязательно представляя себе масштабы проекта</a:t>
            </a:r>
          </a:p>
          <a:p>
            <a:r>
              <a:rPr lang="ru-RU" b="1" dirty="0" err="1">
                <a:solidFill>
                  <a:srgbClr val="00B0F0"/>
                </a:solidFill>
              </a:rPr>
              <a:t>Мидл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это вполне самостоятельный программист, который может справиться с любой задачей. 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Мидл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должен понимать цели и задачи продукта, который он разрабатывает, а также хорошо понимать предметную область, в которой он работает</a:t>
            </a:r>
          </a:p>
          <a:p>
            <a:r>
              <a:rPr lang="ru-RU" b="1" dirty="0">
                <a:solidFill>
                  <a:srgbClr val="00B0F0"/>
                </a:solidFill>
              </a:rPr>
              <a:t>Сеньор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это программист высшей квалификации. Он умеет разработать архитектуру новой программы или сайта. Для того чтобы эта программа была создана, требуются и другие люди. Сеньор умеет ставить перед ними задачи и контролировать их выполнение</a:t>
            </a:r>
          </a:p>
        </p:txBody>
      </p:sp>
      <p:pic>
        <p:nvPicPr>
          <p:cNvPr id="5122" name="Picture 2" descr="Карьерная лестница">
            <a:extLst>
              <a:ext uri="{FF2B5EF4-FFF2-40B4-BE49-F238E27FC236}">
                <a16:creationId xmlns:a16="http://schemas.microsoft.com/office/drawing/2014/main" id="{FEB920F5-5E4A-489E-9F77-143EDC4CF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408" y="2056546"/>
            <a:ext cx="4025790" cy="2236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69850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Зарплата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772816"/>
            <a:ext cx="4626578" cy="46805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Средняя зарплата в РФ по регионам: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Москва – 150 000 ₽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Санкт-Петербург – 90 000 ₽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Казань, Калуга – 75 000 ₽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Воронеж, Новосибирск – 70 000 ₽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Рязань – 69 000 ₽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Нижний Новгород – 66 000 ₽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Екатеринбург – 65 000 ₽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Пермь – 60 000 ₽</a:t>
            </a:r>
          </a:p>
          <a:p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Ростов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-на-Дону – 56 000 ₽</a:t>
            </a:r>
          </a:p>
          <a:p>
            <a:r>
              <a:rPr lang="ru-RU" b="1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Череповец – 49 000 ₽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Вологда – 40 000 ₽</a:t>
            </a:r>
          </a:p>
        </p:txBody>
      </p:sp>
      <p:pic>
        <p:nvPicPr>
          <p:cNvPr id="9220" name="Picture 4" descr="Зачем Россия переводит расчеты за газ с недружественными странами в рубли?  - 25.03.2022, Sputnik Латв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52" y="1849259"/>
            <a:ext cx="5472608" cy="30783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0597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EBA35-858A-4603-984C-AA8A5E24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CBCC16-A0FF-4731-967A-019AF5D4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809"/>
            <a:ext cx="8596668" cy="4340554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Профессия прикладного программиста в наше время очень востребована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Профессия высокооплачиваема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Есть перспективы продвижения по карьерной лестнице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Человек, который хочет стать программистом, должен обладать рядом качеств и определёнными знаниями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Есть большое количество специальностей в вузах и учреждениях СПО, связанных с программированием </a:t>
            </a:r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Данную профессию можно отнести к творческим</a:t>
            </a:r>
          </a:p>
        </p:txBody>
      </p:sp>
    </p:spTree>
    <p:extLst>
      <p:ext uri="{BB962C8B-B14F-4D97-AF65-F5344CB8AC3E}">
        <p14:creationId xmlns:p14="http://schemas.microsoft.com/office/powerpoint/2010/main" val="4047464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08000"/>
            <a:ext cx="8596668" cy="1320800"/>
          </a:xfrm>
        </p:spPr>
        <p:txBody>
          <a:bodyPr/>
          <a:lstStyle/>
          <a:p>
            <a:r>
              <a:rPr lang="ru-RU" dirty="0"/>
              <a:t>Источники</a:t>
            </a: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43000"/>
              </p:ext>
            </p:extLst>
          </p:nvPr>
        </p:nvGraphicFramePr>
        <p:xfrm>
          <a:off x="677863" y="1187876"/>
          <a:ext cx="8596312" cy="4905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2">
                  <a:extLst>
                    <a:ext uri="{9D8B030D-6E8A-4147-A177-3AD203B41FA5}">
                      <a16:colId xmlns:a16="http://schemas.microsoft.com/office/drawing/2014/main" val="3528695776"/>
                    </a:ext>
                  </a:extLst>
                </a:gridCol>
              </a:tblGrid>
              <a:tr h="433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dirty="0"/>
                        <a:t>Ссылки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03974"/>
                  </a:ext>
                </a:extLst>
              </a:tr>
              <a:tr h="433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https://www.profguide.io/professions/programmer.html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0816812"/>
                  </a:ext>
                </a:extLst>
              </a:tr>
              <a:tr h="4332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https://fmf.brgu.ru/programmist-razrabotchik-programmnogo-obespecheniya/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51865839"/>
                  </a:ext>
                </a:extLst>
              </a:tr>
              <a:tr h="661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https://quasa.io/ru/media/kto-takoy-prikladnoy-programmist-i-chem-zanimaetsya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892809"/>
                  </a:ext>
                </a:extLst>
              </a:tr>
              <a:tr h="3432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https://ru.wikipedia.org/wiki/</a:t>
                      </a:r>
                      <a:r>
                        <a:rPr lang="ru-RU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Программист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0556831"/>
                  </a:ext>
                </a:extLst>
              </a:tr>
              <a:tr h="661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https://synergy.ru/about/education_articles/speczialnosti/chto_dolzhen_znat_i_umet_programmist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585259"/>
                  </a:ext>
                </a:extLst>
              </a:tr>
              <a:tr h="3467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https://www.tiobe.com/tiobe-index/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236153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https://habr.com/ru/company/hh/blog/318450/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018698"/>
                  </a:ext>
                </a:extLst>
              </a:tr>
              <a:tr h="6613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https://dzen.ru/media/helperlife/kakogo-eto--byt-programmistom-pliusy-i-minusy-professii-neobhodimye-predmety-dlia-postupleniia-v-vuz-i-mojno-li-oboitis-5e09c0fbd7859b00afca96d7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0146970"/>
                  </a:ext>
                </a:extLst>
              </a:tr>
              <a:tr h="373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https://radiosputnik.ria.ru/20220129/programmist-1769412346.html</a:t>
                      </a:r>
                      <a:endParaRPr lang="ru-RU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4266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42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605326" y="2971890"/>
            <a:ext cx="8074272" cy="4340554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b="1" u="sng" dirty="0">
                <a:solidFill>
                  <a:srgbClr val="00B0F0"/>
                </a:solidFill>
              </a:rPr>
              <a:t>Программист</a:t>
            </a:r>
            <a:r>
              <a:rPr lang="ru-RU" dirty="0">
                <a:solidFill>
                  <a:schemeClr val="tx1"/>
                </a:solidFill>
              </a:rPr>
              <a:t> – специалист, который пишет исходные программные коды</a:t>
            </a:r>
          </a:p>
          <a:p>
            <a:pPr fontAlgn="base"/>
            <a:r>
              <a:rPr lang="ru-RU" b="1" dirty="0">
                <a:solidFill>
                  <a:srgbClr val="00B0F0"/>
                </a:solidFill>
              </a:rPr>
              <a:t>Системный программист</a:t>
            </a:r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создаёт системное программное обеспечение. Это операционные системы: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Windows, Linux,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OS, </a:t>
            </a:r>
            <a:r>
              <a:rPr lang="ru-RU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Android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и т. д.</a:t>
            </a:r>
          </a:p>
          <a:p>
            <a:pPr fontAlgn="base"/>
            <a:r>
              <a:rPr lang="ru-RU" b="1" dirty="0">
                <a:solidFill>
                  <a:srgbClr val="00B0F0"/>
                </a:solidFill>
              </a:rPr>
              <a:t>Прикладной программист 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пишет прикладное программное обеспечение (приложения). Прикладные программы используются для выполнения определённых пользовательских задач.</a:t>
            </a:r>
          </a:p>
          <a:p>
            <a:pPr fontAlgn="base"/>
            <a:r>
              <a:rPr lang="en-US" b="1" dirty="0">
                <a:solidFill>
                  <a:srgbClr val="00B0F0"/>
                </a:solidFill>
              </a:rPr>
              <a:t>Web</a:t>
            </a:r>
            <a:r>
              <a:rPr lang="ru-RU" b="1" dirty="0">
                <a:solidFill>
                  <a:srgbClr val="00B0F0"/>
                </a:solidFill>
              </a:rPr>
              <a:t>-программист</a:t>
            </a:r>
            <a:r>
              <a:rPr lang="ru-RU" dirty="0">
                <a:solidFill>
                  <a:srgbClr val="00B0F0"/>
                </a:solidFill>
              </a:rPr>
              <a:t> 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разрабатывает сайты и программы, которые обеспечивают их работу.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Далее подробнее поговорим о </a:t>
            </a:r>
            <a:r>
              <a:rPr lang="ru-RU" i="1" dirty="0">
                <a:solidFill>
                  <a:srgbClr val="00B0F0"/>
                </a:solidFill>
              </a:rPr>
              <a:t>прикладных программистах</a:t>
            </a:r>
          </a:p>
        </p:txBody>
      </p:sp>
      <p:pic>
        <p:nvPicPr>
          <p:cNvPr id="1026" name="Picture 2" descr="Windows — что это такое? | internet-lab.ru">
            <a:extLst>
              <a:ext uri="{FF2B5EF4-FFF2-40B4-BE49-F238E27FC236}">
                <a16:creationId xmlns:a16="http://schemas.microsoft.com/office/drawing/2014/main" id="{61CD1521-8124-47AD-9EB0-68A47342FC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t="17011" r="71466" b="17011"/>
          <a:stretch/>
        </p:blipFill>
        <p:spPr bwMode="auto">
          <a:xfrm>
            <a:off x="7472842" y="3261643"/>
            <a:ext cx="999422" cy="95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В малом весе: обзор 20 самых маленьких программ для Windows / Программное  обеспечение">
            <a:extLst>
              <a:ext uri="{FF2B5EF4-FFF2-40B4-BE49-F238E27FC236}">
                <a16:creationId xmlns:a16="http://schemas.microsoft.com/office/drawing/2014/main" id="{D36E604C-1761-457F-82D4-0165F7C363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7" r="5612"/>
          <a:stretch/>
        </p:blipFill>
        <p:spPr bwMode="auto">
          <a:xfrm>
            <a:off x="8256240" y="4165184"/>
            <a:ext cx="1314387" cy="105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640C7C-A053-4FEF-B6D1-ABB772A21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60" y="188640"/>
            <a:ext cx="7866938" cy="255324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9BF6EE0-E5B0-457D-AE3C-30F56600A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5157192"/>
            <a:ext cx="908720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2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609600"/>
            <a:ext cx="8596668" cy="1320800"/>
          </a:xfrm>
        </p:spPr>
        <p:txBody>
          <a:bodyPr/>
          <a:lstStyle/>
          <a:p>
            <a:r>
              <a:rPr lang="ru-RU" dirty="0"/>
              <a:t>Кто такой прикладной программист?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421088"/>
            <a:ext cx="8596668" cy="4384176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00B0F0"/>
                </a:solidFill>
              </a:rPr>
              <a:t>Прикладной программист</a:t>
            </a:r>
            <a:r>
              <a:rPr lang="ru-RU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– это специалист, который разрабатывает программное обеспечение прикладного характера (т.е. для выполнения определённых пользовательских задач) — например, редакторы, браузеры, мессенджеры, игры‚ бухгалтерские программы, плееры и т. п.</a:t>
            </a:r>
          </a:p>
        </p:txBody>
      </p:sp>
      <p:pic>
        <p:nvPicPr>
          <p:cNvPr id="1026" name="Picture 2" descr="Steam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259" y="4761148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C Бухгалтерия 8 ПРОФ на 5 пользователей купить. Цена, характеристики и  фото в каталоге B2B-Cen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4761148"/>
            <a:ext cx="1568682" cy="156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Приложения в Google Play – Microsoft Word: Edit Document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1" b="12599"/>
          <a:stretch/>
        </p:blipFill>
        <p:spPr bwMode="auto">
          <a:xfrm>
            <a:off x="788736" y="2636912"/>
            <a:ext cx="189491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legram — Википедия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926" y="2660137"/>
            <a:ext cx="1272919" cy="1272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93042" y="6171670"/>
            <a:ext cx="1486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Магазин игр</a:t>
            </a:r>
          </a:p>
          <a:p>
            <a:pPr algn="ctr"/>
            <a:r>
              <a:rPr lang="ru-RU" dirty="0"/>
              <a:t>«</a:t>
            </a:r>
            <a:r>
              <a:rPr lang="en-US" dirty="0"/>
              <a:t>Steam</a:t>
            </a:r>
            <a:r>
              <a:rPr lang="ru-RU" dirty="0"/>
              <a:t>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83653" y="6263872"/>
            <a:ext cx="1919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  <a:r>
              <a:rPr lang="ru-RU" dirty="0"/>
              <a:t>С: Бухгалтерия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9129" y="4005064"/>
            <a:ext cx="2006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Текстовый </a:t>
            </a:r>
          </a:p>
          <a:p>
            <a:pPr algn="ctr"/>
            <a:r>
              <a:rPr lang="ru-RU" dirty="0"/>
              <a:t>редактор «</a:t>
            </a:r>
            <a:r>
              <a:rPr lang="en-US" dirty="0"/>
              <a:t>Word</a:t>
            </a:r>
            <a:r>
              <a:rPr lang="ru-RU" dirty="0"/>
              <a:t>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38642" y="3957712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Мессенджер</a:t>
            </a:r>
          </a:p>
          <a:p>
            <a:pPr algn="ctr"/>
            <a:r>
              <a:rPr lang="ru-RU" dirty="0"/>
              <a:t>«</a:t>
            </a:r>
            <a:r>
              <a:rPr lang="en-US" dirty="0"/>
              <a:t>Telegram</a:t>
            </a:r>
            <a:r>
              <a:rPr lang="ru-RU" dirty="0"/>
              <a:t>»</a:t>
            </a:r>
          </a:p>
        </p:txBody>
      </p:sp>
      <p:pic>
        <p:nvPicPr>
          <p:cNvPr id="1034" name="Picture 10" descr="Google Chrome — Википедия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591" y="2695935"/>
            <a:ext cx="1248544" cy="124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920120" y="3953037"/>
            <a:ext cx="1225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Браузер</a:t>
            </a:r>
          </a:p>
          <a:p>
            <a:pPr algn="ctr"/>
            <a:r>
              <a:rPr lang="ru-RU" dirty="0"/>
              <a:t>«</a:t>
            </a:r>
            <a:r>
              <a:rPr lang="en-US" dirty="0"/>
              <a:t>Chrome</a:t>
            </a:r>
            <a:r>
              <a:rPr lang="ru-RU" dirty="0"/>
              <a:t>»</a:t>
            </a:r>
          </a:p>
        </p:txBody>
      </p:sp>
      <p:sp>
        <p:nvSpPr>
          <p:cNvPr id="6" name="AutoShape 12" descr="Официальный источник медиаплеера VLC, лучшего плеера с открытым исходным  кодом - VideoLA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8318" y="4725144"/>
            <a:ext cx="1222133" cy="13838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528048" y="6167045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Видеоплеер</a:t>
            </a:r>
          </a:p>
          <a:p>
            <a:pPr algn="ctr"/>
            <a:r>
              <a:rPr lang="ru-RU" dirty="0"/>
              <a:t>«</a:t>
            </a:r>
            <a:r>
              <a:rPr lang="en-US" dirty="0"/>
              <a:t>VLC</a:t>
            </a:r>
            <a:r>
              <a:rPr lang="ru-RU" dirty="0"/>
              <a:t>»</a:t>
            </a:r>
          </a:p>
        </p:txBody>
      </p:sp>
      <p:pic>
        <p:nvPicPr>
          <p:cNvPr id="5" name="Picture 2" descr="Adobe Photoshop — Википедия">
            <a:extLst>
              <a:ext uri="{FF2B5EF4-FFF2-40B4-BE49-F238E27FC236}">
                <a16:creationId xmlns:a16="http://schemas.microsoft.com/office/drawing/2014/main" id="{E8BA11A3-64BB-459D-92C7-6652ED21A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608" y="2780928"/>
            <a:ext cx="1178077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5324BA-D228-4957-81EE-4B873C97C053}"/>
              </a:ext>
            </a:extLst>
          </p:cNvPr>
          <p:cNvSpPr txBox="1"/>
          <p:nvPr/>
        </p:nvSpPr>
        <p:spPr>
          <a:xfrm>
            <a:off x="2877118" y="3972390"/>
            <a:ext cx="167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Графический </a:t>
            </a:r>
          </a:p>
          <a:p>
            <a:pPr algn="ctr"/>
            <a:r>
              <a:rPr lang="ru-RU" dirty="0"/>
              <a:t>редактор</a:t>
            </a:r>
          </a:p>
          <a:p>
            <a:pPr algn="ctr"/>
            <a:r>
              <a:rPr lang="ru-RU" dirty="0"/>
              <a:t>«</a:t>
            </a:r>
            <a:r>
              <a:rPr lang="en-US" dirty="0"/>
              <a:t>Photoshop</a:t>
            </a:r>
            <a:r>
              <a:rPr lang="ru-RU" dirty="0"/>
              <a:t>»</a:t>
            </a:r>
          </a:p>
        </p:txBody>
      </p:sp>
      <p:pic>
        <p:nvPicPr>
          <p:cNvPr id="8" name="Picture 4" descr="Приложения в Google Play – AIMP">
            <a:extLst>
              <a:ext uri="{FF2B5EF4-FFF2-40B4-BE49-F238E27FC236}">
                <a16:creationId xmlns:a16="http://schemas.microsoft.com/office/drawing/2014/main" id="{65626686-175E-407C-AC7E-CA13F5590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45" y="4653136"/>
            <a:ext cx="1574304" cy="1574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6805FA-0128-4B0C-9026-0410FF8972E8}"/>
              </a:ext>
            </a:extLst>
          </p:cNvPr>
          <p:cNvSpPr txBox="1"/>
          <p:nvPr/>
        </p:nvSpPr>
        <p:spPr>
          <a:xfrm>
            <a:off x="4771945" y="6165304"/>
            <a:ext cx="1463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Аудиоплеер</a:t>
            </a:r>
          </a:p>
          <a:p>
            <a:pPr algn="ctr"/>
            <a:r>
              <a:rPr lang="ru-RU" dirty="0"/>
              <a:t>«</a:t>
            </a:r>
            <a:r>
              <a:rPr lang="en-US" dirty="0"/>
              <a:t>AIMP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733732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C4F384D-A5DD-418B-A9D5-9686F773D1DF}"/>
              </a:ext>
            </a:extLst>
          </p:cNvPr>
          <p:cNvSpPr/>
          <p:nvPr/>
        </p:nvSpPr>
        <p:spPr>
          <a:xfrm>
            <a:off x="0" y="476672"/>
            <a:ext cx="5447928" cy="6381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9968"/>
            <a:ext cx="8596668" cy="672728"/>
          </a:xfrm>
        </p:spPr>
        <p:txBody>
          <a:bodyPr>
            <a:noAutofit/>
          </a:bodyPr>
          <a:lstStyle/>
          <a:p>
            <a:r>
              <a:rPr lang="ru-RU" sz="2800" dirty="0"/>
              <a:t>Специальности, связанные с программированием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336" y="476672"/>
            <a:ext cx="5428188" cy="5760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i="1" dirty="0">
                <a:solidFill>
                  <a:srgbClr val="FF0000"/>
                </a:solidFill>
              </a:rPr>
              <a:t>Бакалавриат:</a:t>
            </a: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</a:rPr>
              <a:t>01.03.02 «Прикладная математика и информатика»</a:t>
            </a: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</a:rPr>
              <a:t>02.03.01 «Математика и компьютерные науки»</a:t>
            </a: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</a:rPr>
              <a:t>02.03.02 «Фундаментальная информатика и информационные технологии»</a:t>
            </a: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</a:rPr>
              <a:t>02.03.03 «Математическое обеспечение и администрирование информационных систем»</a:t>
            </a: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</a:rPr>
              <a:t>09.03.01 «Информатика и вычислительная техника»</a:t>
            </a:r>
            <a:endParaRPr lang="ru-RU" sz="1600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  <a:latin typeface="+mj-lt"/>
              </a:rPr>
              <a:t>09.03.02 «Информационные системы и технологии»</a:t>
            </a: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  <a:latin typeface="+mj-lt"/>
              </a:rPr>
              <a:t>09.03.03 «Прикладная информатика»</a:t>
            </a: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  <a:latin typeface="+mj-lt"/>
              </a:rPr>
              <a:t>09.03.04 «Программная инженерия»</a:t>
            </a: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  <a:latin typeface="+mj-lt"/>
              </a:rPr>
              <a:t>10.03.01 «Информационная безопасность»</a:t>
            </a:r>
          </a:p>
          <a:p>
            <a:pPr>
              <a:buClr>
                <a:srgbClr val="FF0000"/>
              </a:buClr>
            </a:pPr>
            <a:r>
              <a:rPr lang="ru-RU" sz="1600" dirty="0">
                <a:solidFill>
                  <a:srgbClr val="FF0000"/>
                </a:solidFill>
                <a:latin typeface="+mj-lt"/>
              </a:rPr>
              <a:t>38.03.05 «Бизнес-информатика»</a:t>
            </a:r>
          </a:p>
          <a:p>
            <a:pPr marL="0" indent="0">
              <a:buNone/>
            </a:pPr>
            <a:r>
              <a:rPr lang="ru-RU" sz="1600" b="1" i="1" dirty="0">
                <a:solidFill>
                  <a:srgbClr val="00B0F0"/>
                </a:solidFill>
                <a:latin typeface="+mj-lt"/>
              </a:rPr>
              <a:t>Специалитет:</a:t>
            </a:r>
          </a:p>
          <a:p>
            <a:r>
              <a:rPr lang="ru-RU" sz="1600" dirty="0">
                <a:solidFill>
                  <a:srgbClr val="00B0F0"/>
                </a:solidFill>
                <a:latin typeface="+mj-lt"/>
              </a:rPr>
              <a:t>10.05.01 «Компьютерная безопасность»</a:t>
            </a:r>
          </a:p>
          <a:p>
            <a:r>
              <a:rPr lang="ru-RU" sz="1600" dirty="0">
                <a:solidFill>
                  <a:srgbClr val="00B0F0"/>
                </a:solidFill>
                <a:latin typeface="+mj-lt"/>
              </a:rPr>
              <a:t>10.05.03 «Информационная безопасность автоматизированных систем»</a:t>
            </a:r>
            <a:endParaRPr lang="ru-RU" sz="1600" dirty="0">
              <a:solidFill>
                <a:srgbClr val="FFC000"/>
              </a:solidFill>
              <a:latin typeface="+mj-lt"/>
            </a:endParaRPr>
          </a:p>
          <a:p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CF68212-BBD9-48BA-B21D-56D7B26E4246}"/>
              </a:ext>
            </a:extLst>
          </p:cNvPr>
          <p:cNvSpPr txBox="1">
            <a:spLocks/>
          </p:cNvSpPr>
          <p:nvPr/>
        </p:nvSpPr>
        <p:spPr>
          <a:xfrm>
            <a:off x="5447928" y="476672"/>
            <a:ext cx="5184576" cy="6336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b="1" i="1" dirty="0">
                <a:solidFill>
                  <a:srgbClr val="FFC000"/>
                </a:solidFill>
                <a:latin typeface="+mj-lt"/>
              </a:rPr>
              <a:t>Магистратура:</a:t>
            </a:r>
          </a:p>
          <a:p>
            <a:pPr>
              <a:buClr>
                <a:srgbClr val="FFC000"/>
              </a:buClr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09.04.01 «Информатика и вычислительная техника»</a:t>
            </a:r>
            <a:endParaRPr lang="ru-RU" sz="1600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rgbClr val="FFC000"/>
              </a:buClr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09.04.02 «Информационные системы и технологии»</a:t>
            </a:r>
            <a:endParaRPr lang="ru-RU" sz="1600" dirty="0">
              <a:solidFill>
                <a:srgbClr val="FF0000"/>
              </a:solidFill>
              <a:latin typeface="+mj-lt"/>
            </a:endParaRPr>
          </a:p>
          <a:p>
            <a:pPr>
              <a:buClr>
                <a:srgbClr val="FFC000"/>
              </a:buClr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09.04.03 «Прикладная информатика»</a:t>
            </a:r>
          </a:p>
          <a:p>
            <a:pPr>
              <a:buClr>
                <a:srgbClr val="FFC000"/>
              </a:buClr>
            </a:pPr>
            <a:r>
              <a:rPr lang="ru-RU" sz="1600" dirty="0">
                <a:solidFill>
                  <a:srgbClr val="FFC000"/>
                </a:solidFill>
                <a:latin typeface="+mj-lt"/>
              </a:rPr>
              <a:t>09.04.04 «Программная инженерия»</a:t>
            </a:r>
          </a:p>
          <a:p>
            <a:pPr>
              <a:buClr>
                <a:srgbClr val="FFC000"/>
              </a:buClr>
            </a:pPr>
            <a:r>
              <a:rPr lang="ru-RU" sz="1600" kern="1200" dirty="0">
                <a:solidFill>
                  <a:srgbClr val="FFC000"/>
                </a:solidFill>
                <a:effectLst/>
                <a:latin typeface="+mj-lt"/>
                <a:ea typeface="+mn-ea"/>
                <a:cs typeface="+mn-cs"/>
              </a:rPr>
              <a:t>10.04.01 «Информационная безопасность»</a:t>
            </a:r>
            <a:endParaRPr lang="ru-RU" sz="1600" dirty="0">
              <a:solidFill>
                <a:srgbClr val="00B0F0"/>
              </a:solidFill>
              <a:latin typeface="+mj-lt"/>
            </a:endParaRPr>
          </a:p>
          <a:p>
            <a:pPr>
              <a:buClr>
                <a:srgbClr val="FFC000"/>
              </a:buClr>
            </a:pPr>
            <a:r>
              <a:rPr lang="ru-RU" sz="1600" kern="1200" dirty="0">
                <a:solidFill>
                  <a:srgbClr val="FFC000"/>
                </a:solidFill>
                <a:effectLst/>
                <a:latin typeface="+mj-lt"/>
                <a:ea typeface="+mn-ea"/>
                <a:cs typeface="+mn-cs"/>
              </a:rPr>
              <a:t>38.04.05 «Бизнес-информатика»</a:t>
            </a:r>
          </a:p>
          <a:p>
            <a:pPr marL="0" indent="0">
              <a:buNone/>
            </a:pPr>
            <a:r>
              <a:rPr lang="ru-RU" sz="1600" b="1" i="1" dirty="0">
                <a:solidFill>
                  <a:srgbClr val="7030A0"/>
                </a:solidFill>
                <a:latin typeface="+mj-lt"/>
              </a:rPr>
              <a:t>Аспирантура:</a:t>
            </a:r>
          </a:p>
          <a:p>
            <a:pPr>
              <a:buClr>
                <a:srgbClr val="7030A0"/>
              </a:buClr>
            </a:pPr>
            <a:r>
              <a:rPr lang="ru-RU" sz="1600" dirty="0">
                <a:solidFill>
                  <a:srgbClr val="7030A0"/>
                </a:solidFill>
              </a:rPr>
              <a:t>02.06.01 — Компьютерные и информационные науки</a:t>
            </a:r>
          </a:p>
          <a:p>
            <a:pPr>
              <a:buClr>
                <a:srgbClr val="7030A0"/>
              </a:buClr>
            </a:pPr>
            <a:r>
              <a:rPr lang="ru-RU" sz="1600" dirty="0">
                <a:solidFill>
                  <a:srgbClr val="7030A0"/>
                </a:solidFill>
              </a:rPr>
              <a:t>09.06.01 — Информатика и вычислительная техника</a:t>
            </a:r>
          </a:p>
          <a:p>
            <a:pPr marL="0" indent="0">
              <a:buNone/>
            </a:pPr>
            <a:r>
              <a:rPr lang="ru-RU" sz="1600" b="1" i="1" dirty="0">
                <a:solidFill>
                  <a:srgbClr val="00B050"/>
                </a:solidFill>
                <a:latin typeface="+mj-lt"/>
              </a:rPr>
              <a:t>СПО:</a:t>
            </a:r>
          </a:p>
          <a:p>
            <a:pPr>
              <a:buClr>
                <a:srgbClr val="00B050"/>
              </a:buClr>
            </a:pPr>
            <a:r>
              <a:rPr lang="ru-RU" sz="1600" dirty="0">
                <a:solidFill>
                  <a:srgbClr val="00B050"/>
                </a:solidFill>
              </a:rPr>
              <a:t>09.02.03 «Программирование в компьютерных системах»</a:t>
            </a:r>
          </a:p>
          <a:p>
            <a:pPr>
              <a:buClr>
                <a:srgbClr val="00B050"/>
              </a:buClr>
            </a:pPr>
            <a:r>
              <a:rPr lang="ru-RU" sz="1600" dirty="0">
                <a:solidFill>
                  <a:srgbClr val="00B050"/>
                </a:solidFill>
              </a:rPr>
              <a:t>09.02.07 «Информационные системы и программирование»</a:t>
            </a:r>
          </a:p>
          <a:p>
            <a:endParaRPr lang="ru-RU" sz="1600" dirty="0">
              <a:solidFill>
                <a:srgbClr val="00B050"/>
              </a:solidFill>
            </a:endParaRPr>
          </a:p>
          <a:p>
            <a:endParaRPr lang="ru-RU" sz="1600" dirty="0">
              <a:solidFill>
                <a:srgbClr val="00B050"/>
              </a:solidFill>
              <a:latin typeface="+mj-lt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053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91976"/>
            <a:ext cx="8596668" cy="1320800"/>
          </a:xfrm>
        </p:spPr>
        <p:txBody>
          <a:bodyPr/>
          <a:lstStyle/>
          <a:p>
            <a:r>
              <a:rPr lang="ru-RU" dirty="0"/>
              <a:t>Какие качества нужно иметь?</a:t>
            </a:r>
          </a:p>
        </p:txBody>
      </p:sp>
      <p:pic>
        <p:nvPicPr>
          <p:cNvPr id="5124" name="Picture 4" descr="Как стать программистом с нуля: пошаговая инструкция с советами экспертов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160" y="1124744"/>
            <a:ext cx="4536504" cy="26462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6" name="Picture 6" descr="Что это за профессия - программист? | Работа, карьера, бизнес |  ШколаЖизни.ру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3"/>
          <a:stretch/>
        </p:blipFill>
        <p:spPr bwMode="auto">
          <a:xfrm>
            <a:off x="5106451" y="3897052"/>
            <a:ext cx="4697961" cy="29249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8" name="Picture 8" descr="Министерство образования и науки Забайкальского края | Программист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30" y="4005064"/>
            <a:ext cx="3332211" cy="27089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Объект 2">
            <a:extLst>
              <a:ext uri="{FF2B5EF4-FFF2-40B4-BE49-F238E27FC236}">
                <a16:creationId xmlns:a16="http://schemas.microsoft.com/office/drawing/2014/main" id="{3E83DBD5-0E4D-4150-866F-B197FE3A8CC6}"/>
              </a:ext>
            </a:extLst>
          </p:cNvPr>
          <p:cNvSpPr txBox="1">
            <a:spLocks/>
          </p:cNvSpPr>
          <p:nvPr/>
        </p:nvSpPr>
        <p:spPr>
          <a:xfrm>
            <a:off x="679293" y="764704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Развитое абстрактное мышление</a:t>
            </a:r>
          </a:p>
          <a:p>
            <a:r>
              <a:rPr lang="ru-RU" dirty="0">
                <a:solidFill>
                  <a:schemeClr val="tx1"/>
                </a:solidFill>
              </a:rPr>
              <a:t>Отличное знание логики</a:t>
            </a:r>
          </a:p>
          <a:p>
            <a:r>
              <a:rPr lang="ru-RU" dirty="0">
                <a:solidFill>
                  <a:schemeClr val="tx1"/>
                </a:solidFill>
              </a:rPr>
              <a:t>Настойчивость </a:t>
            </a:r>
          </a:p>
          <a:p>
            <a:r>
              <a:rPr lang="ru-RU" dirty="0">
                <a:solidFill>
                  <a:schemeClr val="tx1"/>
                </a:solidFill>
              </a:rPr>
              <a:t>Терпение</a:t>
            </a:r>
          </a:p>
          <a:p>
            <a:r>
              <a:rPr lang="ru-RU" dirty="0">
                <a:solidFill>
                  <a:schemeClr val="tx1"/>
                </a:solidFill>
              </a:rPr>
              <a:t>Усидчивость</a:t>
            </a:r>
          </a:p>
          <a:p>
            <a:r>
              <a:rPr lang="ru-RU" dirty="0">
                <a:solidFill>
                  <a:schemeClr val="tx1"/>
                </a:solidFill>
              </a:rPr>
              <a:t>Готовность выполнять кропотливую, монотонную работу</a:t>
            </a:r>
          </a:p>
          <a:p>
            <a:r>
              <a:rPr lang="ru-RU" dirty="0">
                <a:solidFill>
                  <a:schemeClr val="tx1"/>
                </a:solidFill>
              </a:rPr>
              <a:t>Большая сила воли</a:t>
            </a:r>
          </a:p>
          <a:p>
            <a:r>
              <a:rPr lang="ru-RU" dirty="0">
                <a:solidFill>
                  <a:schemeClr val="tx1"/>
                </a:solidFill>
              </a:rPr>
              <a:t>Желание постоянно учиться и развиваться</a:t>
            </a:r>
          </a:p>
        </p:txBody>
      </p:sp>
    </p:spTree>
    <p:extLst>
      <p:ext uri="{BB962C8B-B14F-4D97-AF65-F5344CB8AC3E}">
        <p14:creationId xmlns:p14="http://schemas.microsoft.com/office/powerpoint/2010/main" val="130289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91976"/>
            <a:ext cx="8596668" cy="1320800"/>
          </a:xfrm>
        </p:spPr>
        <p:txBody>
          <a:bodyPr/>
          <a:lstStyle/>
          <a:p>
            <a:r>
              <a:rPr lang="ru-RU" dirty="0"/>
              <a:t>Что должен знать программист?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764704"/>
            <a:ext cx="8596668" cy="6408712"/>
          </a:xfrm>
        </p:spPr>
        <p:txBody>
          <a:bodyPr>
            <a:normAutofit/>
          </a:bodyPr>
          <a:lstStyle/>
          <a:p>
            <a:pPr fontAlgn="base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Языки программирования. Здесь всё зависит от типа работы, которую он выполняет. Если разрабатывает мобильные игры, то обязан знать 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 и C++, если приложения по типу почты и плеера, то </a:t>
            </a:r>
            <a:r>
              <a:rPr lang="ru-RU" dirty="0" err="1">
                <a:solidFill>
                  <a:schemeClr val="tx1"/>
                </a:solidFill>
              </a:rPr>
              <a:t>Delphi</a:t>
            </a:r>
            <a:r>
              <a:rPr lang="ru-RU" dirty="0">
                <a:solidFill>
                  <a:schemeClr val="tx1"/>
                </a:solidFill>
              </a:rPr>
              <a:t>, C#, </a:t>
            </a:r>
            <a:r>
              <a:rPr lang="ru-RU" dirty="0" err="1">
                <a:solidFill>
                  <a:schemeClr val="tx1"/>
                </a:solidFill>
              </a:rPr>
              <a:t>Java</a:t>
            </a:r>
            <a:r>
              <a:rPr lang="ru-RU" dirty="0">
                <a:solidFill>
                  <a:schemeClr val="tx1"/>
                </a:solidFill>
              </a:rPr>
              <a:t> и пр.</a:t>
            </a:r>
          </a:p>
          <a:p>
            <a:pPr fontAlgn="base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Устройство смартфонов и компьютеров, операционных систем</a:t>
            </a:r>
          </a:p>
          <a:p>
            <a:pPr fontAlgn="base">
              <a:buFont typeface="+mj-lt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sz="1400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</a:rPr>
              <a:t>Математику. Нередко специалисту приходится выполнять сложные расчёты, ошибка в которых может испортить информационный продукт</a:t>
            </a:r>
          </a:p>
          <a:p>
            <a:pPr fontAlgn="base">
              <a:buFont typeface="+mj-lt"/>
              <a:buAutoNum type="arabicPeriod"/>
            </a:pPr>
            <a:endParaRPr lang="ru-RU" dirty="0">
              <a:solidFill>
                <a:schemeClr val="tx1"/>
              </a:solidFill>
            </a:endParaRPr>
          </a:p>
          <a:p>
            <a:pPr fontAlgn="base">
              <a:buFont typeface="+mj-lt"/>
              <a:buAutoNum type="arabicPeriod"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Java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53" b="15145"/>
          <a:stretch/>
        </p:blipFill>
        <p:spPr bwMode="auto">
          <a:xfrm>
            <a:off x="911424" y="1727717"/>
            <a:ext cx="1746258" cy="97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++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628800"/>
            <a:ext cx="1152128" cy="129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Delphi (язык программирования) — Википеди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1642053"/>
            <a:ext cx="1246229" cy="124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20 Years Anniversary of C# Programming Language. What the Future Holds. -  Avenga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r="21913"/>
          <a:stretch/>
        </p:blipFill>
        <p:spPr bwMode="auto">
          <a:xfrm>
            <a:off x="3935760" y="1556792"/>
            <a:ext cx="1424634" cy="147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Устройство компьютера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84" y="3284778"/>
            <a:ext cx="3163595" cy="273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indows 11 — Википедия">
            <a:extLst>
              <a:ext uri="{FF2B5EF4-FFF2-40B4-BE49-F238E27FC236}">
                <a16:creationId xmlns:a16="http://schemas.microsoft.com/office/drawing/2014/main" id="{26731385-1849-4BBA-AAEF-DF79773BD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088" y="3267363"/>
            <a:ext cx="4406280" cy="275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Как разобрать смартфон с сенсорным экраном на примере unibody Nokia Lumia  920 и Nokia 5800 Xpress Music • Блогофолио Романа Паулова">
            <a:extLst>
              <a:ext uri="{FF2B5EF4-FFF2-40B4-BE49-F238E27FC236}">
                <a16:creationId xmlns:a16="http://schemas.microsoft.com/office/drawing/2014/main" id="{4CC6FFF5-F3C5-4B71-B9D4-8474C8563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3284984"/>
            <a:ext cx="1266679" cy="275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F656237-3E26-4A72-A1E3-69C476FDEE2B}"/>
              </a:ext>
            </a:extLst>
          </p:cNvPr>
          <p:cNvSpPr/>
          <p:nvPr/>
        </p:nvSpPr>
        <p:spPr>
          <a:xfrm>
            <a:off x="9048328" y="6021288"/>
            <a:ext cx="2830317" cy="8367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244FCF-04BC-42CA-B4A2-025331A801F0}"/>
                  </a:ext>
                </a:extLst>
              </p:cNvPr>
              <p:cNvSpPr txBox="1"/>
              <p:nvPr/>
            </p:nvSpPr>
            <p:spPr>
              <a:xfrm>
                <a:off x="9120336" y="6064266"/>
                <a:ext cx="2702242" cy="7491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pt-B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pt-B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244FCF-04BC-42CA-B4A2-025331A80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336" y="6064266"/>
                <a:ext cx="2702242" cy="749110"/>
              </a:xfrm>
              <a:prstGeom prst="rect">
                <a:avLst/>
              </a:prstGeom>
              <a:blipFill>
                <a:blip r:embed="rId9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054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Задачи, которые выполняет прикладной программист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2060848"/>
            <a:ext cx="6354770" cy="4464495"/>
          </a:xfrm>
        </p:spPr>
        <p:txBody>
          <a:bodyPr>
            <a:normAutofit/>
          </a:bodyPr>
          <a:lstStyle/>
          <a:p>
            <a:pPr fontAlgn="base">
              <a:buFont typeface="+mj-lt"/>
              <a:buAutoNum type="arabicPeriod"/>
            </a:pPr>
            <a:r>
              <a:rPr lang="ru-RU" dirty="0"/>
              <a:t>Формулировка технического задания – требований к программе</a:t>
            </a:r>
          </a:p>
          <a:p>
            <a:pPr fontAlgn="base">
              <a:buFont typeface="+mj-lt"/>
              <a:buAutoNum type="arabicPeriod"/>
            </a:pPr>
            <a:r>
              <a:rPr lang="ru-RU" dirty="0"/>
              <a:t>Разработка алгоритма решения задачи</a:t>
            </a:r>
          </a:p>
          <a:p>
            <a:pPr fontAlgn="base">
              <a:buFont typeface="+mj-lt"/>
              <a:buAutoNum type="arabicPeriod"/>
            </a:pPr>
            <a:r>
              <a:rPr lang="ru-RU" dirty="0"/>
              <a:t>Кодирование – написание программы на каком-то языке программирования</a:t>
            </a:r>
          </a:p>
          <a:p>
            <a:pPr fontAlgn="base">
              <a:buFont typeface="+mj-lt"/>
              <a:buAutoNum type="arabicPeriod"/>
            </a:pPr>
            <a:r>
              <a:rPr lang="ru-RU" dirty="0"/>
              <a:t>Отладка</a:t>
            </a:r>
          </a:p>
          <a:p>
            <a:pPr fontAlgn="base">
              <a:buFont typeface="+mj-lt"/>
              <a:buAutoNum type="arabicPeriod"/>
            </a:pPr>
            <a:r>
              <a:rPr lang="ru-RU" dirty="0"/>
              <a:t>Тестирование – проверка работы программы в разных режимах</a:t>
            </a:r>
          </a:p>
          <a:p>
            <a:pPr fontAlgn="base">
              <a:buFont typeface="+mj-lt"/>
              <a:buAutoNum type="arabicPeriod"/>
            </a:pPr>
            <a:r>
              <a:rPr lang="ru-RU" dirty="0"/>
              <a:t>Разработка документации</a:t>
            </a:r>
          </a:p>
          <a:p>
            <a:pPr fontAlgn="base">
              <a:buFont typeface="+mj-lt"/>
              <a:buAutoNum type="arabicPeriod"/>
            </a:pPr>
            <a:r>
              <a:rPr lang="ru-RU" dirty="0"/>
              <a:t>Сопровождение программы после сдачи заказчику (исправление найденных ошибок)</a:t>
            </a:r>
          </a:p>
          <a:p>
            <a:pPr fontAlgn="base">
              <a:buFont typeface="+mj-lt"/>
              <a:buAutoNum type="arabicPeriod"/>
            </a:pPr>
            <a:endParaRPr lang="ru-RU" dirty="0"/>
          </a:p>
        </p:txBody>
      </p:sp>
      <p:pic>
        <p:nvPicPr>
          <p:cNvPr id="2050" name="Picture 2" descr="Исходный код — В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4114" y="1705884"/>
            <a:ext cx="4079776" cy="4690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81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64269-98A5-449E-86E0-8785E2FD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0648"/>
            <a:ext cx="8596668" cy="1320800"/>
          </a:xfrm>
        </p:spPr>
        <p:txBody>
          <a:bodyPr/>
          <a:lstStyle/>
          <a:p>
            <a:r>
              <a:rPr lang="ru-RU" dirty="0"/>
              <a:t>Средний возраст программистов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BBA6B2D8-DAF9-49D5-B525-18A851885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127972"/>
              </p:ext>
            </p:extLst>
          </p:nvPr>
        </p:nvGraphicFramePr>
        <p:xfrm>
          <a:off x="677863" y="908720"/>
          <a:ext cx="8596312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780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BE10B-D2A1-41F8-84C2-0A3F6A04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6632"/>
            <a:ext cx="8596668" cy="1320800"/>
          </a:xfrm>
        </p:spPr>
        <p:txBody>
          <a:bodyPr/>
          <a:lstStyle/>
          <a:p>
            <a:r>
              <a:rPr lang="ru-RU" dirty="0"/>
              <a:t>Востребованность программистов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B5C2D-DD23-4F23-9419-0B687CE4F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08720"/>
            <a:ext cx="8596668" cy="498862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Программисты сейчас очень востребованы в связи с увеличением количества компьютеров и числа их пользователей, а также проникновением информационных технологий во все сферы жизни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D8ED818-0DC4-44FD-9C10-9C709E012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169" y="1926037"/>
            <a:ext cx="7904997" cy="470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0922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</TotalTime>
  <Words>985</Words>
  <Application>Microsoft Office PowerPoint</Application>
  <PresentationFormat>Широкоэкранный</PresentationFormat>
  <Paragraphs>156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Trebuchet MS</vt:lpstr>
      <vt:lpstr>Wingdings 3</vt:lpstr>
      <vt:lpstr>Аспект</vt:lpstr>
      <vt:lpstr>Прикладной программист</vt:lpstr>
      <vt:lpstr>Презентация PowerPoint</vt:lpstr>
      <vt:lpstr>Кто такой прикладной программист?</vt:lpstr>
      <vt:lpstr>Специальности, связанные с программированием</vt:lpstr>
      <vt:lpstr>Какие качества нужно иметь?</vt:lpstr>
      <vt:lpstr>Что должен знать программист?</vt:lpstr>
      <vt:lpstr>Задачи, которые выполняет прикладной программист</vt:lpstr>
      <vt:lpstr>Средний возраст программистов</vt:lpstr>
      <vt:lpstr>Востребованность программистов</vt:lpstr>
      <vt:lpstr>Наиболее популярные языки программирования</vt:lpstr>
      <vt:lpstr>Где нужны программисты?</vt:lpstr>
      <vt:lpstr>Плюсы и минусы</vt:lpstr>
      <vt:lpstr>Карьерная лестница</vt:lpstr>
      <vt:lpstr>Зарплата</vt:lpstr>
      <vt:lpstr>Заключение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Прикладной программист</dc:title>
  <dc:creator>student</dc:creator>
  <cp:revision>40</cp:revision>
  <dcterms:created xsi:type="dcterms:W3CDTF">2022-10-07T12:11:15Z</dcterms:created>
  <dcterms:modified xsi:type="dcterms:W3CDTF">2022-10-10T18:00:52Z</dcterms:modified>
</cp:coreProperties>
</file>