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3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792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48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57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16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83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42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82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1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8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3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8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9F1B-DD0A-4B96-B715-7928BEE13FF1}" type="datetimeFigureOut">
              <a:rPr lang="ru-RU" smtClean="0"/>
              <a:t>сб, 10 августа 2024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2923F8-D26D-4CFF-97AF-EBE2E98216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4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7E51F-DF38-4BB9-80B9-C33C2AE6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736" y="3872609"/>
            <a:ext cx="8158267" cy="1646302"/>
          </a:xfrm>
        </p:spPr>
        <p:txBody>
          <a:bodyPr/>
          <a:lstStyle/>
          <a:p>
            <a:r>
              <a:rPr lang="ru-RU" dirty="0"/>
              <a:t>Профессии на стыке с </a:t>
            </a:r>
            <a:r>
              <a:rPr lang="en-US" dirty="0"/>
              <a:t>IT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A4A21-24B4-475C-B183-22910DFDF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736" y="5451796"/>
            <a:ext cx="8158267" cy="109689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Презентацию выполнили:</a:t>
            </a:r>
          </a:p>
          <a:p>
            <a:r>
              <a:rPr lang="ru-RU" dirty="0"/>
              <a:t>Маркелов Сергей, Подтёлков Владислав</a:t>
            </a:r>
          </a:p>
          <a:p>
            <a:r>
              <a:rPr lang="ru-RU" dirty="0"/>
              <a:t>1ПИб-02-3оп-22</a:t>
            </a:r>
          </a:p>
        </p:txBody>
      </p:sp>
      <p:pic>
        <p:nvPicPr>
          <p:cNvPr id="1028" name="Picture 4" descr="Как стать программистом и много ли можно зарабатывать? Выясняем с  программистами Дирекции ИТ">
            <a:extLst>
              <a:ext uri="{FF2B5EF4-FFF2-40B4-BE49-F238E27FC236}">
                <a16:creationId xmlns:a16="http://schemas.microsoft.com/office/drawing/2014/main" id="{5C5E78EE-8531-42A3-B3BA-761A27FC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81" y="0"/>
            <a:ext cx="8237989" cy="46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94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D94B8-7281-4317-A903-B0E5DD06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Робототехник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инженерия)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9DFCE-6D56-42EB-9BEB-ACEF77DD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6446277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Робототехники продумывают инженерный дизайн устройств, изготавливают для них необходимые детали, прикладывают к ним математическое обеспечение. Разрабатываемые ими устройства — это определенный способ решения проблем, снятия с человека рутинных задач. Например, роботы могут контролировать состояние шахт, мониторить уровень загрязненности рек, заказывать и привозить еду, напоминать о предстоящих делах или делать за вас уборку в доме. Их воплощают в виде алгоритма, программы, специально разработанного механизма или даже химических молекул, так называемых </a:t>
            </a:r>
            <a:r>
              <a:rPr lang="ru-RU" dirty="0" err="1"/>
              <a:t>нанороботов</a:t>
            </a:r>
            <a:r>
              <a:rPr lang="ru-RU" dirty="0"/>
              <a:t>, которые используются для </a:t>
            </a:r>
            <a:r>
              <a:rPr lang="ru-RU" dirty="0" err="1"/>
              <a:t>таргетной</a:t>
            </a:r>
            <a:r>
              <a:rPr lang="ru-RU" dirty="0"/>
              <a:t> доставки лекарств.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9438DE-E2CC-40B7-A999-4755322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610" y="2271873"/>
            <a:ext cx="4821314" cy="3245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9EEF206-A2F8-44FC-A27C-ADD2F600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2" y="5821655"/>
            <a:ext cx="1452563" cy="103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F8C02-4F54-479E-91B4-B8F8E94B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</a:t>
            </a:r>
            <a:r>
              <a:rPr lang="ru-RU" b="1" dirty="0"/>
              <a:t>-журналист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журналистика)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09EEA-89B7-4F13-985D-61393BE0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4224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</a:t>
            </a:r>
            <a:r>
              <a:rPr lang="ru-RU" dirty="0"/>
              <a:t>-журналист создает различные типы текстов на основе данных, благодаря которым содержание материала, изложенные в нем факты и мнение автора получают количественное обоснование. То есть именно в результате эффективного поиска, фильтрации, анализа и обработки больших массивов данных, полученный материал обретает весомость и удобный вид для восприятия написанной информации. Поэтому </a:t>
            </a:r>
            <a:r>
              <a:rPr lang="en-US" dirty="0"/>
              <a:t>data</a:t>
            </a:r>
            <a:r>
              <a:rPr lang="ru-RU" dirty="0"/>
              <a:t>-журналистика — это намного больше, чем написание текстов.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F055306-A81B-468E-A9FF-3122E09E08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6BE596D-CF6E-4701-B0A5-E381BEDC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585" y="2084402"/>
            <a:ext cx="4794716" cy="319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E98DB3B-3553-4EAA-8576-F7409381C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48" b="31865"/>
          <a:stretch/>
        </p:blipFill>
        <p:spPr bwMode="auto">
          <a:xfrm>
            <a:off x="1017166" y="5482929"/>
            <a:ext cx="3588391" cy="99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86ABF-F6DA-4DE9-B864-38FF0F2D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HR-</a:t>
            </a:r>
            <a:r>
              <a:rPr lang="ru-RU" b="1" dirty="0"/>
              <a:t>аналитик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</a:t>
            </a:r>
            <a:r>
              <a:rPr lang="ru-RU" sz="2800" i="1" dirty="0"/>
              <a:t>+кадровое дело)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299241-DD5C-4B23-8AD3-F31E8411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4224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HR-аналитик занимается подготовкой отчетов по внутренней и внешней ситуациям с персоналом, а также анализом и контролем расходования HR-бюджета. У HR-аналитика существуют две основные цели: предоставление </a:t>
            </a:r>
            <a:r>
              <a:rPr lang="ru-RU" dirty="0" err="1"/>
              <a:t>инсайтов</a:t>
            </a:r>
            <a:r>
              <a:rPr lang="ru-RU" dirty="0"/>
              <a:t>, что требует серьезных знаний в области обработки больших массивов данных, и определение ключевых компонентов, повышающих эффективность HR-процессов, в которых также необходимо хорошо разбираться.</a:t>
            </a:r>
          </a:p>
        </p:txBody>
      </p:sp>
      <p:pic>
        <p:nvPicPr>
          <p:cNvPr id="3074" name="Picture 2" descr="Кадровое дело: дополнительное образование, курсы">
            <a:extLst>
              <a:ext uri="{FF2B5EF4-FFF2-40B4-BE49-F238E27FC236}">
                <a16:creationId xmlns:a16="http://schemas.microsoft.com/office/drawing/2014/main" id="{DE6C724A-B57D-4B7A-A35D-53B354FC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583" y="2021746"/>
            <a:ext cx="4795084" cy="3196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DA2B5B-174F-4689-A32B-1137702E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5" y="5361263"/>
            <a:ext cx="1226191" cy="12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Сеть магазинов Макси - YouTube">
            <a:extLst>
              <a:ext uri="{FF2B5EF4-FFF2-40B4-BE49-F238E27FC236}">
                <a16:creationId xmlns:a16="http://schemas.microsoft.com/office/drawing/2014/main" id="{2F5F4D18-F531-4F0B-982D-8AFD67106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3A1474-545B-4D49-B2E7-94AFFFF94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968" y="5361261"/>
            <a:ext cx="1115737" cy="1115737"/>
          </a:xfrm>
          <a:prstGeom prst="rect">
            <a:avLst/>
          </a:prstGeom>
        </p:spPr>
      </p:pic>
      <p:pic>
        <p:nvPicPr>
          <p:cNvPr id="9" name="Picture 2" descr="Эмблема пятерочки - фото и картинки abrakadabra.fun">
            <a:extLst>
              <a:ext uri="{FF2B5EF4-FFF2-40B4-BE49-F238E27FC236}">
                <a16:creationId xmlns:a16="http://schemas.microsoft.com/office/drawing/2014/main" id="{A412A54E-EBBB-46B0-8553-1A44746FB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6" r="18077" b="23078"/>
          <a:stretch/>
        </p:blipFill>
        <p:spPr bwMode="auto">
          <a:xfrm>
            <a:off x="4185967" y="5240141"/>
            <a:ext cx="1375676" cy="130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0741617-A24C-4681-837C-C7BA419E9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567492" y="5309815"/>
            <a:ext cx="1226191" cy="11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C53554-C99F-4B40-B6E3-FA4FBAF65AE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102" r="13192"/>
          <a:stretch/>
        </p:blipFill>
        <p:spPr>
          <a:xfrm>
            <a:off x="1670806" y="5499478"/>
            <a:ext cx="132126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AFB5E-27A1-435B-BA39-818D1705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Специалист по информационным системам в психологии</a:t>
            </a:r>
            <a:br>
              <a:rPr lang="ru-RU" b="1" dirty="0"/>
            </a:br>
            <a:r>
              <a:rPr lang="ru-RU" sz="2700" i="1" dirty="0"/>
              <a:t>(</a:t>
            </a:r>
            <a:r>
              <a:rPr lang="en-US" sz="2700" i="1" dirty="0"/>
              <a:t>IT+</a:t>
            </a:r>
            <a:r>
              <a:rPr lang="ru-RU" sz="2700" i="1" dirty="0"/>
              <a:t>психология)</a:t>
            </a:r>
            <a:br>
              <a:rPr lang="ru-RU" b="1" dirty="0">
                <a:solidFill>
                  <a:srgbClr val="333333"/>
                </a:solidFill>
                <a:effectLst/>
                <a:latin typeface="RobotoBold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9988F-D247-407A-A3EF-608FE6CA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4024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Эксперт в области прикладной информатики, знакомый с современными методами и практикой психологических измерений, способный создавать инструментарий для проведения тестирования, удовлетворяющий международным стандартам, уверенно владеющий современными методами математического моделирования и анализа данных, технологиями разработки и использования прикладного программного обеспечения, а также методами экспериментальной психологии.</a:t>
            </a:r>
          </a:p>
        </p:txBody>
      </p:sp>
      <p:pic>
        <p:nvPicPr>
          <p:cNvPr id="4098" name="Picture 2" descr="Профессия психолога: ее особенности и перспективы - МК Ставрополь (Кавказ)">
            <a:extLst>
              <a:ext uri="{FF2B5EF4-FFF2-40B4-BE49-F238E27FC236}">
                <a16:creationId xmlns:a16="http://schemas.microsoft.com/office/drawing/2014/main" id="{7A56DD7F-6EEE-4591-91FA-62677326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64" y="1930400"/>
            <a:ext cx="4543250" cy="34033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1AC7765-7368-4851-9E28-D6463F6A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84" y="5221447"/>
            <a:ext cx="1267437" cy="126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8FE1E3-688D-4714-9421-5E5EC3ACE742}"/>
              </a:ext>
            </a:extLst>
          </p:cNvPr>
          <p:cNvSpPr txBox="1"/>
          <p:nvPr/>
        </p:nvSpPr>
        <p:spPr>
          <a:xfrm>
            <a:off x="2699307" y="5531999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Медицинские </a:t>
            </a:r>
          </a:p>
          <a:p>
            <a:r>
              <a:rPr lang="ru-RU" dirty="0"/>
              <a:t>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03193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80340-063A-4703-97C4-87DA0463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Цифровой куратор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педагогика)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41BDF-E84F-40C1-89DC-C9A18F23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15745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Цифровой куратор обучает применению цифровых технологий и онлайн-сервисов в различных сферах жизни, а также помогает развитию цифровых компетенций различных групп населения. Под цифровыми компетенциями понимается базовый набор знаний, навыков и установок, позволяющий человеку эффективно решать задачи в цифровой среде. Поэтому для продуктивной работы цифровой куратор не только должен обладать персональными цифровыми компетенциями, но и педагогическими навыками, чтобы суметь обучить других людей.</a:t>
            </a:r>
          </a:p>
        </p:txBody>
      </p:sp>
      <p:pic>
        <p:nvPicPr>
          <p:cNvPr id="5122" name="Picture 2" descr="Профессия Консультант в области развития цифровых компетенций населения (цифровой  куратор): описание, где получить в России, перспективы">
            <a:extLst>
              <a:ext uri="{FF2B5EF4-FFF2-40B4-BE49-F238E27FC236}">
                <a16:creationId xmlns:a16="http://schemas.microsoft.com/office/drawing/2014/main" id="{4C34A3C5-58AE-4256-8E2B-9BC6AB29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69" y="2160589"/>
            <a:ext cx="4668124" cy="3112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AutoShape 4" descr="Логотип «Фоксфорд»">
            <a:extLst>
              <a:ext uri="{FF2B5EF4-FFF2-40B4-BE49-F238E27FC236}">
                <a16:creationId xmlns:a16="http://schemas.microsoft.com/office/drawing/2014/main" id="{71E25137-C410-46C2-B031-696DB3ECB8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9D3A5F-3721-4282-8718-6A65E30EA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28" y="5622262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3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EFFDC-31B2-4921-978C-7854B78A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Компьютерный лингвист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лингвистика)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3AD84-96A2-43DA-AFD8-AAACD2740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882857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Компьютерный лингвист занимается разработкой алгоритмов распознавания текста и звучащей речи, синтезом искусственной речи, созданием систем семантического перевода и самим развитием искусственного интеллекта. Компьютерная лингвистика предполагает создание программ, связанных с анализом языковых данных и моделированием той или иной лингвистической деятельности. В связи с этим данное направление требует от специалиста одновременно знаний в области теории языка и программирования.</a:t>
            </a:r>
          </a:p>
        </p:txBody>
      </p:sp>
      <p:pic>
        <p:nvPicPr>
          <p:cNvPr id="6146" name="Picture 2" descr="Профессия компьютерный лингвист: где учиться, зарплата, плюсы и минусы">
            <a:extLst>
              <a:ext uri="{FF2B5EF4-FFF2-40B4-BE49-F238E27FC236}">
                <a16:creationId xmlns:a16="http://schemas.microsoft.com/office/drawing/2014/main" id="{DA239586-38B4-4BF8-96C0-87C77A44A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9" r="2593"/>
          <a:stretch/>
        </p:blipFill>
        <p:spPr bwMode="auto">
          <a:xfrm>
            <a:off x="6560191" y="2160589"/>
            <a:ext cx="5164200" cy="28676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CC68A39-FBD2-4AA0-AB1F-3EEC11C5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0" y="5393312"/>
            <a:ext cx="1296099" cy="129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4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9493D-4724-46DA-BA98-79822DE2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Кибердетектив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криминалистика)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72777-072B-47C3-90C5-792FC3B3D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021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Сейчас в сети происходят различные преступления, например взломы личных аккаунтов или хакерские </a:t>
            </a:r>
            <a:r>
              <a:rPr lang="ru-RU" dirty="0" err="1"/>
              <a:t>DDoS</a:t>
            </a:r>
            <a:r>
              <a:rPr lang="ru-RU" dirty="0"/>
              <a:t>-атаки на организации. Для борьбы с такими преступлениями существуют подразделения </a:t>
            </a:r>
            <a:r>
              <a:rPr lang="ru-RU" dirty="0" err="1"/>
              <a:t>киберзащиты</a:t>
            </a:r>
            <a:r>
              <a:rPr lang="ru-RU" dirty="0"/>
              <a:t> и </a:t>
            </a:r>
            <a:r>
              <a:rPr lang="ru-RU" dirty="0" err="1"/>
              <a:t>кибердетективные</a:t>
            </a:r>
            <a:r>
              <a:rPr lang="ru-RU" dirty="0"/>
              <a:t> агентства, которые занимаются безопасностью и расследованиями в этом сегменте. Потребность в людях такого профиля будет уверенно расти дальше: личные данные, переписки, доступ к контактам и финансам, криптовалюта, секретная и другая важная информация преимущественно будут храниться в цифровом пространстве, а значит, будут уязвимы для хакеров. </a:t>
            </a:r>
          </a:p>
        </p:txBody>
      </p:sp>
      <p:pic>
        <p:nvPicPr>
          <p:cNvPr id="2052" name="Picture 4" descr="Ваша безопасность — отстой!»: ТОП-7 самых известных хакеров XXI века |  Событие от онлайн-журнала Folga'">
            <a:extLst>
              <a:ext uri="{FF2B5EF4-FFF2-40B4-BE49-F238E27FC236}">
                <a16:creationId xmlns:a16="http://schemas.microsoft.com/office/drawing/2014/main" id="{A9E4C7D3-A617-43BA-A2C0-FF162D18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2" y="2306406"/>
            <a:ext cx="51435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○ Полиция Арзамаса || Переводы из других Гос.Структур | GTA RolePlay - Форум">
            <a:extLst>
              <a:ext uri="{FF2B5EF4-FFF2-40B4-BE49-F238E27FC236}">
                <a16:creationId xmlns:a16="http://schemas.microsoft.com/office/drawing/2014/main" id="{CD131FB2-6C2B-447E-99DC-E0473BA00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4" b="34172"/>
          <a:stretch/>
        </p:blipFill>
        <p:spPr bwMode="auto">
          <a:xfrm>
            <a:off x="1020355" y="5769152"/>
            <a:ext cx="2579672" cy="8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1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B1E6-F9B8-4BE5-AFE6-D805F28A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Сетевой врач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</a:t>
            </a:r>
            <a:r>
              <a:rPr lang="ru-RU" sz="2800" i="1" dirty="0"/>
              <a:t>+медицина)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96DF8-5633-4FC6-BBD6-005751E47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6219855" cy="4697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Сетевые врачи занимаются профилактикой заболеваний и диагностикой в онлайн-среде. Сейчас появляются «умные» гаджеты и мобильные приложения, которые собирают и отправляют актуальную информацию о здоровье человека в глобальные облачные медицинские онлайн-системы, где их анализируют и следят за динамикой сетевые врачи. Они не только проводят диагностику состояния людей с жалобами, но и следят за здоровьем пациентов, которые не замечают симптомов и не обращаются за помощью. Это помогает предотвратить массу болезней, которые развиваются у людей из-за несвоевременной диагностики, узнать больше об их развитии и даже распознать новые заболевания, о которых мы не знаем.</a:t>
            </a:r>
          </a:p>
        </p:txBody>
      </p:sp>
      <p:pic>
        <p:nvPicPr>
          <p:cNvPr id="3074" name="Picture 2" descr="Лечение через Интернет ОПАСНО: предупреждают врачи ::Выксунский рабочий">
            <a:extLst>
              <a:ext uri="{FF2B5EF4-FFF2-40B4-BE49-F238E27FC236}">
                <a16:creationId xmlns:a16="http://schemas.microsoft.com/office/drawing/2014/main" id="{21EA2156-06E9-4482-8FE3-E5113984B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8" y="2313615"/>
            <a:ext cx="4782528" cy="3589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99541-1AB4-47CE-8CA5-6866F761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78057"/>
            <a:ext cx="1267437" cy="126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3074D-7447-40DD-8AEE-CD7FAD0D25A4}"/>
              </a:ext>
            </a:extLst>
          </p:cNvPr>
          <p:cNvSpPr txBox="1"/>
          <p:nvPr/>
        </p:nvSpPr>
        <p:spPr>
          <a:xfrm>
            <a:off x="7487323" y="1088609"/>
            <a:ext cx="169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Медицинские </a:t>
            </a:r>
          </a:p>
          <a:p>
            <a:r>
              <a:rPr lang="ru-RU" dirty="0"/>
              <a:t>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66299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2D650-6A41-43DC-B095-240CE17D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Дизайнер виртуальной среды</a:t>
            </a:r>
            <a:br>
              <a:rPr lang="ru-RU" dirty="0"/>
            </a:br>
            <a:r>
              <a:rPr lang="ru-RU" sz="2800" i="1" dirty="0"/>
              <a:t>(</a:t>
            </a:r>
            <a:r>
              <a:rPr lang="en-US" sz="2800" i="1" dirty="0"/>
              <a:t>IT+</a:t>
            </a:r>
            <a:r>
              <a:rPr lang="ru-RU" sz="2800" i="1" dirty="0"/>
              <a:t>дизайн)</a:t>
            </a:r>
            <a:endParaRPr lang="ru-RU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949048-2389-48A6-9A56-D448A766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33066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 развитием виртуальной среды, которая сейчас активно используется и для личного общения, и для организации работы целых виртуальных офисов, потребовались дизайнеры, которые могут спроектировать и создать виртуальную среду обитания. Это может быть среда для виртуальных встреч сотрудников одной компании или семьи, члены которой живут в разных концах страны. Также виртуальные среды могут быть специально спланированными и приспособленными для виртуальных посещений туристических объектов — это могут быть цифровые версии исторических реконструкций и многое другое.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B213C6-2BD0-4EBB-90AE-2E3EBA8D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23611" y="2337973"/>
            <a:ext cx="4880655" cy="3254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92D3FE-701A-4CCA-BC09-88C23EBE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52" y="5528213"/>
            <a:ext cx="1235721" cy="123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145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756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RobotoBold</vt:lpstr>
      <vt:lpstr>Trebuchet MS</vt:lpstr>
      <vt:lpstr>Wingdings 3</vt:lpstr>
      <vt:lpstr>Аспект</vt:lpstr>
      <vt:lpstr>Профессии на стыке с IT</vt:lpstr>
      <vt:lpstr>Data-журналист (IT+журналистика)</vt:lpstr>
      <vt:lpstr>HR-аналитик (IT+кадровое дело)</vt:lpstr>
      <vt:lpstr>Специалист по информационным системам в психологии (IT+психология) </vt:lpstr>
      <vt:lpstr>Цифровой куратор (IT+педагогика)</vt:lpstr>
      <vt:lpstr>Компьютерный лингвист (IT+лингвистика)</vt:lpstr>
      <vt:lpstr>Кибердетектив (IT+криминалистика)</vt:lpstr>
      <vt:lpstr>Сетевой врач (IT+медицина)</vt:lpstr>
      <vt:lpstr>Дизайнер виртуальной среды (IT+дизайн)</vt:lpstr>
      <vt:lpstr>Робототехник (IT+инженерия)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Профессии на стыке с IT</dc:title>
  <cp:lastModifiedBy>Sergei Markelov</cp:lastModifiedBy>
  <cp:revision>10</cp:revision>
  <dcterms:created xsi:type="dcterms:W3CDTF">2022-11-08T17:28:18Z</dcterms:created>
  <dcterms:modified xsi:type="dcterms:W3CDTF">2024-08-10T16:16:12Z</dcterms:modified>
</cp:coreProperties>
</file>