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97" r:id="rId21"/>
    <p:sldId id="274" r:id="rId22"/>
    <p:sldId id="275" r:id="rId23"/>
    <p:sldId id="276"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015" autoAdjust="0"/>
  </p:normalViewPr>
  <p:slideViewPr>
    <p:cSldViewPr snapToGrid="0">
      <p:cViewPr varScale="1">
        <p:scale>
          <a:sx n="95" d="100"/>
          <a:sy n="95"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2292480" y="1768680"/>
            <a:ext cx="5494680" cy="4384080"/>
          </a:xfrm>
          <a:prstGeom prst="rect">
            <a:avLst/>
          </a:prstGeom>
          <a:ln>
            <a:noFill/>
          </a:ln>
        </p:spPr>
      </p:pic>
      <p:pic>
        <p:nvPicPr>
          <p:cNvPr id="35" name="Picture 34"/>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a:fillRect/>
          </a:stretch>
        </p:blipFill>
        <p:spPr>
          <a:xfrm>
            <a:off x="2292480" y="1768680"/>
            <a:ext cx="5494680" cy="4384080"/>
          </a:xfrm>
          <a:prstGeom prst="rect">
            <a:avLst/>
          </a:prstGeom>
          <a:ln>
            <a:noFill/>
          </a:ln>
        </p:spPr>
      </p:pic>
      <p:pic>
        <p:nvPicPr>
          <p:cNvPr id="71" name="Picture 70"/>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installation/" TargetMode="External"/><Relationship Id="rId2" Type="http://schemas.openxmlformats.org/officeDocument/2006/relationships/hyperlink" Target="https://docs.docker.com/installation/ubuntulinux/"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registry.hub.docker.com/"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registry.hub.docker.com/search?q=library&amp;searchfield="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docs.docker.com/reference/commandline/cli/"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mirrajan/nodejs-todo/"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docker/swarm/"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docker/machine"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hyperlink" Target="http://techcrunch.com/2014/08/25/vmware-partners-with-docker-pivotal-and-google-to-bring-container-support-to-its-platform/" TargetMode="External"/><Relationship Id="rId3" Type="http://schemas.openxmlformats.org/officeDocument/2006/relationships/hyperlink" Target="https://developer.ibm.com/bluemix/2014/12/04/ibm-containers-beta-docker/" TargetMode="External"/><Relationship Id="rId7" Type="http://schemas.openxmlformats.org/officeDocument/2006/relationships/hyperlink" Target="http://www.projectatomic.io/" TargetMode="External"/><Relationship Id="rId2" Type="http://schemas.openxmlformats.org/officeDocument/2006/relationships/hyperlink" Target="https://cloud.google.com/compute/docs/containers" TargetMode="External"/><Relationship Id="rId1" Type="http://schemas.openxmlformats.org/officeDocument/2006/relationships/slideLayout" Target="../slideLayouts/slideLayout13.xml"/><Relationship Id="rId6" Type="http://schemas.openxmlformats.org/officeDocument/2006/relationships/hyperlink" Target="http://www.rackspace.com/blog/docker-with-the-rackspace-open-cloud/" TargetMode="External"/><Relationship Id="rId5" Type="http://schemas.openxmlformats.org/officeDocument/2006/relationships/hyperlink" Target="https://wiki.openstack.org/wiki/Docker" TargetMode="External"/><Relationship Id="rId4" Type="http://schemas.openxmlformats.org/officeDocument/2006/relationships/hyperlink" Target="https://docs.docker.com/installation/fedora/" TargetMode="External"/><Relationship Id="rId9" Type="http://schemas.openxmlformats.org/officeDocument/2006/relationships/hyperlink" Target="http://azure.microsoft.com/blog/2014/10/15/new-windows-server-containers-and-azure-support-for-dock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docs.docker.com/introduction/understanding-docker/"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Operating-system-level_virtualization"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docker.com/whatisdocker/"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gistry.hub.docker.com/"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docker.com/installation/mac/" TargetMode="Externa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installation/windows" TargetMode="Externa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www.manning.com/nickoloff/" TargetMode="External"/><Relationship Id="rId2" Type="http://schemas.openxmlformats.org/officeDocument/2006/relationships/hyperlink" Target="http://registry.hub.docker.com/"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504000" y="1437480"/>
            <a:ext cx="9070560" cy="4383360"/>
          </a:xfrm>
          <a:prstGeom prst="rect">
            <a:avLst/>
          </a:prstGeom>
          <a:noFill/>
          <a:ln>
            <a:noFill/>
          </a:ln>
        </p:spPr>
        <p:txBody>
          <a:bodyPr lIns="0" tIns="0" rIns="0" bIns="0"/>
          <a:lstStyle/>
          <a:p>
            <a:pPr algn="ctr">
              <a:lnSpc>
                <a:spcPct val="100000"/>
              </a:lnSpc>
            </a:pPr>
            <a:endParaRPr>
              <a:latin typeface="Century Gothic" panose="020B0502020202020204" pitchFamily="34" charset="0"/>
            </a:endParaRPr>
          </a:p>
          <a:p>
            <a:pPr algn="ctr">
              <a:lnSpc>
                <a:spcPct val="100000"/>
              </a:lnSpc>
            </a:pPr>
            <a:endParaRPr>
              <a:latin typeface="Century Gothic" panose="020B0502020202020204" pitchFamily="34" charset="0"/>
            </a:endParaRPr>
          </a:p>
          <a:p>
            <a:pPr algn="ctr">
              <a:lnSpc>
                <a:spcPct val="100000"/>
              </a:lnSpc>
            </a:pPr>
            <a:r>
              <a:rPr lang="en-US" sz="4800" b="1">
                <a:solidFill>
                  <a:srgbClr val="6699CC"/>
                </a:solidFill>
                <a:latin typeface="Century Gothic" panose="020B0502020202020204" pitchFamily="34" charset="0"/>
                <a:ea typeface="DejaVu Sans"/>
              </a:rPr>
              <a:t>Docker Overview</a:t>
            </a:r>
            <a:endParaRPr>
              <a:latin typeface="Century Gothic" panose="020B0502020202020204" pitchFamily="34" charset="0"/>
            </a:endParaRPr>
          </a:p>
        </p:txBody>
      </p:sp>
      <p:pic>
        <p:nvPicPr>
          <p:cNvPr id="73" name="Picture 1"/>
          <p:cNvPicPr/>
          <p:nvPr/>
        </p:nvPicPr>
        <p:blipFill>
          <a:blip r:embed="rId2"/>
          <a:stretch>
            <a:fillRect/>
          </a:stretch>
        </p:blipFill>
        <p:spPr>
          <a:xfrm>
            <a:off x="23040" y="3328560"/>
            <a:ext cx="10056960" cy="3406680"/>
          </a:xfrm>
          <a:prstGeom prst="rect">
            <a:avLst/>
          </a:prstGeom>
          <a:ln>
            <a:noFill/>
          </a:ln>
        </p:spPr>
      </p:pic>
      <p:sp>
        <p:nvSpPr>
          <p:cNvPr id="74" name="TextShape 2"/>
          <p:cNvSpPr txBox="1"/>
          <p:nvPr/>
        </p:nvSpPr>
        <p:spPr>
          <a:xfrm>
            <a:off x="4525818" y="7040880"/>
            <a:ext cx="5343222" cy="348120"/>
          </a:xfrm>
          <a:prstGeom prst="rect">
            <a:avLst/>
          </a:prstGeom>
        </p:spPr>
        <p:txBody>
          <a:bodyPr lIns="90000" tIns="45000" rIns="90000" bIns="45000"/>
          <a:lstStyle/>
          <a:p>
            <a:r>
              <a:rPr lang="en-US" dirty="0">
                <a:latin typeface="Century Gothic" panose="020B0502020202020204" pitchFamily="34" charset="0"/>
              </a:rPr>
              <a:t>Macys.com </a:t>
            </a:r>
            <a:r>
              <a:rPr lang="en-US" dirty="0" err="1">
                <a:latin typeface="Century Gothic" panose="020B0502020202020204" pitchFamily="34" charset="0"/>
              </a:rPr>
              <a:t>ClubCode</a:t>
            </a:r>
            <a:r>
              <a:rPr lang="en-US" dirty="0">
                <a:latin typeface="Century Gothic" panose="020B0502020202020204" pitchFamily="34" charset="0"/>
              </a:rPr>
              <a:t> Friday March 6, 2015</a:t>
            </a:r>
            <a:endParaRPr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504000" y="1769040"/>
            <a:ext cx="9070560" cy="4383360"/>
          </a:xfrm>
          <a:prstGeom prst="rect">
            <a:avLst/>
          </a:prstGeom>
          <a:noFill/>
          <a:ln>
            <a:noFill/>
          </a:ln>
        </p:spPr>
        <p:txBody>
          <a:bodyPr lIns="0" tIns="0" rIns="0" bIns="0"/>
          <a:lstStyle/>
          <a:p>
            <a:pPr algn="ctr">
              <a:lnSpc>
                <a:spcPct val="100000"/>
              </a:lnSpc>
            </a:pPr>
            <a:endParaRPr/>
          </a:p>
          <a:p>
            <a:pPr algn="ctr">
              <a:lnSpc>
                <a:spcPct val="100000"/>
              </a:lnSpc>
            </a:pPr>
            <a:endParaRPr/>
          </a:p>
          <a:p>
            <a:pPr algn="ctr">
              <a:lnSpc>
                <a:spcPct val="100000"/>
              </a:lnSpc>
            </a:pPr>
            <a:r>
              <a:rPr lang="en-US" sz="4800" b="1">
                <a:solidFill>
                  <a:srgbClr val="6699CC"/>
                </a:solidFill>
                <a:latin typeface="Century Gothic"/>
                <a:ea typeface="DejaVu Sans"/>
              </a:rPr>
              <a:t>Demo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Install Docker</a:t>
            </a:r>
            <a:endParaRPr/>
          </a:p>
        </p:txBody>
      </p:sp>
      <p:sp>
        <p:nvSpPr>
          <p:cNvPr id="107"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u="sng" dirty="0">
                <a:solidFill>
                  <a:srgbClr val="0000FF"/>
                </a:solidFill>
                <a:latin typeface="Century Gothic"/>
                <a:ea typeface="DejaVu Sans"/>
                <a:hlinkClick r:id="rId2"/>
              </a:rPr>
              <a:t>https://docs.docker.com/installation/ubuntulinux/</a:t>
            </a:r>
            <a:endParaRPr dirty="0"/>
          </a:p>
          <a:p>
            <a:pPr>
              <a:lnSpc>
                <a:spcPct val="100000"/>
              </a:lnSpc>
            </a:pPr>
            <a:endParaRPr dirty="0"/>
          </a:p>
          <a:p>
            <a:pPr>
              <a:lnSpc>
                <a:spcPct val="100000"/>
              </a:lnSpc>
            </a:pPr>
            <a:r>
              <a:rPr lang="en-US" dirty="0">
                <a:solidFill>
                  <a:srgbClr val="000000"/>
                </a:solidFill>
                <a:latin typeface="Century Gothic"/>
                <a:ea typeface="DejaVu Sans"/>
              </a:rPr>
              <a:t>Use the “</a:t>
            </a:r>
            <a:r>
              <a:rPr lang="en-US" dirty="0" err="1">
                <a:solidFill>
                  <a:srgbClr val="000000"/>
                </a:solidFill>
                <a:latin typeface="Century Gothic"/>
                <a:ea typeface="DejaVu Sans"/>
              </a:rPr>
              <a:t>Docker</a:t>
            </a:r>
            <a:r>
              <a:rPr lang="en-US" dirty="0">
                <a:solidFill>
                  <a:srgbClr val="000000"/>
                </a:solidFill>
                <a:latin typeface="Century Gothic"/>
                <a:ea typeface="DejaVu Sans"/>
              </a:rPr>
              <a:t>-maintained Package Installation” section</a:t>
            </a:r>
            <a:endParaRPr dirty="0"/>
          </a:p>
          <a:p>
            <a:pPr>
              <a:lnSpc>
                <a:spcPct val="100000"/>
              </a:lnSpc>
            </a:pPr>
            <a:r>
              <a:rPr lang="en-US" dirty="0">
                <a:solidFill>
                  <a:srgbClr val="000000"/>
                </a:solidFill>
                <a:latin typeface="Century Gothic"/>
                <a:ea typeface="DejaVu Sans"/>
              </a:rPr>
              <a:t>For the latest version of </a:t>
            </a:r>
            <a:r>
              <a:rPr lang="en-US" dirty="0" err="1">
                <a:solidFill>
                  <a:srgbClr val="000000"/>
                </a:solidFill>
                <a:latin typeface="Century Gothic"/>
                <a:ea typeface="DejaVu Sans"/>
              </a:rPr>
              <a:t>Docker</a:t>
            </a:r>
            <a:endParaRPr dirty="0"/>
          </a:p>
          <a:p>
            <a:pPr>
              <a:lnSpc>
                <a:spcPct val="100000"/>
              </a:lnSpc>
            </a:pPr>
            <a:endParaRPr dirty="0"/>
          </a:p>
          <a:p>
            <a:pPr>
              <a:lnSpc>
                <a:spcPct val="100000"/>
              </a:lnSpc>
            </a:pPr>
            <a:r>
              <a:rPr lang="en-US" dirty="0">
                <a:solidFill>
                  <a:srgbClr val="000000"/>
                </a:solidFill>
                <a:latin typeface="Century Gothic"/>
                <a:ea typeface="DejaVu Sans"/>
              </a:rPr>
              <a:t>Check for HTTPS transport for apt:</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apt-get update</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apt-get install apt-transport-https</a:t>
            </a:r>
            <a:endParaRPr dirty="0"/>
          </a:p>
          <a:p>
            <a:pPr>
              <a:lnSpc>
                <a:spcPct val="100000"/>
              </a:lnSpc>
            </a:pPr>
            <a:endParaRPr dirty="0"/>
          </a:p>
          <a:p>
            <a:pPr>
              <a:lnSpc>
                <a:spcPct val="100000"/>
              </a:lnSpc>
            </a:pPr>
            <a:r>
              <a:rPr lang="en-US" dirty="0">
                <a:solidFill>
                  <a:srgbClr val="000000"/>
                </a:solidFill>
                <a:latin typeface="Century Gothic"/>
                <a:ea typeface="DejaVu Sans"/>
              </a:rPr>
              <a:t>Create a new apt sources file – </a:t>
            </a:r>
            <a:r>
              <a:rPr lang="en-US" dirty="0" err="1">
                <a:solidFill>
                  <a:srgbClr val="000000"/>
                </a:solidFill>
                <a:latin typeface="Century Gothic"/>
                <a:ea typeface="DejaVu Sans"/>
              </a:rPr>
              <a:t>docker.list</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vi /</a:t>
            </a:r>
            <a:r>
              <a:rPr lang="en-US" dirty="0" err="1">
                <a:solidFill>
                  <a:srgbClr val="0070C0"/>
                </a:solidFill>
                <a:latin typeface="Courier New"/>
                <a:ea typeface="DejaVu Sans"/>
              </a:rPr>
              <a:t>etc</a:t>
            </a:r>
            <a:r>
              <a:rPr lang="en-US" dirty="0">
                <a:solidFill>
                  <a:srgbClr val="0070C0"/>
                </a:solidFill>
                <a:latin typeface="Courier New"/>
                <a:ea typeface="DejaVu Sans"/>
              </a:rPr>
              <a:t>/apt/</a:t>
            </a:r>
            <a:r>
              <a:rPr lang="en-US" dirty="0" err="1">
                <a:solidFill>
                  <a:srgbClr val="0070C0"/>
                </a:solidFill>
                <a:latin typeface="Courier New"/>
                <a:ea typeface="DejaVu Sans"/>
              </a:rPr>
              <a:t>sources.d</a:t>
            </a:r>
            <a:r>
              <a:rPr lang="en-US" dirty="0">
                <a:solidFill>
                  <a:srgbClr val="0070C0"/>
                </a:solidFill>
                <a:latin typeface="Courier New"/>
                <a:ea typeface="DejaVu Sans"/>
              </a:rPr>
              <a:t>/</a:t>
            </a:r>
            <a:r>
              <a:rPr lang="en-US" dirty="0" err="1">
                <a:solidFill>
                  <a:srgbClr val="0070C0"/>
                </a:solidFill>
                <a:latin typeface="Courier New"/>
                <a:ea typeface="DejaVu Sans"/>
              </a:rPr>
              <a:t>docker.list</a:t>
            </a:r>
            <a:endParaRPr dirty="0"/>
          </a:p>
          <a:p>
            <a:pPr>
              <a:lnSpc>
                <a:spcPct val="100000"/>
              </a:lnSpc>
            </a:pPr>
            <a:r>
              <a:rPr lang="en-US" dirty="0">
                <a:solidFill>
                  <a:srgbClr val="000000"/>
                </a:solidFill>
                <a:latin typeface="Century Gothic"/>
                <a:ea typeface="DejaVu Sans"/>
              </a:rPr>
              <a:t>and add the following line:</a:t>
            </a:r>
            <a:endParaRPr dirty="0"/>
          </a:p>
          <a:p>
            <a:pPr>
              <a:lnSpc>
                <a:spcPct val="100000"/>
              </a:lnSpc>
            </a:pPr>
            <a:r>
              <a:rPr lang="en-US" dirty="0">
                <a:solidFill>
                  <a:srgbClr val="0070C0"/>
                </a:solidFill>
                <a:latin typeface="Courier New"/>
                <a:ea typeface="DejaVu Sans"/>
              </a:rPr>
              <a:t>deb </a:t>
            </a:r>
            <a:r>
              <a:rPr lang="en-US" u="sng" dirty="0">
                <a:solidFill>
                  <a:srgbClr val="0000FF"/>
                </a:solidFill>
                <a:latin typeface="Courier New"/>
                <a:ea typeface="DejaVu Sans"/>
              </a:rPr>
              <a:t>https://get.docker.com/ubuntu</a:t>
            </a:r>
            <a:r>
              <a:rPr lang="en-US" dirty="0">
                <a:solidFill>
                  <a:srgbClr val="0070C0"/>
                </a:solidFill>
                <a:latin typeface="Courier New"/>
                <a:ea typeface="DejaVu Sans"/>
              </a:rPr>
              <a:t> </a:t>
            </a:r>
            <a:r>
              <a:rPr lang="en-US" dirty="0" err="1">
                <a:solidFill>
                  <a:srgbClr val="0070C0"/>
                </a:solidFill>
                <a:latin typeface="Courier New"/>
                <a:ea typeface="DejaVu Sans"/>
              </a:rPr>
              <a:t>docker</a:t>
            </a:r>
            <a:r>
              <a:rPr lang="en-US" dirty="0">
                <a:solidFill>
                  <a:srgbClr val="0070C0"/>
                </a:solidFill>
                <a:latin typeface="Courier New"/>
                <a:ea typeface="DejaVu Sans"/>
              </a:rPr>
              <a:t> main</a:t>
            </a:r>
            <a:endParaRPr dirty="0"/>
          </a:p>
          <a:p>
            <a:pPr>
              <a:lnSpc>
                <a:spcPct val="100000"/>
              </a:lnSpc>
            </a:pPr>
            <a:endParaRPr dirty="0"/>
          </a:p>
          <a:p>
            <a:pPr>
              <a:lnSpc>
                <a:spcPct val="100000"/>
              </a:lnSpc>
            </a:pPr>
            <a:r>
              <a:rPr lang="en-US" dirty="0">
                <a:solidFill>
                  <a:srgbClr val="000000"/>
                </a:solidFill>
                <a:latin typeface="Century Gothic"/>
                <a:ea typeface="DejaVu Sans"/>
              </a:rPr>
              <a:t>Finish the incantation with an update and an install:</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apt-get update</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apt-get install </a:t>
            </a:r>
            <a:r>
              <a:rPr lang="en-US" dirty="0" err="1">
                <a:solidFill>
                  <a:srgbClr val="0070C0"/>
                </a:solidFill>
                <a:latin typeface="Courier New"/>
                <a:ea typeface="DejaVu Sans"/>
              </a:rPr>
              <a:t>lxc-docker</a:t>
            </a:r>
            <a:endParaRPr dirty="0"/>
          </a:p>
          <a:p>
            <a:pPr>
              <a:lnSpc>
                <a:spcPct val="100000"/>
              </a:lnSpc>
            </a:pPr>
            <a:endParaRPr dirty="0"/>
          </a:p>
          <a:p>
            <a:pPr>
              <a:lnSpc>
                <a:spcPct val="100000"/>
              </a:lnSpc>
            </a:pPr>
            <a:r>
              <a:rPr lang="en-US" dirty="0">
                <a:solidFill>
                  <a:srgbClr val="000000"/>
                </a:solidFill>
                <a:latin typeface="Century Gothic"/>
                <a:ea typeface="DejaVu Sans"/>
              </a:rPr>
              <a:t>And you’re done!</a:t>
            </a:r>
            <a:endParaRPr dirty="0"/>
          </a:p>
          <a:p>
            <a:pPr>
              <a:lnSpc>
                <a:spcPct val="100000"/>
              </a:lnSpc>
            </a:pPr>
            <a:endParaRPr dirty="0"/>
          </a:p>
          <a:p>
            <a:pPr>
              <a:lnSpc>
                <a:spcPct val="100000"/>
              </a:lnSpc>
            </a:pPr>
            <a:r>
              <a:rPr lang="en-US" dirty="0">
                <a:solidFill>
                  <a:srgbClr val="000000"/>
                </a:solidFill>
                <a:latin typeface="Century Gothic"/>
                <a:ea typeface="DejaVu Sans"/>
              </a:rPr>
              <a:t>For other </a:t>
            </a:r>
            <a:r>
              <a:rPr lang="en-US" dirty="0" err="1">
                <a:solidFill>
                  <a:srgbClr val="000000"/>
                </a:solidFill>
                <a:latin typeface="Century Gothic"/>
                <a:ea typeface="DejaVu Sans"/>
              </a:rPr>
              <a:t>distros</a:t>
            </a:r>
            <a:r>
              <a:rPr lang="en-US" dirty="0">
                <a:solidFill>
                  <a:srgbClr val="000000"/>
                </a:solidFill>
                <a:latin typeface="Century Gothic"/>
                <a:ea typeface="DejaVu Sans"/>
              </a:rPr>
              <a:t>: </a:t>
            </a:r>
            <a:r>
              <a:rPr lang="en-US" u="sng" dirty="0">
                <a:solidFill>
                  <a:srgbClr val="0000FF"/>
                </a:solidFill>
                <a:latin typeface="Century Gothic"/>
                <a:ea typeface="DejaVu Sans"/>
                <a:hlinkClick r:id="rId3"/>
              </a:rPr>
              <a:t>https://docs.docker.com/installation/</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Find Images</a:t>
            </a:r>
            <a:endParaRPr/>
          </a:p>
        </p:txBody>
      </p:sp>
      <p:sp>
        <p:nvSpPr>
          <p:cNvPr id="109" name="CustomShape 2"/>
          <p:cNvSpPr/>
          <p:nvPr/>
        </p:nvSpPr>
        <p:spPr>
          <a:xfrm>
            <a:off x="504000" y="1080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For a web interface:</a:t>
            </a:r>
            <a:endParaRPr dirty="0"/>
          </a:p>
          <a:p>
            <a:pPr lvl="1"/>
            <a:r>
              <a:rPr lang="en-US" u="sng" dirty="0">
                <a:solidFill>
                  <a:srgbClr val="0000FF"/>
                </a:solidFill>
                <a:latin typeface="Century Gothic"/>
                <a:ea typeface="DejaVu Sans"/>
                <a:hlinkClick r:id="rId2"/>
              </a:rPr>
              <a:t>https://registry.hub.docker.com/</a:t>
            </a:r>
            <a:endParaRPr dirty="0"/>
          </a:p>
          <a:p>
            <a:pPr>
              <a:lnSpc>
                <a:spcPct val="100000"/>
              </a:lnSpc>
            </a:pPr>
            <a:endParaRPr dirty="0"/>
          </a:p>
          <a:p>
            <a:pPr>
              <a:lnSpc>
                <a:spcPct val="100000"/>
              </a:lnSpc>
            </a:pPr>
            <a:r>
              <a:rPr lang="en-US" dirty="0">
                <a:solidFill>
                  <a:srgbClr val="000000"/>
                </a:solidFill>
                <a:latin typeface="Century Gothic"/>
                <a:ea typeface="DejaVu Sans"/>
              </a:rPr>
              <a:t>Or you can search for images using the CLI:</a:t>
            </a:r>
            <a:endParaRPr dirty="0"/>
          </a:p>
          <a:p>
            <a:pPr lvl="1"/>
            <a:r>
              <a:rPr lang="en-US" dirty="0" err="1" smtClean="0">
                <a:solidFill>
                  <a:srgbClr val="FF3333"/>
                </a:solidFill>
                <a:latin typeface="Courier New" panose="02070309020205020404" pitchFamily="49" charset="0"/>
                <a:ea typeface="DejaVu Sans"/>
                <a:cs typeface="Courier New" panose="02070309020205020404" pitchFamily="49" charset="0"/>
              </a:rPr>
              <a:t>sudo</a:t>
            </a:r>
            <a:r>
              <a:rPr lang="en-US" dirty="0" smtClean="0">
                <a:solidFill>
                  <a:srgbClr val="FF3333"/>
                </a:solidFill>
                <a:latin typeface="Courier New" panose="02070309020205020404" pitchFamily="49" charset="0"/>
                <a:ea typeface="DejaVu Sans"/>
                <a:cs typeface="Courier New" panose="02070309020205020404" pitchFamily="49" charset="0"/>
              </a:rPr>
              <a:t> </a:t>
            </a:r>
            <a:r>
              <a:rPr lang="en-US" dirty="0" err="1">
                <a:solidFill>
                  <a:srgbClr val="FF3333"/>
                </a:solidFill>
                <a:latin typeface="Courier New" panose="02070309020205020404" pitchFamily="49" charset="0"/>
                <a:ea typeface="DejaVu Sans"/>
                <a:cs typeface="Courier New" panose="02070309020205020404" pitchFamily="49" charset="0"/>
              </a:rPr>
              <a:t>docker</a:t>
            </a:r>
            <a:r>
              <a:rPr lang="en-US" dirty="0">
                <a:solidFill>
                  <a:srgbClr val="FF3333"/>
                </a:solidFill>
                <a:latin typeface="Courier New" panose="02070309020205020404" pitchFamily="49" charset="0"/>
                <a:ea typeface="DejaVu Sans"/>
                <a:cs typeface="Courier New" panose="02070309020205020404" pitchFamily="49" charset="0"/>
              </a:rPr>
              <a:t> search </a:t>
            </a:r>
            <a:r>
              <a:rPr lang="en-US" dirty="0" err="1">
                <a:solidFill>
                  <a:srgbClr val="FF3333"/>
                </a:solidFill>
                <a:latin typeface="Courier New" panose="02070309020205020404" pitchFamily="49" charset="0"/>
                <a:ea typeface="DejaVu Sans"/>
                <a:cs typeface="Courier New" panose="02070309020205020404" pitchFamily="49" charset="0"/>
              </a:rPr>
              <a:t>busybox</a:t>
            </a:r>
            <a:endParaRPr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a:solidFill>
                  <a:srgbClr val="000000"/>
                </a:solidFill>
                <a:latin typeface="Century Gothic"/>
                <a:ea typeface="DejaVu Sans"/>
              </a:rPr>
              <a:t>Stars indicate the popularity of the image</a:t>
            </a:r>
            <a:endParaRPr dirty="0"/>
          </a:p>
          <a:p>
            <a:pPr marL="742950" lvl="1" indent="-285750">
              <a:buFont typeface="Arial" panose="020B0604020202020204" pitchFamily="34" charset="0"/>
              <a:buChar char="•"/>
            </a:pPr>
            <a:r>
              <a:rPr lang="en-US" dirty="0">
                <a:solidFill>
                  <a:srgbClr val="000000"/>
                </a:solidFill>
                <a:latin typeface="Century Gothic"/>
                <a:ea typeface="DejaVu Sans"/>
              </a:rPr>
              <a:t>Official [OK] indicate if the image is built/maintained by Docker.com</a:t>
            </a:r>
            <a:endParaRPr dirty="0"/>
          </a:p>
          <a:p>
            <a:pPr>
              <a:lnSpc>
                <a:spcPct val="100000"/>
              </a:lnSpc>
            </a:pPr>
            <a:endParaRPr dirty="0"/>
          </a:p>
          <a:p>
            <a:pPr>
              <a:lnSpc>
                <a:spcPct val="100000"/>
              </a:lnSpc>
            </a:pPr>
            <a:r>
              <a:rPr lang="en-US" sz="1000" dirty="0">
                <a:solidFill>
                  <a:srgbClr val="000000"/>
                </a:solidFill>
                <a:latin typeface="Courier New"/>
                <a:ea typeface="DejaVu Sans"/>
              </a:rPr>
              <a:t>peterc@L4377743:~$ </a:t>
            </a:r>
            <a:r>
              <a:rPr lang="en-US" sz="1000" b="1" dirty="0" err="1">
                <a:solidFill>
                  <a:srgbClr val="0070C0"/>
                </a:solidFill>
                <a:latin typeface="Courier New"/>
                <a:ea typeface="DejaVu Sans"/>
              </a:rPr>
              <a:t>sudo</a:t>
            </a:r>
            <a:r>
              <a:rPr lang="en-US" sz="1000" b="1" dirty="0">
                <a:solidFill>
                  <a:srgbClr val="0070C0"/>
                </a:solidFill>
                <a:latin typeface="Courier New"/>
                <a:ea typeface="DejaVu Sans"/>
              </a:rPr>
              <a:t> </a:t>
            </a:r>
            <a:r>
              <a:rPr lang="en-US" sz="1000" b="1" dirty="0" err="1">
                <a:solidFill>
                  <a:srgbClr val="0070C0"/>
                </a:solidFill>
                <a:latin typeface="Courier New"/>
                <a:ea typeface="DejaVu Sans"/>
              </a:rPr>
              <a:t>docker</a:t>
            </a:r>
            <a:r>
              <a:rPr lang="en-US" sz="1000" b="1" dirty="0">
                <a:solidFill>
                  <a:srgbClr val="0070C0"/>
                </a:solidFill>
                <a:latin typeface="Courier New"/>
                <a:ea typeface="DejaVu Sans"/>
              </a:rPr>
              <a:t> search </a:t>
            </a:r>
            <a:r>
              <a:rPr lang="en-US" sz="1000" b="1" dirty="0" err="1">
                <a:solidFill>
                  <a:srgbClr val="0070C0"/>
                </a:solidFill>
                <a:latin typeface="Courier New"/>
                <a:ea typeface="DejaVu Sans"/>
              </a:rPr>
              <a:t>busybox</a:t>
            </a:r>
            <a:endParaRPr b="1" dirty="0">
              <a:solidFill>
                <a:srgbClr val="0070C0"/>
              </a:solidFill>
            </a:endParaRPr>
          </a:p>
          <a:p>
            <a:pPr>
              <a:lnSpc>
                <a:spcPct val="100000"/>
              </a:lnSpc>
            </a:pPr>
            <a:r>
              <a:rPr lang="en-US" sz="1000" dirty="0">
                <a:solidFill>
                  <a:srgbClr val="000000"/>
                </a:solidFill>
                <a:latin typeface="Courier New"/>
                <a:ea typeface="DejaVu Sans"/>
              </a:rPr>
              <a:t>[</a:t>
            </a:r>
            <a:r>
              <a:rPr lang="en-US" sz="1000" dirty="0" err="1">
                <a:solidFill>
                  <a:srgbClr val="000000"/>
                </a:solidFill>
                <a:latin typeface="Courier New"/>
                <a:ea typeface="DejaVu Sans"/>
              </a:rPr>
              <a:t>sudo</a:t>
            </a:r>
            <a:r>
              <a:rPr lang="en-US" sz="1000" dirty="0">
                <a:solidFill>
                  <a:srgbClr val="000000"/>
                </a:solidFill>
                <a:latin typeface="Courier New"/>
                <a:ea typeface="DejaVu Sans"/>
              </a:rPr>
              <a:t>] password for </a:t>
            </a:r>
            <a:r>
              <a:rPr lang="en-US" sz="1000" dirty="0" err="1">
                <a:solidFill>
                  <a:srgbClr val="000000"/>
                </a:solidFill>
                <a:latin typeface="Courier New"/>
                <a:ea typeface="DejaVu Sans"/>
              </a:rPr>
              <a:t>peterc</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NAME                            DESCRIPTION                                     STARS     OFFICIAL   AUTOMATED</a:t>
            </a:r>
            <a:endParaRPr dirty="0"/>
          </a:p>
          <a:p>
            <a:pPr>
              <a:lnSpc>
                <a:spcPct val="100000"/>
              </a:lnSpc>
            </a:pP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base image.                             135       [OK]       </a:t>
            </a:r>
            <a:endParaRPr dirty="0"/>
          </a:p>
          <a:p>
            <a:pPr>
              <a:lnSpc>
                <a:spcPct val="100000"/>
              </a:lnSpc>
            </a:pPr>
            <a:r>
              <a:rPr lang="en-US" sz="1000" dirty="0" err="1">
                <a:solidFill>
                  <a:srgbClr val="000000"/>
                </a:solidFill>
                <a:latin typeface="Courier New"/>
                <a:ea typeface="DejaVu Sans"/>
              </a:rPr>
              <a:t>progrium</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36                   [OK]</a:t>
            </a:r>
            <a:endParaRPr dirty="0"/>
          </a:p>
          <a:p>
            <a:pPr>
              <a:lnSpc>
                <a:spcPct val="100000"/>
              </a:lnSpc>
            </a:pPr>
            <a:r>
              <a:rPr lang="en-US" sz="1000" dirty="0" err="1">
                <a:solidFill>
                  <a:srgbClr val="000000"/>
                </a:solidFill>
                <a:latin typeface="Courier New"/>
                <a:ea typeface="DejaVu Sans"/>
              </a:rPr>
              <a:t>jeanblanchard</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-java      Minimal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image with Java                  21                   [OK]</a:t>
            </a:r>
            <a:endParaRPr dirty="0"/>
          </a:p>
          <a:p>
            <a:pPr>
              <a:lnSpc>
                <a:spcPct val="100000"/>
              </a:lnSpc>
            </a:pPr>
            <a:r>
              <a:rPr lang="en-US" sz="1000" dirty="0" err="1">
                <a:solidFill>
                  <a:srgbClr val="000000"/>
                </a:solidFill>
                <a:latin typeface="Courier New"/>
                <a:ea typeface="DejaVu Sans"/>
              </a:rPr>
              <a:t>jeanblanchard</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-tomcat    Minimal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image with Apache Tomcat         10                   [OK]</a:t>
            </a:r>
            <a:endParaRPr dirty="0"/>
          </a:p>
          <a:p>
            <a:pPr>
              <a:lnSpc>
                <a:spcPct val="100000"/>
              </a:lnSpc>
            </a:pPr>
            <a:r>
              <a:rPr lang="en-US" sz="1000" dirty="0">
                <a:solidFill>
                  <a:srgbClr val="000000"/>
                </a:solidFill>
                <a:latin typeface="Courier New"/>
                <a:ea typeface="DejaVu Sans"/>
              </a:rPr>
              <a:t>radial/</a:t>
            </a:r>
            <a:r>
              <a:rPr lang="en-US" sz="1000" dirty="0" err="1">
                <a:solidFill>
                  <a:srgbClr val="000000"/>
                </a:solidFill>
                <a:latin typeface="Courier New"/>
                <a:ea typeface="DejaVu Sans"/>
              </a:rPr>
              <a:t>busyboxplus</a:t>
            </a:r>
            <a:r>
              <a:rPr lang="en-US" sz="1000" dirty="0">
                <a:solidFill>
                  <a:srgbClr val="000000"/>
                </a:solidFill>
                <a:latin typeface="Courier New"/>
                <a:ea typeface="DejaVu Sans"/>
              </a:rPr>
              <a:t>              Full-chain, Internet enabled, </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made...   4                    [OK]</a:t>
            </a:r>
            <a:endParaRPr dirty="0"/>
          </a:p>
          <a:p>
            <a:pPr>
              <a:lnSpc>
                <a:spcPct val="100000"/>
              </a:lnSpc>
            </a:pPr>
            <a:r>
              <a:rPr lang="en-US" sz="1000" dirty="0" err="1">
                <a:solidFill>
                  <a:srgbClr val="000000"/>
                </a:solidFill>
                <a:latin typeface="Courier New"/>
                <a:ea typeface="DejaVu Sans"/>
              </a:rPr>
              <a:t>sequenceiq</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1                    [OK]</a:t>
            </a:r>
            <a:endParaRPr dirty="0"/>
          </a:p>
          <a:p>
            <a:pPr>
              <a:lnSpc>
                <a:spcPct val="100000"/>
              </a:lnSpc>
            </a:pPr>
            <a:r>
              <a:rPr lang="en-US" sz="1000" dirty="0" err="1">
                <a:solidFill>
                  <a:srgbClr val="000000"/>
                </a:solidFill>
                <a:latin typeface="Courier New"/>
                <a:ea typeface="DejaVu Sans"/>
              </a:rPr>
              <a:t>peelsky</a:t>
            </a:r>
            <a:r>
              <a:rPr lang="en-US" sz="1000" dirty="0">
                <a:solidFill>
                  <a:srgbClr val="000000"/>
                </a:solidFill>
                <a:latin typeface="Courier New"/>
                <a:ea typeface="DejaVu Sans"/>
              </a:rPr>
              <a:t>/</a:t>
            </a:r>
            <a:r>
              <a:rPr lang="en-US" sz="1000" dirty="0" err="1">
                <a:solidFill>
                  <a:srgbClr val="000000"/>
                </a:solidFill>
                <a:latin typeface="Courier New"/>
                <a:ea typeface="DejaVu Sans"/>
              </a:rPr>
              <a:t>zulu-openjdk-busybox</a:t>
            </a:r>
            <a:r>
              <a:rPr lang="en-US" sz="1000" dirty="0">
                <a:solidFill>
                  <a:srgbClr val="000000"/>
                </a:solidFill>
                <a:latin typeface="Courier New"/>
                <a:ea typeface="DejaVu Sans"/>
              </a:rPr>
              <a:t>                                                    1                    [OK]</a:t>
            </a:r>
            <a:endParaRPr dirty="0"/>
          </a:p>
          <a:p>
            <a:pPr>
              <a:lnSpc>
                <a:spcPct val="100000"/>
              </a:lnSpc>
            </a:pPr>
            <a:r>
              <a:rPr lang="en-US" sz="1000" dirty="0" err="1">
                <a:solidFill>
                  <a:srgbClr val="000000"/>
                </a:solidFill>
                <a:latin typeface="Courier New"/>
                <a:ea typeface="DejaVu Sans"/>
              </a:rPr>
              <a:t>skomma</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-data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image suitable for data volume cont...   1                    [OK]</a:t>
            </a:r>
            <a:endParaRPr dirty="0"/>
          </a:p>
          <a:p>
            <a:pPr>
              <a:lnSpc>
                <a:spcPct val="100000"/>
              </a:lnSpc>
            </a:pPr>
            <a:r>
              <a:rPr lang="en-US" sz="1000" dirty="0" err="1">
                <a:solidFill>
                  <a:srgbClr val="000000"/>
                </a:solidFill>
                <a:latin typeface="Courier New"/>
                <a:ea typeface="DejaVu Sans"/>
              </a:rPr>
              <a:t>alars</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-go-</a:t>
            </a:r>
            <a:r>
              <a:rPr lang="en-US" sz="1000" dirty="0" err="1">
                <a:solidFill>
                  <a:srgbClr val="000000"/>
                </a:solidFill>
                <a:latin typeface="Courier New"/>
                <a:ea typeface="DejaVu Sans"/>
              </a:rPr>
              <a:t>webapp</a:t>
            </a:r>
            <a:r>
              <a:rPr lang="en-US" sz="1000" dirty="0">
                <a:solidFill>
                  <a:srgbClr val="000000"/>
                </a:solidFill>
                <a:latin typeface="Courier New"/>
                <a:ea typeface="DejaVu Sans"/>
              </a:rPr>
              <a:t>                                                         0                    [OK]</a:t>
            </a:r>
            <a:endParaRPr dirty="0"/>
          </a:p>
          <a:p>
            <a:pPr>
              <a:lnSpc>
                <a:spcPct val="100000"/>
              </a:lnSpc>
            </a:pP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justicefries</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busybox-ssl</a:t>
            </a:r>
            <a:r>
              <a:rPr lang="en-US" sz="1000" dirty="0">
                <a:solidFill>
                  <a:srgbClr val="000000"/>
                </a:solidFill>
                <a:latin typeface="Courier New"/>
                <a:ea typeface="DejaVu Sans"/>
              </a:rPr>
              <a:t>        </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with SSL support                       0                    [OK]</a:t>
            </a:r>
            <a:endParaRPr dirty="0"/>
          </a:p>
          <a:p>
            <a:pPr>
              <a:lnSpc>
                <a:spcPct val="100000"/>
              </a:lnSpc>
            </a:pP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shingonoide</a:t>
            </a:r>
            <a:r>
              <a:rPr lang="en-US" sz="1000" dirty="0">
                <a:solidFill>
                  <a:srgbClr val="000000"/>
                </a:solidFill>
                <a:latin typeface="Courier New"/>
                <a:ea typeface="DejaVu Sans"/>
              </a:rPr>
              <a:t>/</a:t>
            </a:r>
            <a:r>
              <a:rPr lang="en-US" sz="1000" dirty="0" err="1">
                <a:solidFill>
                  <a:srgbClr val="000000"/>
                </a:solidFill>
                <a:latin typeface="Courier New"/>
                <a:ea typeface="DejaVu Sans"/>
              </a:rPr>
              <a:t>archlinux-busybox</a:t>
            </a:r>
            <a:r>
              <a:rPr lang="en-US" sz="1000" dirty="0">
                <a:solidFill>
                  <a:srgbClr val="000000"/>
                </a:solidFill>
                <a:latin typeface="Courier New"/>
                <a:ea typeface="DejaVu Sans"/>
              </a:rPr>
              <a:t>   Arch Linux, a lightweight and flexible Lin...   0                    [OK]</a:t>
            </a:r>
            <a:endParaRPr dirty="0"/>
          </a:p>
          <a:p>
            <a:pPr>
              <a:lnSpc>
                <a:spcPct val="100000"/>
              </a:lnSpc>
            </a:pPr>
            <a:r>
              <a:rPr lang="en-US" sz="1000" dirty="0" err="1">
                <a:solidFill>
                  <a:srgbClr val="000000"/>
                </a:solidFill>
                <a:latin typeface="Courier New"/>
                <a:ea typeface="DejaVu Sans"/>
              </a:rPr>
              <a:t>openshift</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-http                                                          0                    [OK]</a:t>
            </a:r>
            <a:endParaRPr dirty="0"/>
          </a:p>
          <a:p>
            <a:pPr>
              <a:lnSpc>
                <a:spcPct val="100000"/>
              </a:lnSpc>
            </a:pPr>
            <a:r>
              <a:rPr lang="en-US" sz="1000" dirty="0" err="1">
                <a:solidFill>
                  <a:srgbClr val="000000"/>
                </a:solidFill>
                <a:latin typeface="Courier New"/>
                <a:ea typeface="DejaVu Sans"/>
              </a:rPr>
              <a:t>ggtools</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busybox-ubuntu</a:t>
            </a:r>
            <a:r>
              <a:rPr lang="en-US" sz="1000" dirty="0">
                <a:solidFill>
                  <a:srgbClr val="000000"/>
                </a:solidFill>
                <a:latin typeface="Courier New"/>
                <a:ea typeface="DejaVu Sans"/>
              </a:rPr>
              <a:t>          </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a:t>
            </a:r>
            <a:r>
              <a:rPr lang="en-US" sz="1000" dirty="0" err="1">
                <a:solidFill>
                  <a:srgbClr val="000000"/>
                </a:solidFill>
                <a:latin typeface="Courier New"/>
                <a:ea typeface="DejaVu Sans"/>
              </a:rPr>
              <a:t>ubuntu</a:t>
            </a:r>
            <a:r>
              <a:rPr lang="en-US" sz="1000" dirty="0">
                <a:solidFill>
                  <a:srgbClr val="000000"/>
                </a:solidFill>
                <a:latin typeface="Courier New"/>
                <a:ea typeface="DejaVu Sans"/>
              </a:rPr>
              <a:t> version with extra goodies       0                    [OK]</a:t>
            </a:r>
            <a:endParaRPr dirty="0"/>
          </a:p>
          <a:p>
            <a:pPr>
              <a:lnSpc>
                <a:spcPct val="100000"/>
              </a:lnSpc>
            </a:pPr>
            <a:r>
              <a:rPr lang="en-US" sz="1000" dirty="0" err="1">
                <a:solidFill>
                  <a:srgbClr val="000000"/>
                </a:solidFill>
                <a:latin typeface="Courier New"/>
                <a:ea typeface="DejaVu Sans"/>
              </a:rPr>
              <a:t>akolosov</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0                    [OK]</a:t>
            </a:r>
            <a:endParaRPr dirty="0"/>
          </a:p>
          <a:p>
            <a:pPr>
              <a:lnSpc>
                <a:spcPct val="100000"/>
              </a:lnSpc>
            </a:pPr>
            <a:r>
              <a:rPr lang="en-US" sz="1000" dirty="0" err="1">
                <a:solidFill>
                  <a:srgbClr val="000000"/>
                </a:solidFill>
                <a:latin typeface="Courier New"/>
                <a:ea typeface="DejaVu Sans"/>
              </a:rPr>
              <a:t>socketplane</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0                    [OK]</a:t>
            </a:r>
            <a:endParaRPr dirty="0"/>
          </a:p>
          <a:p>
            <a:pPr>
              <a:lnSpc>
                <a:spcPct val="100000"/>
              </a:lnSpc>
            </a:pPr>
            <a:r>
              <a:rPr lang="en-US" sz="1000" dirty="0" err="1">
                <a:solidFill>
                  <a:srgbClr val="000000"/>
                </a:solidFill>
                <a:latin typeface="Courier New"/>
                <a:ea typeface="DejaVu Sans"/>
              </a:rPr>
              <a:t>powellquiring</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0                    [OK]</a:t>
            </a:r>
            <a:endParaRPr dirty="0"/>
          </a:p>
          <a:p>
            <a:pPr>
              <a:lnSpc>
                <a:spcPct val="100000"/>
              </a:lnSpc>
            </a:pPr>
            <a:r>
              <a:rPr lang="en-US" sz="1000" dirty="0" err="1">
                <a:solidFill>
                  <a:srgbClr val="000000"/>
                </a:solidFill>
                <a:latin typeface="Courier New"/>
                <a:ea typeface="DejaVu Sans"/>
              </a:rPr>
              <a:t>openshift</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-http-app                                                      0                    [OK]</a:t>
            </a:r>
            <a:endParaRPr dirty="0"/>
          </a:p>
          <a:p>
            <a:pPr>
              <a:lnSpc>
                <a:spcPct val="100000"/>
              </a:lnSpc>
            </a:pPr>
            <a:r>
              <a:rPr lang="en-US" sz="1000" dirty="0">
                <a:solidFill>
                  <a:srgbClr val="000000"/>
                </a:solidFill>
                <a:latin typeface="Courier New"/>
                <a:ea typeface="DejaVu Sans"/>
              </a:rPr>
              <a:t>peterc@L4377743:~$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Trusted Images</a:t>
            </a:r>
            <a:endParaRPr/>
          </a:p>
        </p:txBody>
      </p:sp>
      <p:sp>
        <p:nvSpPr>
          <p:cNvPr id="111"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“Official” </a:t>
            </a:r>
            <a:r>
              <a:rPr lang="en-US" dirty="0" err="1">
                <a:solidFill>
                  <a:srgbClr val="000000"/>
                </a:solidFill>
                <a:latin typeface="Century Gothic"/>
                <a:ea typeface="DejaVu Sans"/>
              </a:rPr>
              <a:t>Docker</a:t>
            </a:r>
            <a:r>
              <a:rPr lang="en-US" dirty="0">
                <a:solidFill>
                  <a:srgbClr val="000000"/>
                </a:solidFill>
                <a:latin typeface="Century Gothic"/>
                <a:ea typeface="DejaVu Sans"/>
              </a:rPr>
              <a:t> images</a:t>
            </a:r>
            <a:endParaRPr dirty="0"/>
          </a:p>
          <a:p>
            <a:pPr>
              <a:lnSpc>
                <a:spcPct val="100000"/>
              </a:lnSpc>
            </a:pPr>
            <a:r>
              <a:rPr lang="en-US" dirty="0">
                <a:solidFill>
                  <a:srgbClr val="000000"/>
                </a:solidFill>
                <a:latin typeface="Century Gothic"/>
                <a:ea typeface="DejaVu Sans"/>
              </a:rPr>
              <a:t>	</a:t>
            </a:r>
            <a:r>
              <a:rPr lang="en-US" dirty="0" smtClean="0">
                <a:solidFill>
                  <a:srgbClr val="3399FF"/>
                </a:solidFill>
                <a:latin typeface="Century Gothic"/>
                <a:ea typeface="DejaVu Sans"/>
                <a:hlinkClick r:id="rId2"/>
              </a:rPr>
              <a:t>https://registry.hub.docker.com/search?q=library&amp;searchfield=</a:t>
            </a:r>
            <a:endParaRPr dirty="0"/>
          </a:p>
          <a:p>
            <a:pPr>
              <a:lnSpc>
                <a:spcPct val="100000"/>
              </a:lnSpc>
            </a:pPr>
            <a:endParaRPr dirty="0"/>
          </a:p>
          <a:p>
            <a:pPr>
              <a:lnSpc>
                <a:spcPct val="100000"/>
              </a:lnSpc>
            </a:pPr>
            <a:r>
              <a:rPr lang="en-US" dirty="0">
                <a:solidFill>
                  <a:srgbClr val="000000"/>
                </a:solidFill>
                <a:latin typeface="Century Gothic"/>
                <a:ea typeface="DejaVu Sans"/>
              </a:rPr>
              <a:t>or via CLI:</a:t>
            </a:r>
            <a:endParaRPr dirty="0"/>
          </a:p>
          <a:p>
            <a:pPr>
              <a:lnSpc>
                <a:spcPct val="100000"/>
              </a:lnSpc>
            </a:pPr>
            <a:endParaRPr dirty="0"/>
          </a:p>
          <a:p>
            <a:pPr>
              <a:lnSpc>
                <a:spcPct val="100000"/>
              </a:lnSpc>
            </a:pPr>
            <a:r>
              <a:rPr lang="en-US" sz="1000" dirty="0">
                <a:solidFill>
                  <a:srgbClr val="000000"/>
                </a:solidFill>
                <a:latin typeface="Courier New"/>
                <a:ea typeface="DejaVu Sans"/>
              </a:rPr>
              <a:t>peterc@L4377743:~$ </a:t>
            </a:r>
            <a:r>
              <a:rPr lang="en-US" sz="1000" b="1" dirty="0" err="1">
                <a:solidFill>
                  <a:srgbClr val="0070C0"/>
                </a:solidFill>
                <a:latin typeface="Courier New"/>
                <a:ea typeface="DejaVu Sans"/>
              </a:rPr>
              <a:t>sudo</a:t>
            </a:r>
            <a:r>
              <a:rPr lang="en-US" sz="1000" b="1" dirty="0">
                <a:solidFill>
                  <a:srgbClr val="0070C0"/>
                </a:solidFill>
                <a:latin typeface="Courier New"/>
                <a:ea typeface="DejaVu Sans"/>
              </a:rPr>
              <a:t> </a:t>
            </a:r>
            <a:r>
              <a:rPr lang="en-US" sz="1000" b="1" dirty="0" err="1">
                <a:solidFill>
                  <a:srgbClr val="0070C0"/>
                </a:solidFill>
                <a:latin typeface="Courier New"/>
                <a:ea typeface="DejaVu Sans"/>
              </a:rPr>
              <a:t>docker</a:t>
            </a:r>
            <a:r>
              <a:rPr lang="en-US" sz="1000" b="1" dirty="0">
                <a:solidFill>
                  <a:srgbClr val="0070C0"/>
                </a:solidFill>
                <a:latin typeface="Courier New"/>
                <a:ea typeface="DejaVu Sans"/>
              </a:rPr>
              <a:t> search </a:t>
            </a:r>
            <a:r>
              <a:rPr lang="en-US" sz="1000" b="1" dirty="0" smtClean="0">
                <a:solidFill>
                  <a:srgbClr val="0070C0"/>
                </a:solidFill>
                <a:latin typeface="Courier New"/>
                <a:ea typeface="DejaVu Sans"/>
              </a:rPr>
              <a:t>library</a:t>
            </a:r>
            <a:endParaRPr b="1" dirty="0">
              <a:solidFill>
                <a:srgbClr val="0070C0"/>
              </a:solidFill>
            </a:endParaRPr>
          </a:p>
          <a:p>
            <a:pPr>
              <a:lnSpc>
                <a:spcPct val="100000"/>
              </a:lnSpc>
            </a:pPr>
            <a:r>
              <a:rPr lang="en-US" sz="1000" dirty="0">
                <a:solidFill>
                  <a:srgbClr val="000000"/>
                </a:solidFill>
                <a:latin typeface="Courier New"/>
              </a:rPr>
              <a:t>NAME                                      DESCRIPTION                                     STARS     OFFICIAL   AUTOMATED</a:t>
            </a:r>
          </a:p>
          <a:p>
            <a:pPr>
              <a:lnSpc>
                <a:spcPct val="100000"/>
              </a:lnSpc>
            </a:pPr>
            <a:r>
              <a:rPr lang="en-US" sz="1000" dirty="0" err="1">
                <a:solidFill>
                  <a:srgbClr val="000000"/>
                </a:solidFill>
                <a:latin typeface="Courier New"/>
              </a:rPr>
              <a:t>ubuntu</a:t>
            </a:r>
            <a:r>
              <a:rPr lang="en-US" sz="1000" dirty="0">
                <a:solidFill>
                  <a:srgbClr val="000000"/>
                </a:solidFill>
                <a:latin typeface="Courier New"/>
              </a:rPr>
              <a:t>                                    Official Ubuntu base image                      1404      [OK]       </a:t>
            </a:r>
          </a:p>
          <a:p>
            <a:pPr>
              <a:lnSpc>
                <a:spcPct val="100000"/>
              </a:lnSpc>
            </a:pPr>
            <a:r>
              <a:rPr lang="en-US" sz="1000" dirty="0">
                <a:solidFill>
                  <a:srgbClr val="000000"/>
                </a:solidFill>
                <a:latin typeface="Courier New"/>
              </a:rPr>
              <a:t>centos                                    The official build of CentOS.                   865       [OK]       </a:t>
            </a:r>
          </a:p>
          <a:p>
            <a:pPr>
              <a:lnSpc>
                <a:spcPct val="100000"/>
              </a:lnSpc>
            </a:pPr>
            <a:r>
              <a:rPr lang="en-US" sz="1000" dirty="0" err="1">
                <a:solidFill>
                  <a:srgbClr val="000000"/>
                </a:solidFill>
                <a:latin typeface="Courier New"/>
              </a:rPr>
              <a:t>nginx</a:t>
            </a:r>
            <a:r>
              <a:rPr lang="en-US" sz="1000" dirty="0">
                <a:solidFill>
                  <a:srgbClr val="000000"/>
                </a:solidFill>
                <a:latin typeface="Courier New"/>
              </a:rPr>
              <a:t>                                     Official build of </a:t>
            </a:r>
            <a:r>
              <a:rPr lang="en-US" sz="1000" dirty="0" err="1">
                <a:solidFill>
                  <a:srgbClr val="000000"/>
                </a:solidFill>
                <a:latin typeface="Courier New"/>
              </a:rPr>
              <a:t>Nginx</a:t>
            </a:r>
            <a:r>
              <a:rPr lang="en-US" sz="1000" dirty="0">
                <a:solidFill>
                  <a:srgbClr val="000000"/>
                </a:solidFill>
                <a:latin typeface="Courier New"/>
              </a:rPr>
              <a:t>.                        646       [OK]       </a:t>
            </a:r>
          </a:p>
          <a:p>
            <a:pPr>
              <a:lnSpc>
                <a:spcPct val="100000"/>
              </a:lnSpc>
            </a:pPr>
            <a:r>
              <a:rPr lang="en-US" sz="1000" dirty="0">
                <a:solidFill>
                  <a:srgbClr val="000000"/>
                </a:solidFill>
                <a:latin typeface="Courier New"/>
              </a:rPr>
              <a:t>node                                      Node.js is a JavaScript-based platform for...   559       [OK]       </a:t>
            </a:r>
          </a:p>
          <a:p>
            <a:pPr>
              <a:lnSpc>
                <a:spcPct val="100000"/>
              </a:lnSpc>
            </a:pPr>
            <a:r>
              <a:rPr lang="en-US" sz="1000" dirty="0" err="1">
                <a:solidFill>
                  <a:srgbClr val="000000"/>
                </a:solidFill>
                <a:latin typeface="Courier New"/>
              </a:rPr>
              <a:t>postgres</a:t>
            </a:r>
            <a:r>
              <a:rPr lang="en-US" sz="1000" dirty="0">
                <a:solidFill>
                  <a:srgbClr val="000000"/>
                </a:solidFill>
                <a:latin typeface="Courier New"/>
              </a:rPr>
              <a:t>                                  The PostgreSQL object-relational database ...   554       [OK]       </a:t>
            </a:r>
          </a:p>
          <a:p>
            <a:pPr>
              <a:lnSpc>
                <a:spcPct val="100000"/>
              </a:lnSpc>
            </a:pPr>
            <a:r>
              <a:rPr lang="en-US" sz="1000" dirty="0" err="1">
                <a:solidFill>
                  <a:srgbClr val="000000"/>
                </a:solidFill>
                <a:latin typeface="Courier New"/>
              </a:rPr>
              <a:t>redis</a:t>
            </a:r>
            <a:r>
              <a:rPr lang="en-US" sz="1000" dirty="0">
                <a:solidFill>
                  <a:srgbClr val="000000"/>
                </a:solidFill>
                <a:latin typeface="Courier New"/>
              </a:rPr>
              <a:t>                                     </a:t>
            </a:r>
            <a:r>
              <a:rPr lang="en-US" sz="1000" dirty="0" err="1">
                <a:solidFill>
                  <a:srgbClr val="000000"/>
                </a:solidFill>
                <a:latin typeface="Courier New"/>
              </a:rPr>
              <a:t>Redis</a:t>
            </a:r>
            <a:r>
              <a:rPr lang="en-US" sz="1000" dirty="0">
                <a:solidFill>
                  <a:srgbClr val="000000"/>
                </a:solidFill>
                <a:latin typeface="Courier New"/>
              </a:rPr>
              <a:t> is an open source key-value store </a:t>
            </a:r>
            <a:r>
              <a:rPr lang="en-US" sz="1000" dirty="0" err="1">
                <a:solidFill>
                  <a:srgbClr val="000000"/>
                </a:solidFill>
                <a:latin typeface="Courier New"/>
              </a:rPr>
              <a:t>th.</a:t>
            </a:r>
            <a:r>
              <a:rPr lang="en-US" sz="1000" dirty="0">
                <a:solidFill>
                  <a:srgbClr val="000000"/>
                </a:solidFill>
                <a:latin typeface="Courier New"/>
              </a:rPr>
              <a:t>..   547       [OK]       </a:t>
            </a:r>
          </a:p>
          <a:p>
            <a:pPr>
              <a:lnSpc>
                <a:spcPct val="100000"/>
              </a:lnSpc>
            </a:pPr>
            <a:r>
              <a:rPr lang="en-US" sz="1000" dirty="0" err="1">
                <a:solidFill>
                  <a:srgbClr val="000000"/>
                </a:solidFill>
                <a:latin typeface="Courier New"/>
              </a:rPr>
              <a:t>mysql</a:t>
            </a:r>
            <a:r>
              <a:rPr lang="en-US" sz="1000" dirty="0">
                <a:solidFill>
                  <a:srgbClr val="000000"/>
                </a:solidFill>
                <a:latin typeface="Courier New"/>
              </a:rPr>
              <a:t>                                     MySQL is a widely used, open-source </a:t>
            </a:r>
            <a:r>
              <a:rPr lang="en-US" sz="1000" dirty="0" err="1">
                <a:solidFill>
                  <a:srgbClr val="000000"/>
                </a:solidFill>
                <a:latin typeface="Courier New"/>
              </a:rPr>
              <a:t>relati</a:t>
            </a:r>
            <a:r>
              <a:rPr lang="en-US" sz="1000" dirty="0">
                <a:solidFill>
                  <a:srgbClr val="000000"/>
                </a:solidFill>
                <a:latin typeface="Courier New"/>
              </a:rPr>
              <a:t>...   507       [OK]       </a:t>
            </a:r>
          </a:p>
          <a:p>
            <a:pPr>
              <a:lnSpc>
                <a:spcPct val="100000"/>
              </a:lnSpc>
            </a:pPr>
            <a:r>
              <a:rPr lang="en-US" sz="1000" dirty="0">
                <a:solidFill>
                  <a:srgbClr val="000000"/>
                </a:solidFill>
                <a:latin typeface="Courier New"/>
              </a:rPr>
              <a:t>mongo                                     </a:t>
            </a:r>
            <a:r>
              <a:rPr lang="en-US" sz="1000" dirty="0" err="1">
                <a:solidFill>
                  <a:srgbClr val="000000"/>
                </a:solidFill>
                <a:latin typeface="Courier New"/>
              </a:rPr>
              <a:t>MongoDB</a:t>
            </a:r>
            <a:r>
              <a:rPr lang="en-US" sz="1000" dirty="0">
                <a:solidFill>
                  <a:srgbClr val="000000"/>
                </a:solidFill>
                <a:latin typeface="Courier New"/>
              </a:rPr>
              <a:t> document databases provide high av...   478       [OK]       </a:t>
            </a:r>
          </a:p>
          <a:p>
            <a:pPr>
              <a:lnSpc>
                <a:spcPct val="100000"/>
              </a:lnSpc>
            </a:pPr>
            <a:r>
              <a:rPr lang="en-US" sz="1000" dirty="0" err="1">
                <a:solidFill>
                  <a:srgbClr val="000000"/>
                </a:solidFill>
                <a:latin typeface="Courier New"/>
              </a:rPr>
              <a:t>debian</a:t>
            </a:r>
            <a:r>
              <a:rPr lang="en-US" sz="1000" dirty="0">
                <a:solidFill>
                  <a:srgbClr val="000000"/>
                </a:solidFill>
                <a:latin typeface="Courier New"/>
              </a:rPr>
              <a:t>                                    (Semi) Official </a:t>
            </a:r>
            <a:r>
              <a:rPr lang="en-US" sz="1000" dirty="0" err="1">
                <a:solidFill>
                  <a:srgbClr val="000000"/>
                </a:solidFill>
                <a:latin typeface="Courier New"/>
              </a:rPr>
              <a:t>Debian</a:t>
            </a:r>
            <a:r>
              <a:rPr lang="en-US" sz="1000" dirty="0">
                <a:solidFill>
                  <a:srgbClr val="000000"/>
                </a:solidFill>
                <a:latin typeface="Courier New"/>
              </a:rPr>
              <a:t> base image.              368       [OK]       </a:t>
            </a:r>
          </a:p>
          <a:p>
            <a:pPr>
              <a:lnSpc>
                <a:spcPct val="100000"/>
              </a:lnSpc>
            </a:pPr>
            <a:r>
              <a:rPr lang="en-US" sz="1000" dirty="0" err="1">
                <a:solidFill>
                  <a:srgbClr val="000000"/>
                </a:solidFill>
                <a:latin typeface="Courier New"/>
              </a:rPr>
              <a:t>jenkins</a:t>
            </a:r>
            <a:r>
              <a:rPr lang="en-US" sz="1000" dirty="0">
                <a:solidFill>
                  <a:srgbClr val="000000"/>
                </a:solidFill>
                <a:latin typeface="Courier New"/>
              </a:rPr>
              <a:t>                                   Official Jenkins </a:t>
            </a:r>
            <a:r>
              <a:rPr lang="en-US" sz="1000" dirty="0" err="1">
                <a:solidFill>
                  <a:srgbClr val="000000"/>
                </a:solidFill>
                <a:latin typeface="Courier New"/>
              </a:rPr>
              <a:t>Docker</a:t>
            </a:r>
            <a:r>
              <a:rPr lang="en-US" sz="1000" dirty="0">
                <a:solidFill>
                  <a:srgbClr val="000000"/>
                </a:solidFill>
                <a:latin typeface="Courier New"/>
              </a:rPr>
              <a:t> image                   284       [OK]       </a:t>
            </a:r>
          </a:p>
          <a:p>
            <a:pPr>
              <a:lnSpc>
                <a:spcPct val="100000"/>
              </a:lnSpc>
            </a:pPr>
            <a:r>
              <a:rPr lang="en-US" sz="1000" dirty="0" err="1">
                <a:solidFill>
                  <a:srgbClr val="000000"/>
                </a:solidFill>
                <a:latin typeface="Courier New"/>
              </a:rPr>
              <a:t>wordpress</a:t>
            </a:r>
            <a:r>
              <a:rPr lang="en-US" sz="1000" dirty="0">
                <a:solidFill>
                  <a:srgbClr val="000000"/>
                </a:solidFill>
                <a:latin typeface="Courier New"/>
              </a:rPr>
              <a:t>                                 The WordPress rich content management syst...   234       [OK]       </a:t>
            </a:r>
          </a:p>
          <a:p>
            <a:pPr>
              <a:lnSpc>
                <a:spcPct val="100000"/>
              </a:lnSpc>
            </a:pPr>
            <a:r>
              <a:rPr lang="en-US" sz="1000" dirty="0">
                <a:solidFill>
                  <a:srgbClr val="000000"/>
                </a:solidFill>
                <a:latin typeface="Courier New"/>
              </a:rPr>
              <a:t>registry                                  Containerized </a:t>
            </a:r>
            <a:r>
              <a:rPr lang="en-US" sz="1000" dirty="0" err="1">
                <a:solidFill>
                  <a:srgbClr val="000000"/>
                </a:solidFill>
                <a:latin typeface="Courier New"/>
              </a:rPr>
              <a:t>docker</a:t>
            </a:r>
            <a:r>
              <a:rPr lang="en-US" sz="1000" dirty="0">
                <a:solidFill>
                  <a:srgbClr val="000000"/>
                </a:solidFill>
                <a:latin typeface="Courier New"/>
              </a:rPr>
              <a:t> registry                   204       [OK]       </a:t>
            </a:r>
          </a:p>
          <a:p>
            <a:pPr>
              <a:lnSpc>
                <a:spcPct val="100000"/>
              </a:lnSpc>
            </a:pPr>
            <a:r>
              <a:rPr lang="en-US" sz="1000" dirty="0" err="1">
                <a:solidFill>
                  <a:srgbClr val="000000"/>
                </a:solidFill>
                <a:latin typeface="Courier New"/>
              </a:rPr>
              <a:t>golang</a:t>
            </a:r>
            <a:r>
              <a:rPr lang="en-US" sz="1000" dirty="0">
                <a:solidFill>
                  <a:srgbClr val="000000"/>
                </a:solidFill>
                <a:latin typeface="Courier New"/>
              </a:rPr>
              <a:t>                                    Go (</a:t>
            </a:r>
            <a:r>
              <a:rPr lang="en-US" sz="1000" dirty="0" err="1">
                <a:solidFill>
                  <a:srgbClr val="000000"/>
                </a:solidFill>
                <a:latin typeface="Courier New"/>
              </a:rPr>
              <a:t>golang</a:t>
            </a:r>
            <a:r>
              <a:rPr lang="en-US" sz="1000" dirty="0">
                <a:solidFill>
                  <a:srgbClr val="000000"/>
                </a:solidFill>
                <a:latin typeface="Courier New"/>
              </a:rPr>
              <a:t>) is a general purpose, higher-l...   166       [OK]       </a:t>
            </a:r>
          </a:p>
          <a:p>
            <a:pPr>
              <a:lnSpc>
                <a:spcPct val="100000"/>
              </a:lnSpc>
            </a:pPr>
            <a:r>
              <a:rPr lang="en-US" sz="1000" dirty="0">
                <a:solidFill>
                  <a:srgbClr val="000000"/>
                </a:solidFill>
                <a:latin typeface="Courier New"/>
              </a:rPr>
              <a:t>rails                                     </a:t>
            </a:r>
            <a:r>
              <a:rPr lang="en-US" sz="1000" dirty="0" err="1">
                <a:solidFill>
                  <a:srgbClr val="000000"/>
                </a:solidFill>
                <a:latin typeface="Courier New"/>
              </a:rPr>
              <a:t>Rails</a:t>
            </a:r>
            <a:r>
              <a:rPr lang="en-US" sz="1000" dirty="0">
                <a:solidFill>
                  <a:srgbClr val="000000"/>
                </a:solidFill>
                <a:latin typeface="Courier New"/>
              </a:rPr>
              <a:t> is an open-source web application </a:t>
            </a:r>
            <a:r>
              <a:rPr lang="en-US" sz="1000" dirty="0" err="1">
                <a:solidFill>
                  <a:srgbClr val="000000"/>
                </a:solidFill>
                <a:latin typeface="Courier New"/>
              </a:rPr>
              <a:t>fr.</a:t>
            </a:r>
            <a:r>
              <a:rPr lang="en-US" sz="1000" dirty="0">
                <a:solidFill>
                  <a:srgbClr val="000000"/>
                </a:solidFill>
                <a:latin typeface="Courier New"/>
              </a:rPr>
              <a:t>..   144       [OK]       </a:t>
            </a:r>
          </a:p>
          <a:p>
            <a:pPr>
              <a:lnSpc>
                <a:spcPct val="100000"/>
              </a:lnSpc>
            </a:pPr>
            <a:r>
              <a:rPr lang="en-US" sz="1000" dirty="0">
                <a:solidFill>
                  <a:srgbClr val="000000"/>
                </a:solidFill>
                <a:latin typeface="Courier New"/>
              </a:rPr>
              <a:t>fedora                                    Official Fedora 21 base image and semi-off...   144       [OK]       </a:t>
            </a:r>
          </a:p>
          <a:p>
            <a:pPr>
              <a:lnSpc>
                <a:spcPct val="100000"/>
              </a:lnSpc>
            </a:pPr>
            <a:r>
              <a:rPr lang="en-US" sz="1000" dirty="0" err="1">
                <a:solidFill>
                  <a:srgbClr val="000000"/>
                </a:solidFill>
                <a:latin typeface="Courier New"/>
              </a:rPr>
              <a:t>busybox</a:t>
            </a:r>
            <a:r>
              <a:rPr lang="en-US" sz="1000" dirty="0">
                <a:solidFill>
                  <a:srgbClr val="000000"/>
                </a:solidFill>
                <a:latin typeface="Courier New"/>
              </a:rPr>
              <a:t>                                   </a:t>
            </a:r>
            <a:r>
              <a:rPr lang="en-US" sz="1000" dirty="0" err="1">
                <a:solidFill>
                  <a:srgbClr val="000000"/>
                </a:solidFill>
                <a:latin typeface="Courier New"/>
              </a:rPr>
              <a:t>Busybox</a:t>
            </a:r>
            <a:r>
              <a:rPr lang="en-US" sz="1000" dirty="0">
                <a:solidFill>
                  <a:srgbClr val="000000"/>
                </a:solidFill>
                <a:latin typeface="Courier New"/>
              </a:rPr>
              <a:t> base image.                             142       [OK]       </a:t>
            </a:r>
          </a:p>
          <a:p>
            <a:pPr>
              <a:lnSpc>
                <a:spcPct val="100000"/>
              </a:lnSpc>
            </a:pPr>
            <a:r>
              <a:rPr lang="en-US" sz="1000" dirty="0">
                <a:solidFill>
                  <a:srgbClr val="000000"/>
                </a:solidFill>
                <a:latin typeface="Courier New"/>
              </a:rPr>
              <a:t>python                                    </a:t>
            </a:r>
            <a:r>
              <a:rPr lang="en-US" sz="1000" dirty="0" err="1">
                <a:solidFill>
                  <a:srgbClr val="000000"/>
                </a:solidFill>
                <a:latin typeface="Courier New"/>
              </a:rPr>
              <a:t>Python</a:t>
            </a:r>
            <a:r>
              <a:rPr lang="en-US" sz="1000" dirty="0">
                <a:solidFill>
                  <a:srgbClr val="000000"/>
                </a:solidFill>
                <a:latin typeface="Courier New"/>
              </a:rPr>
              <a:t> is an interpreted, interactive, obj...   138       [OK]       </a:t>
            </a:r>
          </a:p>
          <a:p>
            <a:pPr>
              <a:lnSpc>
                <a:spcPct val="100000"/>
              </a:lnSpc>
            </a:pPr>
            <a:r>
              <a:rPr lang="en-US" sz="1000" dirty="0">
                <a:solidFill>
                  <a:srgbClr val="000000"/>
                </a:solidFill>
                <a:latin typeface="Courier New"/>
              </a:rPr>
              <a:t>java                                      </a:t>
            </a:r>
            <a:r>
              <a:rPr lang="en-US" sz="1000" dirty="0" err="1">
                <a:solidFill>
                  <a:srgbClr val="000000"/>
                </a:solidFill>
                <a:latin typeface="Courier New"/>
              </a:rPr>
              <a:t>Java</a:t>
            </a:r>
            <a:r>
              <a:rPr lang="en-US" sz="1000" dirty="0">
                <a:solidFill>
                  <a:srgbClr val="000000"/>
                </a:solidFill>
                <a:latin typeface="Courier New"/>
              </a:rPr>
              <a:t> is a concurrent, class-based, and obj...   137       [OK]       </a:t>
            </a:r>
          </a:p>
          <a:p>
            <a:pPr>
              <a:lnSpc>
                <a:spcPct val="100000"/>
              </a:lnSpc>
            </a:pPr>
            <a:r>
              <a:rPr lang="en-US" sz="1000" dirty="0" err="1">
                <a:solidFill>
                  <a:srgbClr val="000000"/>
                </a:solidFill>
                <a:latin typeface="Courier New"/>
              </a:rPr>
              <a:t>php</a:t>
            </a:r>
            <a:r>
              <a:rPr lang="en-US" sz="1000" dirty="0">
                <a:solidFill>
                  <a:srgbClr val="000000"/>
                </a:solidFill>
                <a:latin typeface="Courier New"/>
              </a:rPr>
              <a:t>                                       While designed for web development, the PH...   136       [OK]       </a:t>
            </a:r>
          </a:p>
          <a:p>
            <a:pPr>
              <a:lnSpc>
                <a:spcPct val="100000"/>
              </a:lnSpc>
            </a:pPr>
            <a:r>
              <a:rPr lang="en-US" sz="1000" dirty="0">
                <a:solidFill>
                  <a:srgbClr val="000000"/>
                </a:solidFill>
                <a:latin typeface="Courier New"/>
              </a:rPr>
              <a:t>ruby                                      </a:t>
            </a:r>
            <a:r>
              <a:rPr lang="en-US" sz="1000" dirty="0" err="1">
                <a:solidFill>
                  <a:srgbClr val="000000"/>
                </a:solidFill>
                <a:latin typeface="Courier New"/>
              </a:rPr>
              <a:t>Ruby</a:t>
            </a:r>
            <a:r>
              <a:rPr lang="en-US" sz="1000" dirty="0">
                <a:solidFill>
                  <a:srgbClr val="000000"/>
                </a:solidFill>
                <a:latin typeface="Courier New"/>
              </a:rPr>
              <a:t> is a dynamic, reflective, object-</a:t>
            </a:r>
            <a:r>
              <a:rPr lang="en-US" sz="1000" dirty="0" err="1">
                <a:solidFill>
                  <a:srgbClr val="000000"/>
                </a:solidFill>
                <a:latin typeface="Courier New"/>
              </a:rPr>
              <a:t>orie</a:t>
            </a:r>
            <a:r>
              <a:rPr lang="en-US" sz="1000" dirty="0">
                <a:solidFill>
                  <a:srgbClr val="000000"/>
                </a:solidFill>
                <a:latin typeface="Courier New"/>
              </a:rPr>
              <a:t>...   133       [OK]       </a:t>
            </a:r>
          </a:p>
          <a:p>
            <a:pPr>
              <a:lnSpc>
                <a:spcPct val="100000"/>
              </a:lnSpc>
            </a:pPr>
            <a:r>
              <a:rPr lang="en-US" sz="1000" dirty="0">
                <a:solidFill>
                  <a:srgbClr val="000000"/>
                </a:solidFill>
                <a:latin typeface="Courier New"/>
              </a:rPr>
              <a:t>tomcat                                    Apache Tomcat is an open source </a:t>
            </a:r>
            <a:r>
              <a:rPr lang="en-US" sz="1000" dirty="0" err="1">
                <a:solidFill>
                  <a:srgbClr val="000000"/>
                </a:solidFill>
                <a:latin typeface="Courier New"/>
              </a:rPr>
              <a:t>implementa</a:t>
            </a:r>
            <a:r>
              <a:rPr lang="en-US" sz="1000" dirty="0">
                <a:solidFill>
                  <a:srgbClr val="000000"/>
                </a:solidFill>
                <a:latin typeface="Courier New"/>
              </a:rPr>
              <a:t>...   77        [OK]       </a:t>
            </a:r>
          </a:p>
          <a:p>
            <a:pPr>
              <a:lnSpc>
                <a:spcPct val="100000"/>
              </a:lnSpc>
            </a:pPr>
            <a:r>
              <a:rPr lang="en-US" sz="1000" dirty="0" err="1">
                <a:solidFill>
                  <a:srgbClr val="000000"/>
                </a:solidFill>
                <a:latin typeface="Courier New"/>
              </a:rPr>
              <a:t>perl</a:t>
            </a:r>
            <a:r>
              <a:rPr lang="en-US" sz="1000" dirty="0">
                <a:solidFill>
                  <a:srgbClr val="000000"/>
                </a:solidFill>
                <a:latin typeface="Courier New"/>
              </a:rPr>
              <a:t>                                      Perl is a high-level, general-purpose, int...   29        [OK]       </a:t>
            </a:r>
          </a:p>
          <a:p>
            <a:pPr>
              <a:lnSpc>
                <a:spcPct val="100000"/>
              </a:lnSpc>
            </a:pPr>
            <a:r>
              <a:rPr lang="en-US" sz="1000" dirty="0" err="1">
                <a:solidFill>
                  <a:srgbClr val="000000"/>
                </a:solidFill>
                <a:latin typeface="Courier New"/>
              </a:rPr>
              <a:t>ubuntu</a:t>
            </a:r>
            <a:r>
              <a:rPr lang="en-US" sz="1000" dirty="0">
                <a:solidFill>
                  <a:srgbClr val="000000"/>
                </a:solidFill>
                <a:latin typeface="Courier New"/>
              </a:rPr>
              <a:t>-upstart                            </a:t>
            </a:r>
            <a:r>
              <a:rPr lang="en-US" sz="1000" dirty="0" err="1">
                <a:solidFill>
                  <a:srgbClr val="000000"/>
                </a:solidFill>
                <a:latin typeface="Courier New"/>
              </a:rPr>
              <a:t>Upstart</a:t>
            </a:r>
            <a:r>
              <a:rPr lang="en-US" sz="1000" dirty="0">
                <a:solidFill>
                  <a:srgbClr val="000000"/>
                </a:solidFill>
                <a:latin typeface="Courier New"/>
              </a:rPr>
              <a:t> is an event-based replacement for ...   21        [OK] peterc@L4377743</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Running an Image</a:t>
            </a:r>
            <a:endParaRPr/>
          </a:p>
        </p:txBody>
      </p:sp>
      <p:sp>
        <p:nvSpPr>
          <p:cNvPr id="113"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First time you ‘run’ an image, you download the image</a:t>
            </a:r>
            <a:endParaRPr dirty="0"/>
          </a:p>
          <a:p>
            <a:pPr>
              <a:lnSpc>
                <a:spcPct val="100000"/>
              </a:lnSpc>
            </a:pPr>
            <a:r>
              <a:rPr lang="en-US" dirty="0">
                <a:solidFill>
                  <a:srgbClr val="000000"/>
                </a:solidFill>
                <a:latin typeface="Century Gothic"/>
                <a:ea typeface="DejaVu Sans"/>
              </a:rPr>
              <a:t>The image, once running, is called a ‘container’</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run -</a:t>
            </a:r>
            <a:r>
              <a:rPr lang="en-US" sz="1000" dirty="0" err="1">
                <a:solidFill>
                  <a:srgbClr val="0070C0"/>
                </a:solidFill>
                <a:latin typeface="Courier New"/>
                <a:ea typeface="DejaVu Sans"/>
              </a:rPr>
              <a:t>ti</a:t>
            </a:r>
            <a:r>
              <a:rPr lang="en-US" sz="1000" dirty="0">
                <a:solidFill>
                  <a:srgbClr val="0070C0"/>
                </a:solidFill>
                <a:latin typeface="Courier New"/>
                <a:ea typeface="DejaVu Sans"/>
              </a:rPr>
              <a:t> </a:t>
            </a:r>
            <a:r>
              <a:rPr lang="en-US" sz="1000" dirty="0" err="1">
                <a:solidFill>
                  <a:srgbClr val="0070C0"/>
                </a:solidFill>
                <a:latin typeface="Courier New"/>
                <a:ea typeface="DejaVu Sans"/>
              </a:rPr>
              <a:t>busybox:latest</a:t>
            </a:r>
            <a:r>
              <a:rPr lang="en-US" sz="1000" dirty="0">
                <a:solidFill>
                  <a:srgbClr val="0070C0"/>
                </a:solidFill>
                <a:latin typeface="Courier New"/>
                <a:ea typeface="DejaVu Sans"/>
              </a:rPr>
              <a:t> </a:t>
            </a:r>
            <a:endParaRPr dirty="0"/>
          </a:p>
          <a:p>
            <a:pPr>
              <a:lnSpc>
                <a:spcPct val="100000"/>
              </a:lnSpc>
            </a:pPr>
            <a:r>
              <a:rPr lang="en-US" sz="1000" dirty="0">
                <a:solidFill>
                  <a:srgbClr val="000000"/>
                </a:solidFill>
                <a:latin typeface="Courier New"/>
                <a:ea typeface="DejaVu Sans"/>
              </a:rPr>
              <a:t>/ # </a:t>
            </a:r>
            <a:r>
              <a:rPr lang="en-US" sz="1000" dirty="0" err="1">
                <a:solidFill>
                  <a:srgbClr val="0070C0"/>
                </a:solidFill>
                <a:latin typeface="Courier New"/>
                <a:ea typeface="DejaVu Sans"/>
              </a:rPr>
              <a:t>ls</a:t>
            </a:r>
            <a:r>
              <a:rPr lang="en-US" sz="1000" dirty="0">
                <a:solidFill>
                  <a:srgbClr val="0070C0"/>
                </a:solidFill>
                <a:latin typeface="Courier New"/>
                <a:ea typeface="DejaVu Sans"/>
              </a:rPr>
              <a:t> -alp /</a:t>
            </a:r>
            <a:endParaRPr dirty="0">
              <a:solidFill>
                <a:srgbClr val="0070C0"/>
              </a:solidFill>
            </a:endParaRPr>
          </a:p>
          <a:p>
            <a:pPr>
              <a:lnSpc>
                <a:spcPct val="100000"/>
              </a:lnSpc>
            </a:pPr>
            <a:r>
              <a:rPr lang="en-US" sz="1000" dirty="0">
                <a:solidFill>
                  <a:srgbClr val="000000"/>
                </a:solidFill>
                <a:latin typeface="Courier New"/>
                <a:ea typeface="DejaVu Sans"/>
              </a:rPr>
              <a:t>total 56</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24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19:32 ./</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24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19:32 ../</a:t>
            </a:r>
            <a:endParaRPr dirty="0"/>
          </a:p>
          <a:p>
            <a:pPr>
              <a:lnSpc>
                <a:spcPct val="100000"/>
              </a:lnSpc>
            </a:pPr>
            <a:r>
              <a:rPr lang="en-US" sz="1000" dirty="0">
                <a:solidFill>
                  <a:srgbClr val="000000"/>
                </a:solidFill>
                <a:latin typeface="Courier New"/>
                <a:ea typeface="DejaVu Sans"/>
              </a:rPr>
              <a:t>-</a:t>
            </a:r>
            <a:r>
              <a:rPr lang="en-US" sz="1000" dirty="0" err="1">
                <a:solidFill>
                  <a:srgbClr val="000000"/>
                </a:solidFill>
                <a:latin typeface="Courier New"/>
                <a:ea typeface="DejaVu Sans"/>
              </a:rPr>
              <a:t>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0 Feb 27 19:32 .</a:t>
            </a:r>
            <a:r>
              <a:rPr lang="en-US" sz="1000" dirty="0" err="1">
                <a:solidFill>
                  <a:srgbClr val="000000"/>
                </a:solidFill>
                <a:latin typeface="Courier New"/>
                <a:ea typeface="DejaVu Sans"/>
              </a:rPr>
              <a:t>dockerenv</a:t>
            </a:r>
            <a:endParaRPr dirty="0"/>
          </a:p>
          <a:p>
            <a:pPr>
              <a:lnSpc>
                <a:spcPct val="100000"/>
              </a:lnSpc>
            </a:pPr>
            <a:r>
              <a:rPr lang="en-US" sz="1000" dirty="0">
                <a:solidFill>
                  <a:srgbClr val="000000"/>
                </a:solidFill>
                <a:latin typeface="Courier New"/>
                <a:ea typeface="DejaVu Sans"/>
              </a:rPr>
              <a:t>-</a:t>
            </a:r>
            <a:r>
              <a:rPr lang="en-US" sz="1000" dirty="0" err="1">
                <a:solidFill>
                  <a:srgbClr val="000000"/>
                </a:solidFill>
                <a:latin typeface="Courier New"/>
                <a:ea typeface="DejaVu Sans"/>
              </a:rPr>
              <a:t>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0 Feb 27 19:32 .</a:t>
            </a:r>
            <a:r>
              <a:rPr lang="en-US" sz="1000" dirty="0" err="1">
                <a:solidFill>
                  <a:srgbClr val="000000"/>
                </a:solidFill>
                <a:latin typeface="Courier New"/>
                <a:ea typeface="DejaVu Sans"/>
              </a:rPr>
              <a:t>dockerinit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bin/</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5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380 Feb 27 19:32 </a:t>
            </a:r>
            <a:r>
              <a:rPr lang="en-US" sz="1000" dirty="0" err="1">
                <a:solidFill>
                  <a:srgbClr val="000000"/>
                </a:solidFill>
                <a:latin typeface="Courier New"/>
                <a:ea typeface="DejaVu Sans"/>
              </a:rPr>
              <a:t>dev</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6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19:32 </a:t>
            </a:r>
            <a:r>
              <a:rPr lang="en-US" sz="1000" dirty="0" err="1">
                <a:solidFill>
                  <a:srgbClr val="000000"/>
                </a:solidFill>
                <a:latin typeface="Courier New"/>
                <a:ea typeface="DejaVu Sans"/>
              </a:rPr>
              <a:t>etc</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4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home/</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lib/</a:t>
            </a:r>
            <a:endParaRPr dirty="0"/>
          </a:p>
          <a:p>
            <a:pPr>
              <a:lnSpc>
                <a:spcPct val="100000"/>
              </a:lnSpc>
            </a:pPr>
            <a:r>
              <a:rPr lang="en-US" sz="1000" dirty="0" err="1">
                <a:solidFill>
                  <a:srgbClr val="000000"/>
                </a:solidFill>
                <a:latin typeface="Courier New"/>
                <a:ea typeface="DejaVu Sans"/>
              </a:rPr>
              <a:t>lrwxrwxrwx</a:t>
            </a:r>
            <a:r>
              <a:rPr lang="en-US" sz="1000" dirty="0">
                <a:solidFill>
                  <a:srgbClr val="000000"/>
                </a:solidFill>
                <a:latin typeface="Courier New"/>
                <a:ea typeface="DejaVu Sans"/>
              </a:rPr>
              <a:t>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3 May 22  2014 lib64 -&gt; lib/</a:t>
            </a:r>
            <a:endParaRPr dirty="0"/>
          </a:p>
          <a:p>
            <a:pPr>
              <a:lnSpc>
                <a:spcPct val="100000"/>
              </a:lnSpc>
            </a:pPr>
            <a:r>
              <a:rPr lang="en-US" sz="1000" dirty="0" err="1">
                <a:solidFill>
                  <a:srgbClr val="000000"/>
                </a:solidFill>
                <a:latin typeface="Courier New"/>
                <a:ea typeface="DejaVu Sans"/>
              </a:rPr>
              <a:t>lrwxrwxrwx</a:t>
            </a:r>
            <a:r>
              <a:rPr lang="en-US" sz="1000" dirty="0">
                <a:solidFill>
                  <a:srgbClr val="000000"/>
                </a:solidFill>
                <a:latin typeface="Courier New"/>
                <a:ea typeface="DejaVu Sans"/>
              </a:rPr>
              <a:t>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11 May 22  2014 </a:t>
            </a:r>
            <a:r>
              <a:rPr lang="en-US" sz="1000" dirty="0" err="1">
                <a:solidFill>
                  <a:srgbClr val="000000"/>
                </a:solidFill>
                <a:latin typeface="Courier New"/>
                <a:ea typeface="DejaVu Sans"/>
              </a:rPr>
              <a:t>linuxrc</a:t>
            </a:r>
            <a:r>
              <a:rPr lang="en-US" sz="1000" dirty="0">
                <a:solidFill>
                  <a:srgbClr val="000000"/>
                </a:solidFill>
                <a:latin typeface="Courier New"/>
                <a:ea typeface="DejaVu Sans"/>
              </a:rPr>
              <a:t> -&gt; bin/</a:t>
            </a:r>
            <a:r>
              <a:rPr lang="en-US" sz="1000" dirty="0" err="1">
                <a:solidFill>
                  <a:srgbClr val="000000"/>
                </a:solidFill>
                <a:latin typeface="Courier New"/>
                <a:ea typeface="DejaVu Sans"/>
              </a:rPr>
              <a:t>busybox</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2014 media/</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2014 </a:t>
            </a:r>
            <a:r>
              <a:rPr lang="en-US" sz="1000" dirty="0" err="1">
                <a:solidFill>
                  <a:srgbClr val="000000"/>
                </a:solidFill>
                <a:latin typeface="Courier New"/>
                <a:ea typeface="DejaVu Sans"/>
              </a:rPr>
              <a:t>mnt</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2014 opt/</a:t>
            </a:r>
            <a:endParaRPr dirty="0"/>
          </a:p>
          <a:p>
            <a:pPr>
              <a:lnSpc>
                <a:spcPct val="100000"/>
              </a:lnSpc>
            </a:pPr>
            <a:r>
              <a:rPr lang="en-US" sz="1000" dirty="0" err="1">
                <a:solidFill>
                  <a:srgbClr val="000000"/>
                </a:solidFill>
                <a:latin typeface="Courier New"/>
                <a:ea typeface="DejaVu Sans"/>
              </a:rPr>
              <a:t>dr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321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0 Feb 27 19:32 </a:t>
            </a:r>
            <a:r>
              <a:rPr lang="en-US" sz="1000" dirty="0" err="1">
                <a:solidFill>
                  <a:srgbClr val="000000"/>
                </a:solidFill>
                <a:latin typeface="Courier New"/>
                <a:ea typeface="DejaVu Sans"/>
              </a:rPr>
              <a:t>proc</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a:t>
            </a:r>
            <a:r>
              <a:rPr lang="en-US" sz="1000" dirty="0">
                <a:solidFill>
                  <a:srgbClr val="000000"/>
                </a:solidFill>
                <a:latin typeface="Courier New"/>
                <a:ea typeface="DejaVu Sans"/>
              </a:rPr>
              <a:t>------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19:32 root/</a:t>
            </a:r>
            <a:endParaRPr dirty="0"/>
          </a:p>
          <a:p>
            <a:pPr>
              <a:lnSpc>
                <a:spcPct val="100000"/>
              </a:lnSpc>
            </a:pPr>
            <a:r>
              <a:rPr lang="en-US" sz="1000" dirty="0" err="1">
                <a:solidFill>
                  <a:srgbClr val="000000"/>
                </a:solidFill>
                <a:latin typeface="Courier New"/>
                <a:ea typeface="DejaVu Sans"/>
              </a:rPr>
              <a:t>lrwxrwxrwx</a:t>
            </a:r>
            <a:r>
              <a:rPr lang="en-US" sz="1000" dirty="0">
                <a:solidFill>
                  <a:srgbClr val="000000"/>
                </a:solidFill>
                <a:latin typeface="Courier New"/>
                <a:ea typeface="DejaVu Sans"/>
              </a:rPr>
              <a:t>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3 Feb 27  2014 run -&gt; </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a:t>
            </a:r>
            <a:r>
              <a:rPr lang="en-US" sz="1000" dirty="0" err="1">
                <a:solidFill>
                  <a:srgbClr val="000000"/>
                </a:solidFill>
                <a:latin typeface="Courier New"/>
                <a:ea typeface="DejaVu Sans"/>
              </a:rPr>
              <a:t>sbin</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13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0 Feb 27 19:32 sys/</a:t>
            </a:r>
            <a:endParaRPr dirty="0"/>
          </a:p>
          <a:p>
            <a:pPr>
              <a:lnSpc>
                <a:spcPct val="100000"/>
              </a:lnSpc>
            </a:pPr>
            <a:r>
              <a:rPr lang="en-US" sz="1000" dirty="0" err="1">
                <a:solidFill>
                  <a:srgbClr val="000000"/>
                </a:solidFill>
                <a:latin typeface="Courier New"/>
                <a:ea typeface="DejaVu Sans"/>
              </a:rPr>
              <a:t>drwxrwxrwt</a:t>
            </a:r>
            <a:r>
              <a:rPr lang="en-US" sz="1000" dirty="0">
                <a:solidFill>
                  <a:srgbClr val="000000"/>
                </a:solidFill>
                <a:latin typeface="Courier New"/>
                <a:ea typeface="DejaVu Sans"/>
              </a:rPr>
              <a:t>    3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6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a:t>
            </a:r>
            <a:r>
              <a:rPr lang="en-US" sz="1000" dirty="0" err="1">
                <a:solidFill>
                  <a:srgbClr val="000000"/>
                </a:solidFill>
                <a:latin typeface="Courier New"/>
                <a:ea typeface="DejaVu Sans"/>
              </a:rPr>
              <a:t>usr</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4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a:t>
            </a:r>
            <a:r>
              <a:rPr lang="en-US" sz="1000" dirty="0" err="1">
                <a:solidFill>
                  <a:srgbClr val="000000"/>
                </a:solidFill>
                <a:latin typeface="Courier New"/>
                <a:ea typeface="DejaVu Sans"/>
              </a:rPr>
              <a:t>var</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 # </a:t>
            </a:r>
            <a:r>
              <a:rPr lang="en-US" sz="1000" dirty="0">
                <a:solidFill>
                  <a:srgbClr val="0070C0"/>
                </a:solidFill>
                <a:latin typeface="Courier New"/>
                <a:ea typeface="DejaVu Sans"/>
              </a:rPr>
              <a:t>exit</a:t>
            </a:r>
            <a:endParaRPr dirty="0">
              <a:solidFill>
                <a:srgbClr val="0070C0"/>
              </a:solidFill>
            </a:endParaRPr>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a:t>
            </a:r>
            <a:r>
              <a:rPr lang="en-US" sz="1000" dirty="0" err="1">
                <a:solidFill>
                  <a:srgbClr val="0070C0"/>
                </a:solidFill>
                <a:latin typeface="Courier New"/>
                <a:ea typeface="DejaVu Sans"/>
              </a:rPr>
              <a:t>ps</a:t>
            </a:r>
            <a:r>
              <a:rPr lang="en-US" sz="1000" dirty="0">
                <a:solidFill>
                  <a:srgbClr val="0070C0"/>
                </a:solidFill>
                <a:latin typeface="Courier New"/>
                <a:ea typeface="DejaVu Sans"/>
              </a:rPr>
              <a:t> -a</a:t>
            </a:r>
            <a:endParaRPr dirty="0"/>
          </a:p>
          <a:p>
            <a:pPr>
              <a:lnSpc>
                <a:spcPct val="100000"/>
              </a:lnSpc>
            </a:pPr>
            <a:r>
              <a:rPr lang="en-US" sz="1000" dirty="0">
                <a:solidFill>
                  <a:srgbClr val="000000"/>
                </a:solidFill>
                <a:latin typeface="Courier New"/>
                <a:ea typeface="DejaVu Sans"/>
              </a:rPr>
              <a:t>CONTAINER ID        IMAGE               COMMAND             CREATED             STATUS                     PORTS               NAMES</a:t>
            </a:r>
            <a:endParaRPr dirty="0"/>
          </a:p>
          <a:p>
            <a:pPr>
              <a:lnSpc>
                <a:spcPct val="100000"/>
              </a:lnSpc>
            </a:pPr>
            <a:r>
              <a:rPr lang="en-US" sz="1000" dirty="0">
                <a:solidFill>
                  <a:srgbClr val="000000"/>
                </a:solidFill>
                <a:latin typeface="Courier New"/>
                <a:ea typeface="DejaVu Sans"/>
              </a:rPr>
              <a:t>3bc3868dd6aa        </a:t>
            </a:r>
            <a:r>
              <a:rPr lang="en-US" sz="1000" dirty="0" err="1">
                <a:solidFill>
                  <a:srgbClr val="000000"/>
                </a:solidFill>
                <a:latin typeface="Courier New"/>
                <a:ea typeface="DejaVu Sans"/>
              </a:rPr>
              <a:t>busybox:latest</a:t>
            </a:r>
            <a:r>
              <a:rPr lang="en-US" sz="1000" dirty="0">
                <a:solidFill>
                  <a:srgbClr val="000000"/>
                </a:solidFill>
                <a:latin typeface="Courier New"/>
                <a:ea typeface="DejaVu Sans"/>
              </a:rPr>
              <a:t>      "/bin/</a:t>
            </a:r>
            <a:r>
              <a:rPr lang="en-US" sz="1000" dirty="0" err="1">
                <a:solidFill>
                  <a:srgbClr val="000000"/>
                </a:solidFill>
                <a:latin typeface="Courier New"/>
                <a:ea typeface="DejaVu Sans"/>
              </a:rPr>
              <a:t>sh</a:t>
            </a:r>
            <a:r>
              <a:rPr lang="en-US" sz="1000" dirty="0">
                <a:solidFill>
                  <a:srgbClr val="000000"/>
                </a:solidFill>
                <a:latin typeface="Courier New"/>
                <a:ea typeface="DejaVu Sans"/>
              </a:rPr>
              <a:t>"           15 minutes ago      Exited (0) 8 seconds ago                       </a:t>
            </a:r>
            <a:r>
              <a:rPr lang="en-US" sz="1000" dirty="0" err="1">
                <a:solidFill>
                  <a:srgbClr val="000000"/>
                </a:solidFill>
                <a:latin typeface="Courier New"/>
                <a:ea typeface="DejaVu Sans"/>
              </a:rPr>
              <a:t>cocky_wilson</a:t>
            </a:r>
            <a:r>
              <a:rPr lang="en-US" sz="1000" dirty="0">
                <a:solidFill>
                  <a:srgbClr val="000000"/>
                </a:solidFill>
                <a:latin typeface="Courier New"/>
                <a:ea typeface="DejaVu Sans"/>
              </a:rPr>
              <a:t>        </a:t>
            </a:r>
            <a:endParaRPr dirty="0"/>
          </a:p>
          <a:p>
            <a:pPr>
              <a:lnSpc>
                <a:spcPct val="100000"/>
              </a:lnSpc>
            </a:pPr>
            <a:r>
              <a:rPr lang="en-US" sz="1000" dirty="0">
                <a:latin typeface="Courier New"/>
                <a:ea typeface="DejaVu Sans"/>
              </a:rPr>
              <a:t>peterc@L4377743:~$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Help</a:t>
            </a:r>
            <a:endParaRPr/>
          </a:p>
        </p:txBody>
      </p:sp>
      <p:sp>
        <p:nvSpPr>
          <p:cNvPr id="115"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At this point, you’re wondering: “How do I remember all this?”</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help </a:t>
            </a:r>
            <a:endParaRPr dirty="0"/>
          </a:p>
          <a:p>
            <a:pPr>
              <a:lnSpc>
                <a:spcPct val="100000"/>
              </a:lnSpc>
            </a:pP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Commands:</a:t>
            </a:r>
            <a:endParaRPr dirty="0"/>
          </a:p>
          <a:p>
            <a:pPr>
              <a:lnSpc>
                <a:spcPct val="100000"/>
              </a:lnSpc>
            </a:pPr>
            <a:r>
              <a:rPr lang="en-US" sz="1000" dirty="0">
                <a:solidFill>
                  <a:srgbClr val="000000"/>
                </a:solidFill>
                <a:latin typeface="Courier New"/>
                <a:ea typeface="DejaVu Sans"/>
              </a:rPr>
              <a:t>    attach    </a:t>
            </a:r>
            <a:r>
              <a:rPr lang="en-US" sz="1000" dirty="0" err="1">
                <a:solidFill>
                  <a:srgbClr val="000000"/>
                </a:solidFill>
                <a:latin typeface="Courier New"/>
                <a:ea typeface="DejaVu Sans"/>
              </a:rPr>
              <a:t>Attach</a:t>
            </a:r>
            <a:r>
              <a:rPr lang="en-US" sz="1000" dirty="0">
                <a:solidFill>
                  <a:srgbClr val="000000"/>
                </a:solidFill>
                <a:latin typeface="Courier New"/>
                <a:ea typeface="DejaVu Sans"/>
              </a:rPr>
              <a:t> to a running container</a:t>
            </a:r>
            <a:endParaRPr dirty="0"/>
          </a:p>
          <a:p>
            <a:pPr>
              <a:lnSpc>
                <a:spcPct val="100000"/>
              </a:lnSpc>
            </a:pPr>
            <a:r>
              <a:rPr lang="en-US" sz="1000" dirty="0">
                <a:solidFill>
                  <a:srgbClr val="000000"/>
                </a:solidFill>
                <a:latin typeface="Courier New"/>
                <a:ea typeface="DejaVu Sans"/>
              </a:rPr>
              <a:t>    build     </a:t>
            </a:r>
            <a:r>
              <a:rPr lang="en-US" sz="1000" dirty="0" err="1">
                <a:solidFill>
                  <a:srgbClr val="000000"/>
                </a:solidFill>
                <a:latin typeface="Courier New"/>
                <a:ea typeface="DejaVu Sans"/>
              </a:rPr>
              <a:t>Build</a:t>
            </a:r>
            <a:r>
              <a:rPr lang="en-US" sz="1000" dirty="0">
                <a:solidFill>
                  <a:srgbClr val="000000"/>
                </a:solidFill>
                <a:latin typeface="Courier New"/>
                <a:ea typeface="DejaVu Sans"/>
              </a:rPr>
              <a:t> an image from a </a:t>
            </a:r>
            <a:r>
              <a:rPr lang="en-US" sz="1000" dirty="0" err="1">
                <a:solidFill>
                  <a:srgbClr val="000000"/>
                </a:solidFill>
                <a:latin typeface="Courier New"/>
                <a:ea typeface="DejaVu Sans"/>
              </a:rPr>
              <a:t>Dockerfile</a:t>
            </a:r>
            <a:endParaRPr dirty="0"/>
          </a:p>
          <a:p>
            <a:pPr>
              <a:lnSpc>
                <a:spcPct val="100000"/>
              </a:lnSpc>
            </a:pPr>
            <a:r>
              <a:rPr lang="en-US" sz="1000" dirty="0">
                <a:solidFill>
                  <a:srgbClr val="000000"/>
                </a:solidFill>
                <a:latin typeface="Courier New"/>
                <a:ea typeface="DejaVu Sans"/>
              </a:rPr>
              <a:t>    commit    Create a new image from a container's changes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cp</a:t>
            </a:r>
            <a:r>
              <a:rPr lang="en-US" sz="1000" dirty="0">
                <a:solidFill>
                  <a:srgbClr val="000000"/>
                </a:solidFill>
                <a:latin typeface="Courier New"/>
                <a:ea typeface="DejaVu Sans"/>
              </a:rPr>
              <a:t>        Copy files/folders from a container's </a:t>
            </a:r>
            <a:r>
              <a:rPr lang="en-US" sz="1000" dirty="0" err="1">
                <a:solidFill>
                  <a:srgbClr val="000000"/>
                </a:solidFill>
                <a:latin typeface="Courier New"/>
                <a:ea typeface="DejaVu Sans"/>
              </a:rPr>
              <a:t>filesystem</a:t>
            </a:r>
            <a:r>
              <a:rPr lang="en-US" sz="1000" dirty="0">
                <a:solidFill>
                  <a:srgbClr val="000000"/>
                </a:solidFill>
                <a:latin typeface="Courier New"/>
                <a:ea typeface="DejaVu Sans"/>
              </a:rPr>
              <a:t> to the host path</a:t>
            </a:r>
            <a:endParaRPr dirty="0"/>
          </a:p>
          <a:p>
            <a:pPr>
              <a:lnSpc>
                <a:spcPct val="100000"/>
              </a:lnSpc>
            </a:pPr>
            <a:r>
              <a:rPr lang="en-US" sz="1000" dirty="0">
                <a:solidFill>
                  <a:srgbClr val="000000"/>
                </a:solidFill>
                <a:latin typeface="Courier New"/>
                <a:ea typeface="DejaVu Sans"/>
              </a:rPr>
              <a:t>    create    </a:t>
            </a:r>
            <a:r>
              <a:rPr lang="en-US" sz="1000" dirty="0" err="1">
                <a:solidFill>
                  <a:srgbClr val="000000"/>
                </a:solidFill>
                <a:latin typeface="Courier New"/>
                <a:ea typeface="DejaVu Sans"/>
              </a:rPr>
              <a:t>Create</a:t>
            </a:r>
            <a:r>
              <a:rPr lang="en-US" sz="1000" dirty="0">
                <a:solidFill>
                  <a:srgbClr val="000000"/>
                </a:solidFill>
                <a:latin typeface="Courier New"/>
                <a:ea typeface="DejaVu Sans"/>
              </a:rPr>
              <a:t> a new container</a:t>
            </a:r>
            <a:endParaRPr dirty="0"/>
          </a:p>
          <a:p>
            <a:pPr>
              <a:lnSpc>
                <a:spcPct val="100000"/>
              </a:lnSpc>
            </a:pPr>
            <a:r>
              <a:rPr lang="en-US" sz="1000" dirty="0">
                <a:solidFill>
                  <a:srgbClr val="000000"/>
                </a:solidFill>
                <a:latin typeface="Courier New"/>
                <a:ea typeface="DejaVu Sans"/>
              </a:rPr>
              <a:t>    diff      Inspect changes on a container's </a:t>
            </a:r>
            <a:r>
              <a:rPr lang="en-US" sz="1000" dirty="0" err="1">
                <a:solidFill>
                  <a:srgbClr val="000000"/>
                </a:solidFill>
                <a:latin typeface="Courier New"/>
                <a:ea typeface="DejaVu Sans"/>
              </a:rPr>
              <a:t>filesystem</a:t>
            </a:r>
            <a:endParaRPr dirty="0"/>
          </a:p>
          <a:p>
            <a:pPr>
              <a:lnSpc>
                <a:spcPct val="100000"/>
              </a:lnSpc>
            </a:pPr>
            <a:r>
              <a:rPr lang="en-US" sz="1000" dirty="0">
                <a:solidFill>
                  <a:srgbClr val="000000"/>
                </a:solidFill>
                <a:latin typeface="Courier New"/>
                <a:ea typeface="DejaVu Sans"/>
              </a:rPr>
              <a:t>    events    Get real time events from the server</a:t>
            </a:r>
            <a:endParaRPr dirty="0"/>
          </a:p>
          <a:p>
            <a:pPr>
              <a:lnSpc>
                <a:spcPct val="100000"/>
              </a:lnSpc>
            </a:pPr>
            <a:r>
              <a:rPr lang="en-US" sz="1000" dirty="0">
                <a:solidFill>
                  <a:srgbClr val="000000"/>
                </a:solidFill>
                <a:latin typeface="Courier New"/>
                <a:ea typeface="DejaVu Sans"/>
              </a:rPr>
              <a:t>    exec      Run a command in a running container</a:t>
            </a:r>
            <a:endParaRPr dirty="0"/>
          </a:p>
          <a:p>
            <a:pPr>
              <a:lnSpc>
                <a:spcPct val="100000"/>
              </a:lnSpc>
            </a:pPr>
            <a:r>
              <a:rPr lang="en-US" sz="1000" dirty="0">
                <a:solidFill>
                  <a:srgbClr val="000000"/>
                </a:solidFill>
                <a:latin typeface="Courier New"/>
                <a:ea typeface="DejaVu Sans"/>
              </a:rPr>
              <a:t>    export    Stream the contents of a container as a tar archive</a:t>
            </a:r>
            <a:endParaRPr dirty="0"/>
          </a:p>
          <a:p>
            <a:pPr>
              <a:lnSpc>
                <a:spcPct val="100000"/>
              </a:lnSpc>
            </a:pPr>
            <a:r>
              <a:rPr lang="en-US" sz="1000" dirty="0">
                <a:solidFill>
                  <a:srgbClr val="000000"/>
                </a:solidFill>
                <a:latin typeface="Courier New"/>
                <a:ea typeface="DejaVu Sans"/>
              </a:rPr>
              <a:t>    history   Show the history of an image</a:t>
            </a:r>
            <a:endParaRPr dirty="0"/>
          </a:p>
          <a:p>
            <a:pPr>
              <a:lnSpc>
                <a:spcPct val="100000"/>
              </a:lnSpc>
            </a:pPr>
            <a:r>
              <a:rPr lang="en-US" sz="1000" dirty="0">
                <a:solidFill>
                  <a:srgbClr val="000000"/>
                </a:solidFill>
                <a:latin typeface="Courier New"/>
                <a:ea typeface="DejaVu Sans"/>
              </a:rPr>
              <a:t>    images    List images</a:t>
            </a:r>
            <a:endParaRPr dirty="0"/>
          </a:p>
          <a:p>
            <a:pPr>
              <a:lnSpc>
                <a:spcPct val="100000"/>
              </a:lnSpc>
            </a:pPr>
            <a:r>
              <a:rPr lang="en-US" sz="1000" dirty="0">
                <a:solidFill>
                  <a:srgbClr val="000000"/>
                </a:solidFill>
                <a:latin typeface="Courier New"/>
                <a:ea typeface="DejaVu Sans"/>
              </a:rPr>
              <a:t>    import    Create a new </a:t>
            </a:r>
            <a:r>
              <a:rPr lang="en-US" sz="1000" dirty="0" err="1">
                <a:solidFill>
                  <a:srgbClr val="000000"/>
                </a:solidFill>
                <a:latin typeface="Courier New"/>
                <a:ea typeface="DejaVu Sans"/>
              </a:rPr>
              <a:t>filesystem</a:t>
            </a:r>
            <a:r>
              <a:rPr lang="en-US" sz="1000" dirty="0">
                <a:solidFill>
                  <a:srgbClr val="000000"/>
                </a:solidFill>
                <a:latin typeface="Courier New"/>
                <a:ea typeface="DejaVu Sans"/>
              </a:rPr>
              <a:t> image from the contents of a </a:t>
            </a:r>
            <a:r>
              <a:rPr lang="en-US" sz="1000" dirty="0" err="1">
                <a:solidFill>
                  <a:srgbClr val="000000"/>
                </a:solidFill>
                <a:latin typeface="Courier New"/>
                <a:ea typeface="DejaVu Sans"/>
              </a:rPr>
              <a:t>tarball</a:t>
            </a:r>
            <a:endParaRPr dirty="0"/>
          </a:p>
          <a:p>
            <a:pPr>
              <a:lnSpc>
                <a:spcPct val="100000"/>
              </a:lnSpc>
            </a:pPr>
            <a:r>
              <a:rPr lang="en-US" sz="1000" dirty="0">
                <a:solidFill>
                  <a:srgbClr val="000000"/>
                </a:solidFill>
                <a:latin typeface="Courier New"/>
                <a:ea typeface="DejaVu Sans"/>
              </a:rPr>
              <a:t>    info      Display system-wide information</a:t>
            </a:r>
            <a:endParaRPr dirty="0"/>
          </a:p>
          <a:p>
            <a:pPr>
              <a:lnSpc>
                <a:spcPct val="100000"/>
              </a:lnSpc>
            </a:pPr>
            <a:r>
              <a:rPr lang="en-US" sz="1000" dirty="0">
                <a:solidFill>
                  <a:srgbClr val="000000"/>
                </a:solidFill>
                <a:latin typeface="Courier New"/>
                <a:ea typeface="DejaVu Sans"/>
              </a:rPr>
              <a:t>    inspect   Return low-level information on a container or image</a:t>
            </a:r>
            <a:endParaRPr dirty="0"/>
          </a:p>
          <a:p>
            <a:pPr>
              <a:lnSpc>
                <a:spcPct val="100000"/>
              </a:lnSpc>
            </a:pPr>
            <a:r>
              <a:rPr lang="en-US" sz="1000" dirty="0">
                <a:solidFill>
                  <a:srgbClr val="000000"/>
                </a:solidFill>
                <a:latin typeface="Courier New"/>
                <a:ea typeface="DejaVu Sans"/>
              </a:rPr>
              <a:t>    kill      </a:t>
            </a:r>
            <a:r>
              <a:rPr lang="en-US" sz="1000" dirty="0" err="1">
                <a:solidFill>
                  <a:srgbClr val="000000"/>
                </a:solidFill>
                <a:latin typeface="Courier New"/>
                <a:ea typeface="DejaVu Sans"/>
              </a:rPr>
              <a:t>Kill</a:t>
            </a:r>
            <a:r>
              <a:rPr lang="en-US" sz="1000" dirty="0">
                <a:solidFill>
                  <a:srgbClr val="000000"/>
                </a:solidFill>
                <a:latin typeface="Courier New"/>
                <a:ea typeface="DejaVu Sans"/>
              </a:rPr>
              <a:t> a running container</a:t>
            </a:r>
            <a:endParaRPr dirty="0"/>
          </a:p>
          <a:p>
            <a:pPr>
              <a:lnSpc>
                <a:spcPct val="100000"/>
              </a:lnSpc>
            </a:pPr>
            <a:r>
              <a:rPr lang="en-US" sz="1000" dirty="0">
                <a:solidFill>
                  <a:srgbClr val="000000"/>
                </a:solidFill>
                <a:latin typeface="Courier New"/>
                <a:ea typeface="DejaVu Sans"/>
              </a:rPr>
              <a:t>    load      </a:t>
            </a:r>
            <a:r>
              <a:rPr lang="en-US" sz="1000" dirty="0" err="1">
                <a:solidFill>
                  <a:srgbClr val="000000"/>
                </a:solidFill>
                <a:latin typeface="Courier New"/>
                <a:ea typeface="DejaVu Sans"/>
              </a:rPr>
              <a:t>Load</a:t>
            </a:r>
            <a:r>
              <a:rPr lang="en-US" sz="1000" dirty="0">
                <a:solidFill>
                  <a:srgbClr val="000000"/>
                </a:solidFill>
                <a:latin typeface="Courier New"/>
                <a:ea typeface="DejaVu Sans"/>
              </a:rPr>
              <a:t> an image from a tar archive</a:t>
            </a:r>
            <a:endParaRPr dirty="0"/>
          </a:p>
          <a:p>
            <a:pPr>
              <a:lnSpc>
                <a:spcPct val="100000"/>
              </a:lnSpc>
            </a:pPr>
            <a:r>
              <a:rPr lang="en-US" sz="1000" dirty="0">
                <a:solidFill>
                  <a:srgbClr val="000000"/>
                </a:solidFill>
                <a:latin typeface="Courier New"/>
                <a:ea typeface="DejaVu Sans"/>
              </a:rPr>
              <a:t>    login     Register or log in to 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registry server</a:t>
            </a:r>
            <a:endParaRPr dirty="0"/>
          </a:p>
          <a:p>
            <a:pPr>
              <a:lnSpc>
                <a:spcPct val="100000"/>
              </a:lnSpc>
            </a:pPr>
            <a:r>
              <a:rPr lang="en-US" sz="1000" dirty="0">
                <a:solidFill>
                  <a:srgbClr val="000000"/>
                </a:solidFill>
                <a:latin typeface="Courier New"/>
                <a:ea typeface="DejaVu Sans"/>
              </a:rPr>
              <a:t>    logout    Log out from 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registry server</a:t>
            </a:r>
            <a:endParaRPr dirty="0"/>
          </a:p>
          <a:p>
            <a:pPr>
              <a:lnSpc>
                <a:spcPct val="100000"/>
              </a:lnSpc>
            </a:pPr>
            <a:r>
              <a:rPr lang="en-US" sz="1000" dirty="0">
                <a:solidFill>
                  <a:srgbClr val="000000"/>
                </a:solidFill>
                <a:latin typeface="Courier New"/>
                <a:ea typeface="DejaVu Sans"/>
              </a:rPr>
              <a:t>    logs      Fetch the logs of a container</a:t>
            </a:r>
            <a:endParaRPr dirty="0"/>
          </a:p>
          <a:p>
            <a:pPr>
              <a:lnSpc>
                <a:spcPct val="100000"/>
              </a:lnSpc>
            </a:pPr>
            <a:r>
              <a:rPr lang="en-US" sz="1000" dirty="0">
                <a:solidFill>
                  <a:srgbClr val="000000"/>
                </a:solidFill>
                <a:latin typeface="Courier New"/>
                <a:ea typeface="DejaVu Sans"/>
              </a:rPr>
              <a:t>    port      Lookup the public-facing port that is NAT-</a:t>
            </a:r>
            <a:r>
              <a:rPr lang="en-US" sz="1000" dirty="0" err="1">
                <a:solidFill>
                  <a:srgbClr val="000000"/>
                </a:solidFill>
                <a:latin typeface="Courier New"/>
                <a:ea typeface="DejaVu Sans"/>
              </a:rPr>
              <a:t>ed</a:t>
            </a:r>
            <a:r>
              <a:rPr lang="en-US" sz="1000" dirty="0">
                <a:solidFill>
                  <a:srgbClr val="000000"/>
                </a:solidFill>
                <a:latin typeface="Courier New"/>
                <a:ea typeface="DejaVu Sans"/>
              </a:rPr>
              <a:t> to PRIVATE_PORT</a:t>
            </a:r>
            <a:endParaRPr dirty="0"/>
          </a:p>
          <a:p>
            <a:pPr>
              <a:lnSpc>
                <a:spcPct val="100000"/>
              </a:lnSpc>
            </a:pPr>
            <a:r>
              <a:rPr lang="en-US" sz="1000" dirty="0">
                <a:solidFill>
                  <a:srgbClr val="000000"/>
                </a:solidFill>
                <a:latin typeface="Courier New"/>
                <a:ea typeface="DejaVu Sans"/>
              </a:rPr>
              <a:t>    pause     </a:t>
            </a:r>
            <a:r>
              <a:rPr lang="en-US" sz="1000" dirty="0" err="1">
                <a:solidFill>
                  <a:srgbClr val="000000"/>
                </a:solidFill>
                <a:latin typeface="Courier New"/>
                <a:ea typeface="DejaVu Sans"/>
              </a:rPr>
              <a:t>Pause</a:t>
            </a:r>
            <a:r>
              <a:rPr lang="en-US" sz="1000" dirty="0">
                <a:solidFill>
                  <a:srgbClr val="000000"/>
                </a:solidFill>
                <a:latin typeface="Courier New"/>
                <a:ea typeface="DejaVu Sans"/>
              </a:rPr>
              <a:t> all processes within a container</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ps</a:t>
            </a:r>
            <a:r>
              <a:rPr lang="en-US" sz="1000" dirty="0">
                <a:solidFill>
                  <a:srgbClr val="000000"/>
                </a:solidFill>
                <a:latin typeface="Courier New"/>
                <a:ea typeface="DejaVu Sans"/>
              </a:rPr>
              <a:t>        List containers</a:t>
            </a:r>
            <a:endParaRPr dirty="0"/>
          </a:p>
          <a:p>
            <a:pPr>
              <a:lnSpc>
                <a:spcPct val="100000"/>
              </a:lnSpc>
            </a:pPr>
            <a:r>
              <a:rPr lang="en-US" sz="1000" dirty="0">
                <a:solidFill>
                  <a:srgbClr val="000000"/>
                </a:solidFill>
                <a:latin typeface="Courier New"/>
                <a:ea typeface="DejaVu Sans"/>
              </a:rPr>
              <a:t>    pull      </a:t>
            </a:r>
            <a:r>
              <a:rPr lang="en-US" sz="1000" dirty="0" err="1">
                <a:solidFill>
                  <a:srgbClr val="000000"/>
                </a:solidFill>
                <a:latin typeface="Courier New"/>
                <a:ea typeface="DejaVu Sans"/>
              </a:rPr>
              <a:t>Pull</a:t>
            </a:r>
            <a:r>
              <a:rPr lang="en-US" sz="1000" dirty="0">
                <a:solidFill>
                  <a:srgbClr val="000000"/>
                </a:solidFill>
                <a:latin typeface="Courier New"/>
                <a:ea typeface="DejaVu Sans"/>
              </a:rPr>
              <a:t> an image or a repository from 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registry server</a:t>
            </a:r>
            <a:endParaRPr dirty="0"/>
          </a:p>
          <a:p>
            <a:pPr>
              <a:lnSpc>
                <a:spcPct val="100000"/>
              </a:lnSpc>
            </a:pPr>
            <a:r>
              <a:rPr lang="en-US" sz="1000" dirty="0">
                <a:solidFill>
                  <a:srgbClr val="000000"/>
                </a:solidFill>
                <a:latin typeface="Courier New"/>
                <a:ea typeface="DejaVu Sans"/>
              </a:rPr>
              <a:t>    push      </a:t>
            </a:r>
            <a:r>
              <a:rPr lang="en-US" sz="1000" dirty="0" err="1">
                <a:solidFill>
                  <a:srgbClr val="000000"/>
                </a:solidFill>
                <a:latin typeface="Courier New"/>
                <a:ea typeface="DejaVu Sans"/>
              </a:rPr>
              <a:t>Push</a:t>
            </a:r>
            <a:r>
              <a:rPr lang="en-US" sz="1000" dirty="0">
                <a:solidFill>
                  <a:srgbClr val="000000"/>
                </a:solidFill>
                <a:latin typeface="Courier New"/>
                <a:ea typeface="DejaVu Sans"/>
              </a:rPr>
              <a:t> an image or a repository to 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registry server</a:t>
            </a:r>
            <a:endParaRPr dirty="0"/>
          </a:p>
          <a:p>
            <a:pPr>
              <a:lnSpc>
                <a:spcPct val="100000"/>
              </a:lnSpc>
            </a:pPr>
            <a:r>
              <a:rPr lang="en-US" sz="1000" dirty="0">
                <a:solidFill>
                  <a:srgbClr val="000000"/>
                </a:solidFill>
                <a:latin typeface="Courier New"/>
                <a:ea typeface="DejaVu Sans"/>
              </a:rPr>
              <a:t>    rename    </a:t>
            </a:r>
            <a:r>
              <a:rPr lang="en-US" sz="1000" dirty="0" err="1">
                <a:solidFill>
                  <a:srgbClr val="000000"/>
                </a:solidFill>
                <a:latin typeface="Courier New"/>
                <a:ea typeface="DejaVu Sans"/>
              </a:rPr>
              <a:t>Rename</a:t>
            </a:r>
            <a:r>
              <a:rPr lang="en-US" sz="1000" dirty="0">
                <a:solidFill>
                  <a:srgbClr val="000000"/>
                </a:solidFill>
                <a:latin typeface="Courier New"/>
                <a:ea typeface="DejaVu Sans"/>
              </a:rPr>
              <a:t> an existing container</a:t>
            </a:r>
            <a:endParaRPr dirty="0"/>
          </a:p>
          <a:p>
            <a:pPr>
              <a:lnSpc>
                <a:spcPct val="100000"/>
              </a:lnSpc>
            </a:pPr>
            <a:r>
              <a:rPr lang="en-US" sz="1000" dirty="0">
                <a:solidFill>
                  <a:srgbClr val="000000"/>
                </a:solidFill>
                <a:latin typeface="Courier New"/>
                <a:ea typeface="DejaVu Sans"/>
              </a:rPr>
              <a:t>    restart   </a:t>
            </a:r>
            <a:r>
              <a:rPr lang="en-US" sz="1000" dirty="0" err="1">
                <a:solidFill>
                  <a:srgbClr val="000000"/>
                </a:solidFill>
                <a:latin typeface="Courier New"/>
                <a:ea typeface="DejaVu Sans"/>
              </a:rPr>
              <a:t>Restart</a:t>
            </a:r>
            <a:r>
              <a:rPr lang="en-US" sz="1000" dirty="0">
                <a:solidFill>
                  <a:srgbClr val="000000"/>
                </a:solidFill>
                <a:latin typeface="Courier New"/>
                <a:ea typeface="DejaVu Sans"/>
              </a:rPr>
              <a:t> a running container</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rm</a:t>
            </a:r>
            <a:r>
              <a:rPr lang="en-US" sz="1000" dirty="0">
                <a:solidFill>
                  <a:srgbClr val="000000"/>
                </a:solidFill>
                <a:latin typeface="Courier New"/>
                <a:ea typeface="DejaVu Sans"/>
              </a:rPr>
              <a:t>        Remove one or more containers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rmi</a:t>
            </a:r>
            <a:r>
              <a:rPr lang="en-US" sz="1000" dirty="0">
                <a:solidFill>
                  <a:srgbClr val="000000"/>
                </a:solidFill>
                <a:latin typeface="Courier New"/>
                <a:ea typeface="DejaVu Sans"/>
              </a:rPr>
              <a:t>       Remove one or more images</a:t>
            </a:r>
            <a:endParaRPr dirty="0"/>
          </a:p>
          <a:p>
            <a:pPr>
              <a:lnSpc>
                <a:spcPct val="100000"/>
              </a:lnSpc>
            </a:pPr>
            <a:r>
              <a:rPr lang="en-US" sz="1000" dirty="0">
                <a:solidFill>
                  <a:srgbClr val="000000"/>
                </a:solidFill>
                <a:latin typeface="Courier New"/>
                <a:ea typeface="DejaVu Sans"/>
              </a:rPr>
              <a:t>    run       </a:t>
            </a:r>
            <a:r>
              <a:rPr lang="en-US" sz="1000" dirty="0" err="1">
                <a:solidFill>
                  <a:srgbClr val="000000"/>
                </a:solidFill>
                <a:latin typeface="Courier New"/>
                <a:ea typeface="DejaVu Sans"/>
              </a:rPr>
              <a:t>Run</a:t>
            </a:r>
            <a:r>
              <a:rPr lang="en-US" sz="1000" dirty="0">
                <a:solidFill>
                  <a:srgbClr val="000000"/>
                </a:solidFill>
                <a:latin typeface="Courier New"/>
                <a:ea typeface="DejaVu Sans"/>
              </a:rPr>
              <a:t> a command in a new container</a:t>
            </a:r>
            <a:endParaRPr dirty="0"/>
          </a:p>
          <a:p>
            <a:pPr>
              <a:lnSpc>
                <a:spcPct val="100000"/>
              </a:lnSpc>
            </a:pPr>
            <a:r>
              <a:rPr lang="en-US" sz="1000" dirty="0">
                <a:solidFill>
                  <a:srgbClr val="000000"/>
                </a:solidFill>
                <a:latin typeface="Courier New"/>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Help</a:t>
            </a:r>
            <a:endParaRPr/>
          </a:p>
        </p:txBody>
      </p:sp>
      <p:sp>
        <p:nvSpPr>
          <p:cNvPr id="117"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And you can get extensive help on each command:</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help run</a:t>
            </a:r>
            <a:endParaRPr dirty="0"/>
          </a:p>
          <a:p>
            <a:pPr>
              <a:lnSpc>
                <a:spcPct val="100000"/>
              </a:lnSpc>
            </a:pPr>
            <a:endParaRPr dirty="0"/>
          </a:p>
          <a:p>
            <a:pPr>
              <a:lnSpc>
                <a:spcPct val="100000"/>
              </a:lnSpc>
            </a:pPr>
            <a:r>
              <a:rPr lang="en-US" sz="1000" dirty="0">
                <a:solidFill>
                  <a:srgbClr val="000000"/>
                </a:solidFill>
                <a:latin typeface="Courier New"/>
                <a:ea typeface="DejaVu Sans"/>
              </a:rPr>
              <a:t>Usage: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run [OPTIONS] IMAGE [COMMAND] [ARG...]</a:t>
            </a:r>
            <a:endParaRPr dirty="0"/>
          </a:p>
          <a:p>
            <a:pPr>
              <a:lnSpc>
                <a:spcPct val="100000"/>
              </a:lnSpc>
            </a:pPr>
            <a:endParaRPr dirty="0"/>
          </a:p>
          <a:p>
            <a:pPr>
              <a:lnSpc>
                <a:spcPct val="100000"/>
              </a:lnSpc>
            </a:pPr>
            <a:r>
              <a:rPr lang="en-US" sz="1000" dirty="0">
                <a:solidFill>
                  <a:srgbClr val="000000"/>
                </a:solidFill>
                <a:latin typeface="Courier New"/>
                <a:ea typeface="DejaVu Sans"/>
              </a:rPr>
              <a:t>Run a command in a new container</a:t>
            </a:r>
            <a:endParaRPr dirty="0"/>
          </a:p>
          <a:p>
            <a:pPr>
              <a:lnSpc>
                <a:spcPct val="100000"/>
              </a:lnSpc>
            </a:pPr>
            <a:endParaRPr dirty="0"/>
          </a:p>
          <a:p>
            <a:pPr>
              <a:lnSpc>
                <a:spcPct val="100000"/>
              </a:lnSpc>
            </a:pPr>
            <a:r>
              <a:rPr lang="en-US" sz="1000" dirty="0">
                <a:solidFill>
                  <a:srgbClr val="000000"/>
                </a:solidFill>
                <a:latin typeface="Courier New"/>
                <a:ea typeface="DejaVu Sans"/>
              </a:rPr>
              <a:t>  -a, --attach=[]            Attach to STDIN, STDOUT or STDERR.</a:t>
            </a:r>
            <a:endParaRPr dirty="0"/>
          </a:p>
          <a:p>
            <a:pPr>
              <a:lnSpc>
                <a:spcPct val="100000"/>
              </a:lnSpc>
            </a:pPr>
            <a:r>
              <a:rPr lang="en-US" sz="1000" dirty="0">
                <a:solidFill>
                  <a:srgbClr val="000000"/>
                </a:solidFill>
                <a:latin typeface="Courier New"/>
                <a:ea typeface="DejaVu Sans"/>
              </a:rPr>
              <a:t>  --add-host=[]              Add a custom host-to-IP mapping (</a:t>
            </a:r>
            <a:r>
              <a:rPr lang="en-US" sz="1000" dirty="0" err="1">
                <a:solidFill>
                  <a:srgbClr val="000000"/>
                </a:solidFill>
                <a:latin typeface="Courier New"/>
                <a:ea typeface="DejaVu Sans"/>
              </a:rPr>
              <a:t>host:ip</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  -c, --</a:t>
            </a:r>
            <a:r>
              <a:rPr lang="en-US" sz="1000" dirty="0" err="1">
                <a:solidFill>
                  <a:srgbClr val="000000"/>
                </a:solidFill>
                <a:latin typeface="Courier New"/>
                <a:ea typeface="DejaVu Sans"/>
              </a:rPr>
              <a:t>cpu</a:t>
            </a:r>
            <a:r>
              <a:rPr lang="en-US" sz="1000" dirty="0">
                <a:solidFill>
                  <a:srgbClr val="000000"/>
                </a:solidFill>
                <a:latin typeface="Courier New"/>
                <a:ea typeface="DejaVu Sans"/>
              </a:rPr>
              <a:t>-shares=0         CPU shares (relative weight)</a:t>
            </a:r>
            <a:endParaRPr dirty="0"/>
          </a:p>
          <a:p>
            <a:pPr>
              <a:lnSpc>
                <a:spcPct val="100000"/>
              </a:lnSpc>
            </a:pPr>
            <a:r>
              <a:rPr lang="en-US" sz="1000" dirty="0">
                <a:solidFill>
                  <a:srgbClr val="000000"/>
                </a:solidFill>
                <a:latin typeface="Courier New"/>
                <a:ea typeface="DejaVu Sans"/>
              </a:rPr>
              <a:t>  --cap-add=[]               Add Linux capabilities</a:t>
            </a:r>
            <a:endParaRPr dirty="0"/>
          </a:p>
          <a:p>
            <a:pPr>
              <a:lnSpc>
                <a:spcPct val="100000"/>
              </a:lnSpc>
            </a:pPr>
            <a:r>
              <a:rPr lang="en-US" sz="1000" dirty="0">
                <a:solidFill>
                  <a:srgbClr val="000000"/>
                </a:solidFill>
                <a:latin typeface="Courier New"/>
                <a:ea typeface="DejaVu Sans"/>
              </a:rPr>
              <a:t>  --cap-drop=[]              Drop Linux capabilities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cidfile</a:t>
            </a:r>
            <a:r>
              <a:rPr lang="en-US" sz="1000" dirty="0">
                <a:solidFill>
                  <a:srgbClr val="000000"/>
                </a:solidFill>
                <a:latin typeface="Courier New"/>
                <a:ea typeface="DejaVu Sans"/>
              </a:rPr>
              <a:t>=""               Write the container ID to the file</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cpuset</a:t>
            </a:r>
            <a:r>
              <a:rPr lang="en-US" sz="1000" dirty="0">
                <a:solidFill>
                  <a:srgbClr val="000000"/>
                </a:solidFill>
                <a:latin typeface="Courier New"/>
                <a:ea typeface="DejaVu Sans"/>
              </a:rPr>
              <a:t>=""                CPUs in which to allow execution (0-3, 0,1)</a:t>
            </a:r>
            <a:endParaRPr dirty="0"/>
          </a:p>
          <a:p>
            <a:pPr>
              <a:lnSpc>
                <a:spcPct val="100000"/>
              </a:lnSpc>
            </a:pPr>
            <a:r>
              <a:rPr lang="en-US" sz="1000" dirty="0">
                <a:solidFill>
                  <a:srgbClr val="000000"/>
                </a:solidFill>
                <a:latin typeface="Courier New"/>
                <a:ea typeface="DejaVu Sans"/>
              </a:rPr>
              <a:t>  -d, --detach=false         Detached mode: run the container in the background and print the new container ID</a:t>
            </a:r>
            <a:endParaRPr dirty="0"/>
          </a:p>
          <a:p>
            <a:pPr>
              <a:lnSpc>
                <a:spcPct val="100000"/>
              </a:lnSpc>
            </a:pPr>
            <a:r>
              <a:rPr lang="en-US" sz="1000" dirty="0">
                <a:solidFill>
                  <a:srgbClr val="000000"/>
                </a:solidFill>
                <a:latin typeface="Courier New"/>
                <a:ea typeface="DejaVu Sans"/>
              </a:rPr>
              <a:t>  --device=[]                Add a host device to the container (e.g. --device=/</a:t>
            </a:r>
            <a:r>
              <a:rPr lang="en-US" sz="1000" dirty="0" err="1">
                <a:solidFill>
                  <a:srgbClr val="000000"/>
                </a:solidFill>
                <a:latin typeface="Courier New"/>
                <a:ea typeface="DejaVu Sans"/>
              </a:rPr>
              <a:t>dev</a:t>
            </a:r>
            <a:r>
              <a:rPr lang="en-US" sz="1000" dirty="0">
                <a:solidFill>
                  <a:srgbClr val="000000"/>
                </a:solidFill>
                <a:latin typeface="Courier New"/>
                <a:ea typeface="DejaVu Sans"/>
              </a:rPr>
              <a:t>/</a:t>
            </a:r>
            <a:r>
              <a:rPr lang="en-US" sz="1000" dirty="0" err="1">
                <a:solidFill>
                  <a:srgbClr val="000000"/>
                </a:solidFill>
                <a:latin typeface="Courier New"/>
                <a:ea typeface="DejaVu Sans"/>
              </a:rPr>
              <a:t>sdc</a:t>
            </a:r>
            <a:r>
              <a:rPr lang="en-US" sz="1000" dirty="0">
                <a:solidFill>
                  <a:srgbClr val="000000"/>
                </a:solidFill>
                <a:latin typeface="Courier New"/>
                <a:ea typeface="DejaVu Sans"/>
              </a:rPr>
              <a:t>:/</a:t>
            </a:r>
            <a:r>
              <a:rPr lang="en-US" sz="1000" dirty="0" err="1">
                <a:solidFill>
                  <a:srgbClr val="000000"/>
                </a:solidFill>
                <a:latin typeface="Courier New"/>
                <a:ea typeface="DejaVu Sans"/>
              </a:rPr>
              <a:t>dev</a:t>
            </a:r>
            <a:r>
              <a:rPr lang="en-US" sz="1000" dirty="0">
                <a:solidFill>
                  <a:srgbClr val="000000"/>
                </a:solidFill>
                <a:latin typeface="Courier New"/>
                <a:ea typeface="DejaVu Sans"/>
              </a:rPr>
              <a:t>/</a:t>
            </a:r>
            <a:r>
              <a:rPr lang="en-US" sz="1000" dirty="0" err="1">
                <a:solidFill>
                  <a:srgbClr val="000000"/>
                </a:solidFill>
                <a:latin typeface="Courier New"/>
                <a:ea typeface="DejaVu Sans"/>
              </a:rPr>
              <a:t>xvdc:rwm</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dns</a:t>
            </a:r>
            <a:r>
              <a:rPr lang="en-US" sz="1000" dirty="0">
                <a:solidFill>
                  <a:srgbClr val="000000"/>
                </a:solidFill>
                <a:latin typeface="Courier New"/>
                <a:ea typeface="DejaVu Sans"/>
              </a:rPr>
              <a:t>=[]                   Set custom DNS servers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dns</a:t>
            </a:r>
            <a:r>
              <a:rPr lang="en-US" sz="1000" dirty="0">
                <a:solidFill>
                  <a:srgbClr val="000000"/>
                </a:solidFill>
                <a:latin typeface="Courier New"/>
                <a:ea typeface="DejaVu Sans"/>
              </a:rPr>
              <a:t>-search=[]            Set custom DNS search domains (Use --</a:t>
            </a:r>
            <a:r>
              <a:rPr lang="en-US" sz="1000" dirty="0" err="1">
                <a:solidFill>
                  <a:srgbClr val="000000"/>
                </a:solidFill>
                <a:latin typeface="Courier New"/>
                <a:ea typeface="DejaVu Sans"/>
              </a:rPr>
              <a:t>dns</a:t>
            </a:r>
            <a:r>
              <a:rPr lang="en-US" sz="1000" dirty="0">
                <a:solidFill>
                  <a:srgbClr val="000000"/>
                </a:solidFill>
                <a:latin typeface="Courier New"/>
                <a:ea typeface="DejaVu Sans"/>
              </a:rPr>
              <a:t>-search=. if you don't wish to set the search domain)</a:t>
            </a:r>
            <a:endParaRPr dirty="0"/>
          </a:p>
          <a:p>
            <a:pPr>
              <a:lnSpc>
                <a:spcPct val="100000"/>
              </a:lnSpc>
            </a:pPr>
            <a:r>
              <a:rPr lang="en-US" sz="1000" dirty="0">
                <a:solidFill>
                  <a:srgbClr val="000000"/>
                </a:solidFill>
                <a:latin typeface="Courier New"/>
                <a:ea typeface="DejaVu Sans"/>
              </a:rPr>
              <a:t>  -e, --</a:t>
            </a:r>
            <a:r>
              <a:rPr lang="en-US" sz="1000" dirty="0" err="1">
                <a:solidFill>
                  <a:srgbClr val="000000"/>
                </a:solidFill>
                <a:latin typeface="Courier New"/>
                <a:ea typeface="DejaVu Sans"/>
              </a:rPr>
              <a:t>env</a:t>
            </a:r>
            <a:r>
              <a:rPr lang="en-US" sz="1000" dirty="0">
                <a:solidFill>
                  <a:srgbClr val="000000"/>
                </a:solidFill>
                <a:latin typeface="Courier New"/>
                <a:ea typeface="DejaVu Sans"/>
              </a:rPr>
              <a:t>=[]               Set environment variables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entrypoint</a:t>
            </a:r>
            <a:r>
              <a:rPr lang="en-US" sz="1000" dirty="0">
                <a:solidFill>
                  <a:srgbClr val="000000"/>
                </a:solidFill>
                <a:latin typeface="Courier New"/>
                <a:ea typeface="DejaVu Sans"/>
              </a:rPr>
              <a:t>=""            Overwrite the default ENTRYPOINT of the image</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env</a:t>
            </a:r>
            <a:r>
              <a:rPr lang="en-US" sz="1000" dirty="0">
                <a:solidFill>
                  <a:srgbClr val="000000"/>
                </a:solidFill>
                <a:latin typeface="Courier New"/>
                <a:ea typeface="DejaVu Sans"/>
              </a:rPr>
              <a:t>-file=[]              Read in a line delimited file of environment variables</a:t>
            </a:r>
            <a:endParaRPr dirty="0"/>
          </a:p>
          <a:p>
            <a:pPr>
              <a:lnSpc>
                <a:spcPct val="100000"/>
              </a:lnSpc>
            </a:pPr>
            <a:r>
              <a:rPr lang="en-US" sz="1000" dirty="0">
                <a:solidFill>
                  <a:srgbClr val="000000"/>
                </a:solidFill>
                <a:latin typeface="Courier New"/>
                <a:ea typeface="DejaVu Sans"/>
              </a:rPr>
              <a:t>  --expose=[]                Expose a port or a range of ports (e.g. --expose=3300-3310) from the container without publishing it to your host</a:t>
            </a:r>
            <a:endParaRPr dirty="0"/>
          </a:p>
          <a:p>
            <a:pPr>
              <a:lnSpc>
                <a:spcPct val="100000"/>
              </a:lnSpc>
            </a:pPr>
            <a:r>
              <a:rPr lang="en-US" sz="1000" dirty="0">
                <a:solidFill>
                  <a:srgbClr val="000000"/>
                </a:solidFill>
                <a:latin typeface="Courier New"/>
                <a:ea typeface="DejaVu Sans"/>
              </a:rPr>
              <a:t>  -h, --hostname=""          Container host name</a:t>
            </a:r>
            <a:endParaRPr dirty="0"/>
          </a:p>
          <a:p>
            <a:pPr>
              <a:lnSpc>
                <a:spcPct val="100000"/>
              </a:lnSpc>
            </a:pPr>
            <a:r>
              <a:rPr lang="en-US" sz="1400" dirty="0">
                <a:solidFill>
                  <a:srgbClr val="000000"/>
                </a:solidFill>
                <a:latin typeface="Courier New"/>
                <a:ea typeface="DejaVu Sans"/>
              </a:rPr>
              <a:t>…</a:t>
            </a:r>
            <a:endParaRPr sz="1400" dirty="0"/>
          </a:p>
          <a:p>
            <a:pPr>
              <a:lnSpc>
                <a:spcPct val="100000"/>
              </a:lnSpc>
            </a:pPr>
            <a:endParaRPr dirty="0"/>
          </a:p>
          <a:p>
            <a:pPr>
              <a:lnSpc>
                <a:spcPct val="100000"/>
              </a:lnSpc>
            </a:pPr>
            <a:r>
              <a:rPr lang="en-US" sz="1600" dirty="0">
                <a:solidFill>
                  <a:srgbClr val="000000"/>
                </a:solidFill>
                <a:latin typeface="Century Gothic"/>
                <a:ea typeface="DejaVu Sans"/>
              </a:rPr>
              <a:t>All the command details are available in the </a:t>
            </a:r>
            <a:r>
              <a:rPr lang="en-US" sz="1600" dirty="0" err="1">
                <a:solidFill>
                  <a:srgbClr val="000000"/>
                </a:solidFill>
                <a:latin typeface="Century Gothic"/>
                <a:ea typeface="DejaVu Sans"/>
              </a:rPr>
              <a:t>Docker</a:t>
            </a:r>
            <a:r>
              <a:rPr lang="en-US" sz="1600" dirty="0">
                <a:solidFill>
                  <a:srgbClr val="000000"/>
                </a:solidFill>
                <a:latin typeface="Century Gothic"/>
                <a:ea typeface="DejaVu Sans"/>
              </a:rPr>
              <a:t> website docs</a:t>
            </a:r>
            <a:r>
              <a:rPr lang="en-US" sz="1600" dirty="0" smtClean="0">
                <a:solidFill>
                  <a:srgbClr val="000000"/>
                </a:solidFill>
                <a:latin typeface="Century Gothic"/>
                <a:ea typeface="DejaVu Sans"/>
              </a:rPr>
              <a:t>:</a:t>
            </a:r>
            <a:endParaRPr dirty="0"/>
          </a:p>
          <a:p>
            <a:pPr lvl="1"/>
            <a:r>
              <a:rPr lang="en-US" sz="1200" b="1" u="sng" dirty="0">
                <a:solidFill>
                  <a:srgbClr val="0000FF"/>
                </a:solidFill>
                <a:latin typeface="Century Gothic"/>
                <a:ea typeface="DejaVu Sans"/>
                <a:hlinkClick r:id="rId2"/>
              </a:rPr>
              <a:t>https://docs.docker.com/reference/commandline/cli/</a:t>
            </a:r>
            <a:endParaRPr b="1"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19"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Let’s spin up a node.js &amp; </a:t>
            </a:r>
            <a:r>
              <a:rPr lang="en-US" dirty="0" err="1">
                <a:solidFill>
                  <a:srgbClr val="000000"/>
                </a:solidFill>
                <a:latin typeface="Century Gothic"/>
                <a:ea typeface="DejaVu Sans"/>
              </a:rPr>
              <a:t>redis</a:t>
            </a:r>
            <a:r>
              <a:rPr lang="en-US" dirty="0">
                <a:solidFill>
                  <a:srgbClr val="000000"/>
                </a:solidFill>
                <a:latin typeface="Century Gothic"/>
                <a:ea typeface="DejaVu Sans"/>
              </a:rPr>
              <a:t> app:</a:t>
            </a:r>
            <a:endParaRPr dirty="0"/>
          </a:p>
          <a:p>
            <a:pPr marL="685800" lvl="1" indent="-228600">
              <a:buFont typeface="Arial"/>
              <a:buChar char="•"/>
            </a:pPr>
            <a:r>
              <a:rPr lang="en-US" dirty="0">
                <a:solidFill>
                  <a:srgbClr val="000000"/>
                </a:solidFill>
                <a:latin typeface="Century Gothic"/>
                <a:ea typeface="DejaVu Sans"/>
              </a:rPr>
              <a:t>Arbitrarily picked </a:t>
            </a:r>
            <a:r>
              <a:rPr lang="en-US" dirty="0" err="1">
                <a:solidFill>
                  <a:srgbClr val="0066FF"/>
                </a:solidFill>
                <a:latin typeface="Century Gothic"/>
                <a:ea typeface="DejaVu Sans"/>
                <a:hlinkClick r:id="rId2"/>
              </a:rPr>
              <a:t>nodejs-todo</a:t>
            </a:r>
            <a:r>
              <a:rPr lang="en-US" dirty="0">
                <a:solidFill>
                  <a:srgbClr val="000000"/>
                </a:solidFill>
                <a:latin typeface="Century Gothic"/>
                <a:ea typeface="DejaVu Sans"/>
              </a:rPr>
              <a:t> app off </a:t>
            </a:r>
            <a:r>
              <a:rPr lang="en-US" dirty="0" err="1">
                <a:solidFill>
                  <a:srgbClr val="000000"/>
                </a:solidFill>
                <a:latin typeface="Century Gothic"/>
                <a:ea typeface="DejaVu Sans"/>
              </a:rPr>
              <a:t>github</a:t>
            </a:r>
            <a:r>
              <a:rPr lang="en-US" dirty="0">
                <a:solidFill>
                  <a:srgbClr val="000000"/>
                </a:solidFill>
                <a:latin typeface="Century Gothic"/>
                <a:ea typeface="DejaVu Sans"/>
              </a:rPr>
              <a:t> for this demo</a:t>
            </a:r>
            <a:endParaRPr dirty="0"/>
          </a:p>
          <a:p>
            <a:pPr marL="685800" lvl="1" indent="-228600">
              <a:buFont typeface="Arial"/>
              <a:buChar char="•"/>
            </a:pPr>
            <a:r>
              <a:rPr lang="en-US" dirty="0">
                <a:solidFill>
                  <a:srgbClr val="000000"/>
                </a:solidFill>
                <a:latin typeface="Century Gothic"/>
                <a:ea typeface="DejaVu Sans"/>
              </a:rPr>
              <a:t>It uses these modules: </a:t>
            </a:r>
            <a:r>
              <a:rPr lang="en-US" dirty="0" err="1">
                <a:solidFill>
                  <a:srgbClr val="000000"/>
                </a:solidFill>
                <a:latin typeface="Century Gothic"/>
                <a:ea typeface="DejaVu Sans"/>
              </a:rPr>
              <a:t>ejs</a:t>
            </a:r>
            <a:r>
              <a:rPr lang="en-US" dirty="0">
                <a:solidFill>
                  <a:srgbClr val="000000"/>
                </a:solidFill>
                <a:latin typeface="Century Gothic"/>
                <a:ea typeface="DejaVu Sans"/>
              </a:rPr>
              <a:t>, express, underscore, and of course, </a:t>
            </a:r>
            <a:r>
              <a:rPr lang="en-US" dirty="0" err="1">
                <a:solidFill>
                  <a:srgbClr val="000000"/>
                </a:solidFill>
                <a:latin typeface="Century Gothic"/>
                <a:ea typeface="DejaVu Sans"/>
              </a:rPr>
              <a:t>redis</a:t>
            </a:r>
            <a:endParaRPr dirty="0"/>
          </a:p>
          <a:p>
            <a:pPr>
              <a:lnSpc>
                <a:spcPct val="100000"/>
              </a:lnSpc>
            </a:pPr>
            <a:endParaRPr dirty="0"/>
          </a:p>
          <a:p>
            <a:pPr marL="228600" indent="-228600">
              <a:lnSpc>
                <a:spcPct val="100000"/>
              </a:lnSpc>
              <a:buFont typeface="Arial"/>
              <a:buAutoNum type="arabicPeriod"/>
            </a:pPr>
            <a:r>
              <a:rPr lang="en-US" sz="1600" dirty="0">
                <a:solidFill>
                  <a:srgbClr val="000000"/>
                </a:solidFill>
                <a:latin typeface="Century Gothic"/>
                <a:ea typeface="DejaVu Sans"/>
              </a:rPr>
              <a:t>Start a </a:t>
            </a:r>
            <a:r>
              <a:rPr lang="en-US" sz="1600" dirty="0" err="1">
                <a:solidFill>
                  <a:srgbClr val="000000"/>
                </a:solidFill>
                <a:latin typeface="Century Gothic"/>
                <a:ea typeface="DejaVu Sans"/>
              </a:rPr>
              <a:t>redis</a:t>
            </a:r>
            <a:r>
              <a:rPr lang="en-US" sz="1600" dirty="0">
                <a:solidFill>
                  <a:srgbClr val="000000"/>
                </a:solidFill>
                <a:latin typeface="Century Gothic"/>
                <a:ea typeface="DejaVu Sans"/>
              </a:rPr>
              <a:t> instance</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run –d --name </a:t>
            </a:r>
            <a:r>
              <a:rPr lang="en-US" sz="1000" dirty="0" err="1">
                <a:solidFill>
                  <a:srgbClr val="0070C0"/>
                </a:solidFill>
                <a:latin typeface="Courier New"/>
                <a:ea typeface="DejaVu Sans"/>
              </a:rPr>
              <a:t>redis</a:t>
            </a:r>
            <a:r>
              <a:rPr lang="en-US" sz="1000" dirty="0">
                <a:solidFill>
                  <a:srgbClr val="0070C0"/>
                </a:solidFill>
                <a:latin typeface="Courier New"/>
                <a:ea typeface="DejaVu Sans"/>
              </a:rPr>
              <a:t> </a:t>
            </a:r>
            <a:r>
              <a:rPr lang="en-US" sz="1000" dirty="0" err="1">
                <a:solidFill>
                  <a:srgbClr val="0070C0"/>
                </a:solidFill>
                <a:latin typeface="Courier New"/>
                <a:ea typeface="DejaVu Sans"/>
              </a:rPr>
              <a:t>redis:latest</a:t>
            </a:r>
            <a:endParaRPr dirty="0"/>
          </a:p>
          <a:p>
            <a:pPr>
              <a:lnSpc>
                <a:spcPct val="100000"/>
              </a:lnSpc>
            </a:pPr>
            <a:r>
              <a:rPr lang="en-US" sz="1000" dirty="0">
                <a:solidFill>
                  <a:srgbClr val="000000"/>
                </a:solidFill>
                <a:latin typeface="Courier New"/>
                <a:ea typeface="DejaVu Sans"/>
              </a:rPr>
              <a:t>fb173fb5194afa5fbeaa24d2acf1b6f9dd8e72cfefa6088ff3b3e4e9b3059c66</a:t>
            </a:r>
            <a:endParaRPr dirty="0"/>
          </a:p>
          <a:p>
            <a:pPr>
              <a:lnSpc>
                <a:spcPct val="100000"/>
              </a:lnSpc>
            </a:pPr>
            <a:r>
              <a:rPr lang="en-US" sz="1000" dirty="0">
                <a:solidFill>
                  <a:srgbClr val="000000"/>
                </a:solidFill>
                <a:latin typeface="Courier New"/>
                <a:ea typeface="DejaVu Sans"/>
              </a:rPr>
              <a:t>peterc@L4377743:~$ </a:t>
            </a:r>
            <a:endParaRPr dirty="0"/>
          </a:p>
          <a:p>
            <a:pPr>
              <a:lnSpc>
                <a:spcPct val="100000"/>
              </a:lnSpc>
            </a:pPr>
            <a:endParaRPr dirty="0"/>
          </a:p>
          <a:p>
            <a:pPr>
              <a:lnSpc>
                <a:spcPct val="100000"/>
              </a:lnSpc>
            </a:pPr>
            <a:endParaRPr dirty="0"/>
          </a:p>
          <a:p>
            <a:pPr marL="228600" indent="-228600">
              <a:lnSpc>
                <a:spcPct val="100000"/>
              </a:lnSpc>
              <a:buFont typeface="+mj-lt"/>
              <a:buAutoNum type="arabicPeriod" startAt="2"/>
            </a:pPr>
            <a:r>
              <a:rPr lang="en-US" sz="1600" dirty="0">
                <a:solidFill>
                  <a:srgbClr val="000000"/>
                </a:solidFill>
                <a:latin typeface="Century Gothic"/>
                <a:ea typeface="DejaVu Sans"/>
              </a:rPr>
              <a:t>Check for the running container</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a:t>
            </a:r>
            <a:r>
              <a:rPr lang="en-US" sz="1000" dirty="0" err="1">
                <a:solidFill>
                  <a:srgbClr val="0070C0"/>
                </a:solidFill>
                <a:latin typeface="Courier New"/>
                <a:ea typeface="DejaVu Sans"/>
              </a:rPr>
              <a:t>ps</a:t>
            </a:r>
            <a:r>
              <a:rPr lang="en-US" sz="1000" dirty="0">
                <a:solidFill>
                  <a:srgbClr val="0070C0"/>
                </a:solidFill>
                <a:latin typeface="Courier New"/>
                <a:ea typeface="DejaVu Sans"/>
              </a:rPr>
              <a:t> -a</a:t>
            </a:r>
            <a:endParaRPr dirty="0"/>
          </a:p>
          <a:p>
            <a:pPr>
              <a:lnSpc>
                <a:spcPct val="100000"/>
              </a:lnSpc>
            </a:pPr>
            <a:r>
              <a:rPr lang="en-US" sz="1000" dirty="0">
                <a:solidFill>
                  <a:srgbClr val="000000"/>
                </a:solidFill>
                <a:latin typeface="Courier New"/>
                <a:ea typeface="DejaVu Sans"/>
              </a:rPr>
              <a:t>[</a:t>
            </a:r>
            <a:r>
              <a:rPr lang="en-US" sz="1000" dirty="0" err="1">
                <a:solidFill>
                  <a:srgbClr val="000000"/>
                </a:solidFill>
                <a:latin typeface="Courier New"/>
                <a:ea typeface="DejaVu Sans"/>
              </a:rPr>
              <a:t>sudo</a:t>
            </a:r>
            <a:r>
              <a:rPr lang="en-US" sz="1000" dirty="0">
                <a:solidFill>
                  <a:srgbClr val="000000"/>
                </a:solidFill>
                <a:latin typeface="Courier New"/>
                <a:ea typeface="DejaVu Sans"/>
              </a:rPr>
              <a:t>] password for </a:t>
            </a:r>
            <a:r>
              <a:rPr lang="en-US" sz="1000" dirty="0" err="1">
                <a:solidFill>
                  <a:srgbClr val="000000"/>
                </a:solidFill>
                <a:latin typeface="Courier New"/>
                <a:ea typeface="DejaVu Sans"/>
              </a:rPr>
              <a:t>peterc</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CONTAINER ID        IMAGE                     COMMAND                CREATED             STATUS                   PORTS               NAMES</a:t>
            </a:r>
            <a:endParaRPr dirty="0"/>
          </a:p>
          <a:p>
            <a:pPr>
              <a:lnSpc>
                <a:spcPct val="100000"/>
              </a:lnSpc>
            </a:pPr>
            <a:r>
              <a:rPr lang="en-US" sz="1000" dirty="0">
                <a:solidFill>
                  <a:srgbClr val="C00000"/>
                </a:solidFill>
                <a:latin typeface="Courier New"/>
                <a:ea typeface="DejaVu Sans"/>
              </a:rPr>
              <a:t>fb173fb5194a        </a:t>
            </a:r>
            <a:r>
              <a:rPr lang="en-US" sz="1000" dirty="0" err="1" smtClean="0">
                <a:solidFill>
                  <a:srgbClr val="C00000"/>
                </a:solidFill>
                <a:latin typeface="Courier New"/>
                <a:ea typeface="DejaVu Sans"/>
              </a:rPr>
              <a:t>redis:latest</a:t>
            </a:r>
            <a:r>
              <a:rPr lang="en-US" sz="1000" dirty="0" smtClean="0">
                <a:solidFill>
                  <a:srgbClr val="C00000"/>
                </a:solidFill>
                <a:latin typeface="Courier New"/>
                <a:ea typeface="DejaVu Sans"/>
              </a:rPr>
              <a:t>              "</a:t>
            </a:r>
            <a:r>
              <a:rPr lang="en-US" sz="1000" dirty="0" err="1">
                <a:solidFill>
                  <a:srgbClr val="C00000"/>
                </a:solidFill>
                <a:latin typeface="Courier New"/>
                <a:ea typeface="DejaVu Sans"/>
              </a:rPr>
              <a:t>redis</a:t>
            </a:r>
            <a:r>
              <a:rPr lang="en-US" sz="1000" dirty="0">
                <a:solidFill>
                  <a:srgbClr val="C00000"/>
                </a:solidFill>
                <a:latin typeface="Courier New"/>
                <a:ea typeface="DejaVu Sans"/>
              </a:rPr>
              <a:t>-server /</a:t>
            </a:r>
            <a:r>
              <a:rPr lang="en-US" sz="1000" dirty="0" err="1">
                <a:solidFill>
                  <a:srgbClr val="C00000"/>
                </a:solidFill>
                <a:latin typeface="Courier New"/>
                <a:ea typeface="DejaVu Sans"/>
              </a:rPr>
              <a:t>etc</a:t>
            </a:r>
            <a:r>
              <a:rPr lang="en-US" sz="1000" dirty="0">
                <a:solidFill>
                  <a:srgbClr val="C00000"/>
                </a:solidFill>
                <a:latin typeface="Courier New"/>
                <a:ea typeface="DejaVu Sans"/>
              </a:rPr>
              <a:t>/r   About an hour ago   Up About an hour         6379/</a:t>
            </a:r>
            <a:r>
              <a:rPr lang="en-US" sz="1000" dirty="0" err="1">
                <a:solidFill>
                  <a:srgbClr val="C00000"/>
                </a:solidFill>
                <a:latin typeface="Courier New"/>
                <a:ea typeface="DejaVu Sans"/>
              </a:rPr>
              <a:t>tcp</a:t>
            </a:r>
            <a:r>
              <a:rPr lang="en-US" sz="1000" dirty="0">
                <a:solidFill>
                  <a:srgbClr val="C00000"/>
                </a:solidFill>
                <a:latin typeface="Courier New"/>
                <a:ea typeface="DejaVu Sans"/>
              </a:rPr>
              <a:t>            </a:t>
            </a:r>
            <a:r>
              <a:rPr lang="en-US" sz="1000" dirty="0" err="1">
                <a:solidFill>
                  <a:srgbClr val="C00000"/>
                </a:solidFill>
                <a:latin typeface="Courier New"/>
                <a:ea typeface="DejaVu Sans"/>
              </a:rPr>
              <a:t>redis</a:t>
            </a:r>
            <a:r>
              <a:rPr lang="en-US" sz="1000" dirty="0">
                <a:solidFill>
                  <a:srgbClr val="C00000"/>
                </a:solidFill>
                <a:latin typeface="Courier New"/>
                <a:ea typeface="DejaVu Sans"/>
              </a:rPr>
              <a:t>               </a:t>
            </a:r>
            <a:endParaRPr dirty="0">
              <a:solidFill>
                <a:srgbClr val="C00000"/>
              </a:solidFill>
            </a:endParaRPr>
          </a:p>
          <a:p>
            <a:pPr>
              <a:lnSpc>
                <a:spcPct val="100000"/>
              </a:lnSpc>
            </a:pPr>
            <a:r>
              <a:rPr lang="en-US" sz="1000" dirty="0">
                <a:solidFill>
                  <a:srgbClr val="000000"/>
                </a:solidFill>
                <a:latin typeface="Courier New"/>
                <a:ea typeface="DejaVu Sans"/>
              </a:rPr>
              <a:t>3bc3868dd6aa        </a:t>
            </a:r>
            <a:r>
              <a:rPr lang="en-US" sz="1000" dirty="0" err="1">
                <a:solidFill>
                  <a:srgbClr val="000000"/>
                </a:solidFill>
                <a:latin typeface="Courier New"/>
                <a:ea typeface="DejaVu Sans"/>
              </a:rPr>
              <a:t>busybox:latest</a:t>
            </a:r>
            <a:r>
              <a:rPr lang="en-US" sz="1000" dirty="0">
                <a:solidFill>
                  <a:srgbClr val="000000"/>
                </a:solidFill>
                <a:latin typeface="Courier New"/>
                <a:ea typeface="DejaVu Sans"/>
              </a:rPr>
              <a:t>            "/bin/</a:t>
            </a:r>
            <a:r>
              <a:rPr lang="en-US" sz="1000" dirty="0" err="1">
                <a:solidFill>
                  <a:srgbClr val="000000"/>
                </a:solidFill>
                <a:latin typeface="Courier New"/>
                <a:ea typeface="DejaVu Sans"/>
              </a:rPr>
              <a:t>sh</a:t>
            </a:r>
            <a:r>
              <a:rPr lang="en-US" sz="1000" dirty="0">
                <a:solidFill>
                  <a:srgbClr val="000000"/>
                </a:solidFill>
                <a:latin typeface="Courier New"/>
                <a:ea typeface="DejaVu Sans"/>
              </a:rPr>
              <a:t>"              4 hours ago         Exited (0) 4 hours ago                       </a:t>
            </a:r>
            <a:r>
              <a:rPr lang="en-US" sz="1000" dirty="0" err="1">
                <a:solidFill>
                  <a:srgbClr val="000000"/>
                </a:solidFill>
                <a:latin typeface="Courier New"/>
                <a:ea typeface="DejaVu Sans"/>
              </a:rPr>
              <a:t>cocky_wilson</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peterc@L4377743:~$ </a:t>
            </a:r>
            <a:endParaRPr dirty="0"/>
          </a:p>
          <a:p>
            <a:pPr>
              <a:lnSpc>
                <a:spcPct val="100000"/>
              </a:lnSpc>
            </a:pPr>
            <a:endParaRPr dirty="0"/>
          </a:p>
          <a:p>
            <a:pPr>
              <a:lnSpc>
                <a:spcPct val="100000"/>
              </a:lnSpc>
            </a:pPr>
            <a:r>
              <a:rPr lang="en-US" sz="1600" dirty="0">
                <a:solidFill>
                  <a:srgbClr val="000000"/>
                </a:solidFill>
                <a:latin typeface="Century Gothic"/>
                <a:ea typeface="DejaVu Sans"/>
              </a:rPr>
              <a:t>We did </a:t>
            </a:r>
            <a:r>
              <a:rPr lang="en-US" sz="1600" b="1" dirty="0">
                <a:solidFill>
                  <a:srgbClr val="000000"/>
                </a:solidFill>
                <a:latin typeface="Century Gothic"/>
                <a:ea typeface="DejaVu Sans"/>
              </a:rPr>
              <a:t>not</a:t>
            </a:r>
            <a:r>
              <a:rPr lang="en-US" sz="1600" dirty="0">
                <a:solidFill>
                  <a:srgbClr val="000000"/>
                </a:solidFill>
                <a:latin typeface="Century Gothic"/>
                <a:ea typeface="DejaVu Sans"/>
              </a:rPr>
              <a:t> specify a port on the ‘run’ command</a:t>
            </a:r>
            <a:endParaRPr dirty="0"/>
          </a:p>
          <a:p>
            <a:pPr>
              <a:lnSpc>
                <a:spcPct val="100000"/>
              </a:lnSpc>
            </a:pPr>
            <a:r>
              <a:rPr lang="en-US" sz="1600" dirty="0">
                <a:solidFill>
                  <a:srgbClr val="000000"/>
                </a:solidFill>
                <a:latin typeface="Century Gothic"/>
                <a:ea typeface="DejaVu Sans"/>
              </a:rPr>
              <a:t>Default port for </a:t>
            </a:r>
            <a:r>
              <a:rPr lang="en-US" sz="1600" dirty="0" err="1">
                <a:solidFill>
                  <a:srgbClr val="000000"/>
                </a:solidFill>
                <a:latin typeface="Century Gothic"/>
                <a:ea typeface="DejaVu Sans"/>
              </a:rPr>
              <a:t>redis</a:t>
            </a:r>
            <a:r>
              <a:rPr lang="en-US" sz="1600" dirty="0">
                <a:solidFill>
                  <a:srgbClr val="000000"/>
                </a:solidFill>
                <a:latin typeface="Century Gothic"/>
                <a:ea typeface="DejaVu Sans"/>
              </a:rPr>
              <a:t> is 6379</a:t>
            </a:r>
            <a:endParaRPr dirty="0"/>
          </a:p>
          <a:p>
            <a:pPr>
              <a:lnSpc>
                <a:spcPct val="100000"/>
              </a:lnSpc>
            </a:pPr>
            <a:r>
              <a:rPr lang="en-US" sz="1600" b="1" dirty="0">
                <a:solidFill>
                  <a:srgbClr val="000000"/>
                </a:solidFill>
                <a:latin typeface="Century Gothic"/>
                <a:ea typeface="DejaVu Sans"/>
              </a:rPr>
              <a:t>All networking access is explicit; it has to be specified </a:t>
            </a:r>
            <a:r>
              <a:rPr lang="en-US" sz="1600" b="1" dirty="0" smtClean="0">
                <a:solidFill>
                  <a:srgbClr val="000000"/>
                </a:solidFill>
                <a:latin typeface="Century Gothic"/>
                <a:ea typeface="DejaVu Sans"/>
              </a:rPr>
              <a:t>on ‘run’ if </a:t>
            </a:r>
            <a:r>
              <a:rPr lang="en-US" sz="1600" b="1" dirty="0">
                <a:solidFill>
                  <a:srgbClr val="000000"/>
                </a:solidFill>
                <a:latin typeface="Century Gothic"/>
                <a:ea typeface="DejaVu Sans"/>
              </a:rPr>
              <a:t>it’s required</a:t>
            </a:r>
            <a:endParaRPr dirty="0"/>
          </a:p>
          <a:p>
            <a:pPr>
              <a:lnSpc>
                <a:spcPct val="100000"/>
              </a:lnSpc>
            </a:pPr>
            <a:r>
              <a:rPr lang="en-US" sz="1600" b="1" dirty="0">
                <a:solidFill>
                  <a:srgbClr val="000000"/>
                </a:solidFill>
                <a:latin typeface="Century Gothic"/>
                <a:ea typeface="DejaVu Sans"/>
              </a:rPr>
              <a:t>Try ‘</a:t>
            </a:r>
            <a:r>
              <a:rPr lang="en-US" sz="1600" b="1" dirty="0" err="1">
                <a:solidFill>
                  <a:srgbClr val="000000"/>
                </a:solidFill>
                <a:latin typeface="Century Gothic"/>
                <a:ea typeface="DejaVu Sans"/>
              </a:rPr>
              <a:t>netstat</a:t>
            </a:r>
            <a:r>
              <a:rPr lang="en-US" sz="1600" b="1" dirty="0">
                <a:solidFill>
                  <a:srgbClr val="000000"/>
                </a:solidFill>
                <a:latin typeface="Century Gothic"/>
                <a:ea typeface="DejaVu Sans"/>
              </a:rPr>
              <a:t>’ or ‘telnet’…  No 6379 port listening.</a:t>
            </a:r>
            <a:endParaRPr dirty="0"/>
          </a:p>
          <a:p>
            <a:pPr>
              <a:lnSpc>
                <a:spcPct val="100000"/>
              </a:lnSpc>
            </a:pPr>
            <a:endParaRPr dirty="0"/>
          </a:p>
        </p:txBody>
      </p:sp>
      <p:sp>
        <p:nvSpPr>
          <p:cNvPr id="2" name="Line Callout 1 (Accent Bar) 1"/>
          <p:cNvSpPr/>
          <p:nvPr/>
        </p:nvSpPr>
        <p:spPr>
          <a:xfrm>
            <a:off x="3893575" y="2192594"/>
            <a:ext cx="1976284" cy="206478"/>
          </a:xfrm>
          <a:prstGeom prst="accentCallout1">
            <a:avLst>
              <a:gd name="adj1" fmla="val 18750"/>
              <a:gd name="adj2" fmla="val -8333"/>
              <a:gd name="adj3" fmla="val 269643"/>
              <a:gd name="adj4" fmla="val -2937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000" i="1" dirty="0" smtClean="0">
                <a:solidFill>
                  <a:srgbClr val="0070C0"/>
                </a:solidFill>
                <a:latin typeface="Century Gothic" panose="020B0502020202020204" pitchFamily="34" charset="0"/>
              </a:rPr>
              <a:t>Run in detached mode</a:t>
            </a:r>
            <a:endParaRPr lang="en-US" sz="1000" i="1" dirty="0">
              <a:solidFill>
                <a:srgbClr val="0070C0"/>
              </a:solidFill>
              <a:latin typeface="Century Gothic" panose="020B0502020202020204" pitchFamily="34" charset="0"/>
            </a:endParaRPr>
          </a:p>
        </p:txBody>
      </p:sp>
      <p:sp>
        <p:nvSpPr>
          <p:cNvPr id="5" name="Line Callout 1 (Accent Bar) 4"/>
          <p:cNvSpPr/>
          <p:nvPr/>
        </p:nvSpPr>
        <p:spPr>
          <a:xfrm>
            <a:off x="4822719" y="2401421"/>
            <a:ext cx="2227006" cy="246221"/>
          </a:xfrm>
          <a:prstGeom prst="accentCallout1">
            <a:avLst>
              <a:gd name="adj1" fmla="val 18750"/>
              <a:gd name="adj2" fmla="val -8333"/>
              <a:gd name="adj3" fmla="val 179167"/>
              <a:gd name="adj4" fmla="val -2191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r>
              <a:rPr lang="en-US" sz="1000" i="1" dirty="0" smtClean="0">
                <a:solidFill>
                  <a:srgbClr val="0070C0"/>
                </a:solidFill>
                <a:latin typeface="Century Gothic" panose="020B0502020202020204" pitchFamily="34" charset="0"/>
              </a:rPr>
              <a:t>Give it a name so it’s easy to link</a:t>
            </a:r>
            <a:endParaRPr lang="en-US" sz="1000" i="1" dirty="0">
              <a:solidFill>
                <a:srgbClr val="0070C0"/>
              </a:solidFill>
              <a:latin typeface="Century Gothic" panose="020B0502020202020204" pitchFamily="34" charset="0"/>
            </a:endParaRPr>
          </a:p>
        </p:txBody>
      </p:sp>
      <p:sp>
        <p:nvSpPr>
          <p:cNvPr id="6" name="Line Callout 1 (Accent Bar) 5"/>
          <p:cNvSpPr/>
          <p:nvPr/>
        </p:nvSpPr>
        <p:spPr>
          <a:xfrm>
            <a:off x="6381131" y="2977440"/>
            <a:ext cx="2227006" cy="365528"/>
          </a:xfrm>
          <a:prstGeom prst="accentCallout1">
            <a:avLst>
              <a:gd name="adj1" fmla="val 18750"/>
              <a:gd name="adj2" fmla="val -8333"/>
              <a:gd name="adj3" fmla="val -13647"/>
              <a:gd name="adj4" fmla="val -3736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r>
              <a:rPr lang="en-US" sz="1000" i="1" dirty="0" smtClean="0">
                <a:solidFill>
                  <a:srgbClr val="0070C0"/>
                </a:solidFill>
                <a:latin typeface="Century Gothic" panose="020B0502020202020204" pitchFamily="34" charset="0"/>
              </a:rPr>
              <a:t>No port specified. Never needs to communicate outside containers</a:t>
            </a:r>
            <a:endParaRPr lang="en-US" sz="1000" i="1" dirty="0">
              <a:solidFill>
                <a:srgbClr val="0070C0"/>
              </a:solidFill>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1"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The </a:t>
            </a:r>
            <a:r>
              <a:rPr lang="en-US" dirty="0" err="1">
                <a:solidFill>
                  <a:srgbClr val="000000"/>
                </a:solidFill>
                <a:latin typeface="Century Gothic"/>
                <a:ea typeface="DejaVu Sans"/>
              </a:rPr>
              <a:t>redis</a:t>
            </a:r>
            <a:r>
              <a:rPr lang="en-US" dirty="0">
                <a:solidFill>
                  <a:srgbClr val="000000"/>
                </a:solidFill>
                <a:latin typeface="Century Gothic"/>
                <a:ea typeface="DejaVu Sans"/>
              </a:rPr>
              <a:t> container is now up and running</a:t>
            </a:r>
            <a:endParaRPr dirty="0"/>
          </a:p>
          <a:p>
            <a:pPr>
              <a:lnSpc>
                <a:spcPct val="100000"/>
              </a:lnSpc>
            </a:pPr>
            <a:r>
              <a:rPr lang="en-US" dirty="0">
                <a:solidFill>
                  <a:srgbClr val="000000"/>
                </a:solidFill>
                <a:latin typeface="Century Gothic"/>
                <a:ea typeface="DejaVu Sans"/>
              </a:rPr>
              <a:t>Let’s get a sample node.js app to run and use the </a:t>
            </a:r>
            <a:r>
              <a:rPr lang="en-US" dirty="0" err="1">
                <a:solidFill>
                  <a:srgbClr val="000000"/>
                </a:solidFill>
                <a:latin typeface="Century Gothic"/>
                <a:ea typeface="DejaVu Sans"/>
              </a:rPr>
              <a:t>redis</a:t>
            </a:r>
            <a:r>
              <a:rPr lang="en-US" dirty="0">
                <a:solidFill>
                  <a:srgbClr val="000000"/>
                </a:solidFill>
                <a:latin typeface="Century Gothic"/>
                <a:ea typeface="DejaVu Sans"/>
              </a:rPr>
              <a:t> database</a:t>
            </a:r>
            <a:endParaRPr dirty="0"/>
          </a:p>
          <a:p>
            <a:pPr>
              <a:lnSpc>
                <a:spcPct val="100000"/>
              </a:lnSpc>
            </a:pPr>
            <a:endParaRPr dirty="0"/>
          </a:p>
          <a:p>
            <a:pPr marL="342900" indent="-342900">
              <a:lnSpc>
                <a:spcPct val="100000"/>
              </a:lnSpc>
              <a:buFont typeface="+mj-lt"/>
              <a:buAutoNum type="arabicPeriod" startAt="3"/>
            </a:pPr>
            <a:r>
              <a:rPr lang="en-US" sz="1600" dirty="0">
                <a:solidFill>
                  <a:srgbClr val="000000"/>
                </a:solidFill>
                <a:latin typeface="Century Gothic"/>
                <a:ea typeface="DejaVu Sans"/>
              </a:rPr>
              <a:t>Get </a:t>
            </a:r>
            <a:r>
              <a:rPr lang="en-US" sz="1600" dirty="0" err="1">
                <a:solidFill>
                  <a:srgbClr val="000000"/>
                </a:solidFill>
                <a:latin typeface="Century Gothic"/>
                <a:ea typeface="DejaVu Sans"/>
              </a:rPr>
              <a:t>nodejs-todo</a:t>
            </a:r>
            <a:endParaRPr dirty="0"/>
          </a:p>
          <a:p>
            <a:pPr>
              <a:lnSpc>
                <a:spcPct val="100000"/>
              </a:lnSpc>
            </a:pP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 </a:t>
            </a:r>
            <a:r>
              <a:rPr lang="en-US" sz="1000" dirty="0" err="1">
                <a:solidFill>
                  <a:srgbClr val="0070C0"/>
                </a:solidFill>
                <a:latin typeface="Courier New"/>
                <a:ea typeface="DejaVu Sans"/>
              </a:rPr>
              <a:t>git</a:t>
            </a:r>
            <a:r>
              <a:rPr lang="en-US" sz="1000" dirty="0">
                <a:solidFill>
                  <a:srgbClr val="0070C0"/>
                </a:solidFill>
                <a:latin typeface="Courier New"/>
                <a:ea typeface="DejaVu Sans"/>
              </a:rPr>
              <a:t> clone https://github.com/amirrajan/nodejs-todo.git</a:t>
            </a:r>
            <a:endParaRPr dirty="0"/>
          </a:p>
          <a:p>
            <a:pPr>
              <a:lnSpc>
                <a:spcPct val="100000"/>
              </a:lnSpc>
            </a:pPr>
            <a:r>
              <a:rPr lang="en-US" sz="1000" dirty="0">
                <a:solidFill>
                  <a:srgbClr val="000000"/>
                </a:solidFill>
                <a:latin typeface="Courier New"/>
                <a:ea typeface="DejaVu Sans"/>
              </a:rPr>
              <a:t>Cloning into '</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remote: Counting objects: 32, done.</a:t>
            </a:r>
            <a:endParaRPr dirty="0"/>
          </a:p>
          <a:p>
            <a:pPr>
              <a:lnSpc>
                <a:spcPct val="100000"/>
              </a:lnSpc>
            </a:pPr>
            <a:r>
              <a:rPr lang="en-US" sz="1000" dirty="0">
                <a:solidFill>
                  <a:srgbClr val="000000"/>
                </a:solidFill>
                <a:latin typeface="Courier New"/>
                <a:ea typeface="DejaVu Sans"/>
              </a:rPr>
              <a:t>remote: Total 32 (delta 0), reused 0 (delta 0), pack-reused 32</a:t>
            </a:r>
            <a:endParaRPr dirty="0"/>
          </a:p>
          <a:p>
            <a:pPr>
              <a:lnSpc>
                <a:spcPct val="100000"/>
              </a:lnSpc>
            </a:pPr>
            <a:r>
              <a:rPr lang="en-US" sz="1000" dirty="0">
                <a:solidFill>
                  <a:srgbClr val="000000"/>
                </a:solidFill>
                <a:latin typeface="Courier New"/>
                <a:ea typeface="DejaVu Sans"/>
              </a:rPr>
              <a:t>Unpacking objects: 100% (32/32), done.</a:t>
            </a:r>
            <a:endParaRPr dirty="0"/>
          </a:p>
          <a:p>
            <a:pPr>
              <a:lnSpc>
                <a:spcPct val="100000"/>
              </a:lnSpc>
            </a:pPr>
            <a:r>
              <a:rPr lang="en-US" sz="1000" dirty="0">
                <a:solidFill>
                  <a:srgbClr val="000000"/>
                </a:solidFill>
                <a:latin typeface="Courier New"/>
                <a:ea typeface="DejaVu Sans"/>
              </a:rPr>
              <a:t>Checking connectivity... done.</a:t>
            </a:r>
            <a:endParaRPr dirty="0"/>
          </a:p>
          <a:p>
            <a:pPr>
              <a:lnSpc>
                <a:spcPct val="100000"/>
              </a:lnSpc>
            </a:pPr>
            <a:r>
              <a:rPr lang="en-US" sz="1000" dirty="0">
                <a:solidFill>
                  <a:srgbClr val="000000"/>
                </a:solidFill>
                <a:latin typeface="Courier New"/>
                <a:ea typeface="DejaVu Sans"/>
              </a:rPr>
              <a:t>peterc@L4377743:~/</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endParaRPr dirty="0"/>
          </a:p>
          <a:p>
            <a:pPr>
              <a:lnSpc>
                <a:spcPct val="100000"/>
              </a:lnSpc>
            </a:pPr>
            <a:endParaRPr dirty="0"/>
          </a:p>
          <a:p>
            <a:pPr marL="342900" indent="-342900">
              <a:lnSpc>
                <a:spcPct val="100000"/>
              </a:lnSpc>
              <a:buFont typeface="+mj-lt"/>
              <a:buAutoNum type="arabicPeriod" startAt="4"/>
            </a:pPr>
            <a:r>
              <a:rPr lang="en-US" sz="1600" dirty="0">
                <a:solidFill>
                  <a:srgbClr val="000000"/>
                </a:solidFill>
                <a:latin typeface="Century Gothic"/>
                <a:ea typeface="DejaVu Sans"/>
              </a:rPr>
              <a:t>Examine source.  Make a one-line modification</a:t>
            </a:r>
            <a:endParaRPr dirty="0"/>
          </a:p>
          <a:p>
            <a:pPr>
              <a:lnSpc>
                <a:spcPct val="100000"/>
              </a:lnSpc>
            </a:pP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a:solidFill>
                  <a:srgbClr val="0070C0"/>
                </a:solidFill>
                <a:latin typeface="Courier New"/>
                <a:ea typeface="DejaVu Sans"/>
              </a:rPr>
              <a:t>vi server.js </a:t>
            </a: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err="1">
                <a:solidFill>
                  <a:srgbClr val="0070C0"/>
                </a:solidFill>
                <a:latin typeface="Courier New"/>
                <a:ea typeface="DejaVu Sans"/>
              </a:rPr>
              <a:t>git</a:t>
            </a:r>
            <a:r>
              <a:rPr lang="en-US" sz="1000" dirty="0">
                <a:solidFill>
                  <a:srgbClr val="0070C0"/>
                </a:solidFill>
                <a:latin typeface="Courier New"/>
                <a:ea typeface="DejaVu Sans"/>
              </a:rPr>
              <a:t> diff server.js</a:t>
            </a:r>
            <a:endParaRPr dirty="0"/>
          </a:p>
          <a:p>
            <a:pPr>
              <a:lnSpc>
                <a:spcPct val="100000"/>
              </a:lnSpc>
            </a:pPr>
            <a:r>
              <a:rPr lang="en-US" sz="1000" b="1" dirty="0">
                <a:latin typeface="Courier New"/>
                <a:ea typeface="DejaVu Sans"/>
              </a:rPr>
              <a:t>diff --</a:t>
            </a:r>
            <a:r>
              <a:rPr lang="en-US" sz="1000" b="1" dirty="0" err="1">
                <a:latin typeface="Courier New"/>
                <a:ea typeface="DejaVu Sans"/>
              </a:rPr>
              <a:t>git</a:t>
            </a:r>
            <a:r>
              <a:rPr lang="en-US" sz="1000" b="1" dirty="0">
                <a:latin typeface="Courier New"/>
                <a:ea typeface="DejaVu Sans"/>
              </a:rPr>
              <a:t> a/server.js b/server.js</a:t>
            </a:r>
            <a:endParaRPr dirty="0"/>
          </a:p>
          <a:p>
            <a:pPr>
              <a:lnSpc>
                <a:spcPct val="100000"/>
              </a:lnSpc>
            </a:pPr>
            <a:r>
              <a:rPr lang="en-US" sz="1000" b="1" dirty="0">
                <a:latin typeface="Courier New"/>
                <a:ea typeface="DejaVu Sans"/>
              </a:rPr>
              <a:t>index 20263cd..59323fe 100644</a:t>
            </a:r>
            <a:endParaRPr dirty="0"/>
          </a:p>
          <a:p>
            <a:pPr>
              <a:lnSpc>
                <a:spcPct val="100000"/>
              </a:lnSpc>
            </a:pPr>
            <a:r>
              <a:rPr lang="en-US" sz="1000" b="1" dirty="0">
                <a:latin typeface="Courier New"/>
                <a:ea typeface="DejaVu Sans"/>
              </a:rPr>
              <a:t>--- a/server.js</a:t>
            </a:r>
            <a:endParaRPr dirty="0"/>
          </a:p>
          <a:p>
            <a:pPr>
              <a:lnSpc>
                <a:spcPct val="100000"/>
              </a:lnSpc>
            </a:pPr>
            <a:r>
              <a:rPr lang="en-US" sz="1000" b="1" dirty="0">
                <a:latin typeface="Courier New"/>
                <a:ea typeface="DejaVu Sans"/>
              </a:rPr>
              <a:t>+++ b/server.js</a:t>
            </a:r>
            <a:endParaRPr dirty="0"/>
          </a:p>
          <a:p>
            <a:pPr>
              <a:lnSpc>
                <a:spcPct val="100000"/>
              </a:lnSpc>
            </a:pPr>
            <a:r>
              <a:rPr lang="en-US" sz="1000" dirty="0">
                <a:latin typeface="Courier New"/>
                <a:ea typeface="DejaVu Sans"/>
              </a:rPr>
              <a:t>@@ -11,7 +11,7 @@ </a:t>
            </a:r>
            <a:r>
              <a:rPr lang="en-US" sz="1000" dirty="0" err="1">
                <a:latin typeface="Courier New"/>
                <a:ea typeface="DejaVu Sans"/>
              </a:rPr>
              <a:t>var</a:t>
            </a:r>
            <a:r>
              <a:rPr lang="en-US" sz="1000" dirty="0">
                <a:latin typeface="Courier New"/>
                <a:ea typeface="DejaVu Sans"/>
              </a:rPr>
              <a:t> client = null;</a:t>
            </a:r>
            <a:endParaRPr dirty="0"/>
          </a:p>
          <a:p>
            <a:pPr>
              <a:lnSpc>
                <a:spcPct val="100000"/>
              </a:lnSpc>
            </a:pPr>
            <a:r>
              <a:rPr lang="en-US" sz="1000" dirty="0">
                <a:latin typeface="Courier New"/>
                <a:ea typeface="DejaVu Sans"/>
              </a:rPr>
              <a:t> if(</a:t>
            </a:r>
            <a:r>
              <a:rPr lang="en-US" sz="1000" dirty="0" err="1">
                <a:latin typeface="Courier New"/>
                <a:ea typeface="DejaVu Sans"/>
              </a:rPr>
              <a:t>process.env.REDISTOGO_URL</a:t>
            </a:r>
            <a:r>
              <a:rPr lang="en-US" sz="1000" dirty="0">
                <a:latin typeface="Courier New"/>
                <a:ea typeface="DejaVu Sans"/>
              </a:rPr>
              <a:t>) { //</a:t>
            </a:r>
            <a:r>
              <a:rPr lang="en-US" sz="1000" dirty="0" err="1">
                <a:latin typeface="Courier New"/>
                <a:ea typeface="DejaVu Sans"/>
              </a:rPr>
              <a:t>heroku</a:t>
            </a:r>
            <a:endParaRPr dirty="0"/>
          </a:p>
          <a:p>
            <a:pPr>
              <a:lnSpc>
                <a:spcPct val="100000"/>
              </a:lnSpc>
            </a:pPr>
            <a:r>
              <a:rPr lang="en-US" sz="1000" dirty="0">
                <a:latin typeface="Courier New"/>
                <a:ea typeface="DejaVu Sans"/>
              </a:rPr>
              <a:t>   client = require('</a:t>
            </a:r>
            <a:r>
              <a:rPr lang="en-US" sz="1000" dirty="0" err="1">
                <a:latin typeface="Courier New"/>
                <a:ea typeface="DejaVu Sans"/>
              </a:rPr>
              <a:t>redis-url</a:t>
            </a:r>
            <a:r>
              <a:rPr lang="en-US" sz="1000" dirty="0">
                <a:latin typeface="Courier New"/>
                <a:ea typeface="DejaVu Sans"/>
              </a:rPr>
              <a:t>').connect(</a:t>
            </a:r>
            <a:r>
              <a:rPr lang="en-US" sz="1000" dirty="0" err="1">
                <a:latin typeface="Courier New"/>
                <a:ea typeface="DejaVu Sans"/>
              </a:rPr>
              <a:t>process.env.REDISTOGO_URL</a:t>
            </a:r>
            <a:r>
              <a:rPr lang="en-US" sz="1000" dirty="0">
                <a:latin typeface="Courier New"/>
                <a:ea typeface="DejaVu Sans"/>
              </a:rPr>
              <a:t>); </a:t>
            </a:r>
            <a:endParaRPr dirty="0"/>
          </a:p>
          <a:p>
            <a:pPr>
              <a:lnSpc>
                <a:spcPct val="100000"/>
              </a:lnSpc>
            </a:pPr>
            <a:r>
              <a:rPr lang="en-US" sz="1000" dirty="0">
                <a:latin typeface="Courier New"/>
                <a:ea typeface="DejaVu Sans"/>
              </a:rPr>
              <a:t> } else if(</a:t>
            </a:r>
            <a:r>
              <a:rPr lang="en-US" sz="1000" dirty="0" err="1">
                <a:latin typeface="Courier New"/>
                <a:ea typeface="DejaVu Sans"/>
              </a:rPr>
              <a:t>config.env</a:t>
            </a:r>
            <a:r>
              <a:rPr lang="en-US" sz="1000" dirty="0">
                <a:latin typeface="Courier New"/>
                <a:ea typeface="DejaVu Sans"/>
              </a:rPr>
              <a:t> == "development") {</a:t>
            </a:r>
            <a:endParaRPr dirty="0"/>
          </a:p>
          <a:p>
            <a:pPr>
              <a:lnSpc>
                <a:spcPct val="100000"/>
              </a:lnSpc>
            </a:pPr>
            <a:r>
              <a:rPr lang="en-US" sz="1000" dirty="0">
                <a:solidFill>
                  <a:srgbClr val="C00000"/>
                </a:solidFill>
                <a:latin typeface="Courier New"/>
                <a:ea typeface="DejaVu Sans"/>
              </a:rPr>
              <a:t>-  client = </a:t>
            </a:r>
            <a:r>
              <a:rPr lang="en-US" sz="1000" dirty="0" err="1">
                <a:solidFill>
                  <a:srgbClr val="C00000"/>
                </a:solidFill>
                <a:latin typeface="Courier New"/>
                <a:ea typeface="DejaVu Sans"/>
              </a:rPr>
              <a:t>redis.createClient</a:t>
            </a:r>
            <a:r>
              <a:rPr lang="en-US" sz="1000" dirty="0">
                <a:solidFill>
                  <a:srgbClr val="C00000"/>
                </a:solidFill>
                <a:latin typeface="Courier New"/>
                <a:ea typeface="DejaVu Sans"/>
              </a:rPr>
              <a:t>();</a:t>
            </a:r>
            <a:endParaRPr dirty="0"/>
          </a:p>
          <a:p>
            <a:pPr>
              <a:lnSpc>
                <a:spcPct val="100000"/>
              </a:lnSpc>
            </a:pPr>
            <a:r>
              <a:rPr lang="en-US" sz="1000" dirty="0">
                <a:solidFill>
                  <a:srgbClr val="00B050"/>
                </a:solidFill>
                <a:latin typeface="Courier New"/>
                <a:ea typeface="DejaVu Sans"/>
              </a:rPr>
              <a:t>+  client = </a:t>
            </a:r>
            <a:r>
              <a:rPr lang="en-US" sz="1000" dirty="0" err="1">
                <a:solidFill>
                  <a:srgbClr val="00B050"/>
                </a:solidFill>
                <a:latin typeface="Courier New"/>
                <a:ea typeface="DejaVu Sans"/>
              </a:rPr>
              <a:t>redis.createClient</a:t>
            </a:r>
            <a:r>
              <a:rPr lang="en-US" sz="1000" dirty="0">
                <a:solidFill>
                  <a:srgbClr val="00B050"/>
                </a:solidFill>
                <a:latin typeface="Courier New"/>
                <a:ea typeface="DejaVu Sans"/>
              </a:rPr>
              <a:t>(</a:t>
            </a:r>
            <a:r>
              <a:rPr lang="en-US" sz="1000" dirty="0" err="1">
                <a:solidFill>
                  <a:srgbClr val="00B050"/>
                </a:solidFill>
                <a:latin typeface="Courier New"/>
                <a:ea typeface="DejaVu Sans"/>
              </a:rPr>
              <a:t>secret.redisPort</a:t>
            </a:r>
            <a:r>
              <a:rPr lang="en-US" sz="1000" dirty="0">
                <a:solidFill>
                  <a:srgbClr val="00B050"/>
                </a:solidFill>
                <a:latin typeface="Courier New"/>
                <a:ea typeface="DejaVu Sans"/>
              </a:rPr>
              <a:t>, </a:t>
            </a:r>
            <a:r>
              <a:rPr lang="en-US" sz="1000" dirty="0" err="1">
                <a:solidFill>
                  <a:srgbClr val="00B050"/>
                </a:solidFill>
                <a:latin typeface="Courier New"/>
                <a:ea typeface="DejaVu Sans"/>
              </a:rPr>
              <a:t>secret.redisMachine</a:t>
            </a:r>
            <a:r>
              <a:rPr lang="en-US" sz="1000" dirty="0">
                <a:solidFill>
                  <a:srgbClr val="00B050"/>
                </a:solidFill>
                <a:latin typeface="Courier New"/>
                <a:ea typeface="DejaVu Sans"/>
              </a:rPr>
              <a:t>);</a:t>
            </a:r>
            <a:endParaRPr dirty="0"/>
          </a:p>
          <a:p>
            <a:pPr>
              <a:lnSpc>
                <a:spcPct val="100000"/>
              </a:lnSpc>
            </a:pPr>
            <a:r>
              <a:rPr lang="en-US" sz="1000" dirty="0">
                <a:latin typeface="Courier New"/>
                <a:ea typeface="DejaVu Sans"/>
              </a:rPr>
              <a:t> }  else { //</a:t>
            </a:r>
            <a:r>
              <a:rPr lang="en-US" sz="1000" dirty="0" err="1">
                <a:latin typeface="Courier New"/>
                <a:ea typeface="DejaVu Sans"/>
              </a:rPr>
              <a:t>nodejitsu</a:t>
            </a:r>
            <a:endParaRPr dirty="0"/>
          </a:p>
          <a:p>
            <a:pPr>
              <a:lnSpc>
                <a:spcPct val="100000"/>
              </a:lnSpc>
            </a:pPr>
            <a:r>
              <a:rPr lang="en-US" sz="1000" dirty="0">
                <a:latin typeface="Courier New"/>
                <a:ea typeface="DejaVu Sans"/>
              </a:rPr>
              <a:t>   client = </a:t>
            </a:r>
            <a:r>
              <a:rPr lang="en-US" sz="1000" dirty="0" err="1">
                <a:latin typeface="Courier New"/>
                <a:ea typeface="DejaVu Sans"/>
              </a:rPr>
              <a:t>redis.createClient</a:t>
            </a:r>
            <a:r>
              <a:rPr lang="en-US" sz="1000" dirty="0">
                <a:latin typeface="Courier New"/>
                <a:ea typeface="DejaVu Sans"/>
              </a:rPr>
              <a:t>(</a:t>
            </a:r>
            <a:r>
              <a:rPr lang="en-US" sz="1000" dirty="0" err="1">
                <a:latin typeface="Courier New"/>
                <a:ea typeface="DejaVu Sans"/>
              </a:rPr>
              <a:t>secret.redisPort</a:t>
            </a:r>
            <a:r>
              <a:rPr lang="en-US" sz="1000" dirty="0">
                <a:latin typeface="Courier New"/>
                <a:ea typeface="DejaVu Sans"/>
              </a:rPr>
              <a:t>, </a:t>
            </a:r>
            <a:r>
              <a:rPr lang="en-US" sz="1000" dirty="0" err="1">
                <a:latin typeface="Courier New"/>
                <a:ea typeface="DejaVu Sans"/>
              </a:rPr>
              <a:t>secret.redisMachine</a:t>
            </a:r>
            <a:r>
              <a:rPr lang="en-US" sz="1000" dirty="0">
                <a:latin typeface="Courier New"/>
                <a:ea typeface="DejaVu Sans"/>
              </a:rPr>
              <a:t>);</a:t>
            </a:r>
            <a:endParaRPr dirty="0"/>
          </a:p>
          <a:p>
            <a:pPr>
              <a:lnSpc>
                <a:spcPct val="100000"/>
              </a:lnSpc>
            </a:pPr>
            <a:r>
              <a:rPr lang="en-US" sz="1000" dirty="0">
                <a:latin typeface="Courier New"/>
                <a:ea typeface="DejaVu Sans"/>
              </a:rPr>
              <a:t>   </a:t>
            </a:r>
            <a:r>
              <a:rPr lang="en-US" sz="1000" dirty="0" err="1">
                <a:latin typeface="Courier New"/>
                <a:ea typeface="DejaVu Sans"/>
              </a:rPr>
              <a:t>client.auth</a:t>
            </a:r>
            <a:r>
              <a:rPr lang="en-US" sz="1000" dirty="0">
                <a:latin typeface="Courier New"/>
                <a:ea typeface="DejaVu Sans"/>
              </a:rPr>
              <a:t>(</a:t>
            </a:r>
            <a:r>
              <a:rPr lang="en-US" sz="1000" dirty="0" err="1">
                <a:latin typeface="Courier New"/>
                <a:ea typeface="DejaVu Sans"/>
              </a:rPr>
              <a:t>secret.redisAuth</a:t>
            </a:r>
            <a:r>
              <a:rPr lang="en-US" sz="1000" dirty="0">
                <a:latin typeface="Courier New"/>
                <a:ea typeface="DejaVu Sans"/>
              </a:rPr>
              <a:t>, function (err) {</a:t>
            </a: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1"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smtClean="0">
                <a:solidFill>
                  <a:srgbClr val="000000"/>
                </a:solidFill>
                <a:latin typeface="Century Gothic"/>
                <a:ea typeface="DejaVu Sans"/>
              </a:rPr>
              <a:t>There are a couple of code changes needed so that the app runs under </a:t>
            </a:r>
            <a:r>
              <a:rPr lang="en-US" dirty="0" err="1" smtClean="0">
                <a:solidFill>
                  <a:srgbClr val="000000"/>
                </a:solidFill>
                <a:latin typeface="Century Gothic"/>
                <a:ea typeface="DejaVu Sans"/>
              </a:rPr>
              <a:t>Docker</a:t>
            </a:r>
            <a:endParaRPr lang="en-US" dirty="0" smtClean="0">
              <a:solidFill>
                <a:srgbClr val="000000"/>
              </a:solidFill>
              <a:latin typeface="Century Gothic"/>
              <a:ea typeface="DejaVu Sans"/>
            </a:endParaRPr>
          </a:p>
          <a:p>
            <a:pPr>
              <a:lnSpc>
                <a:spcPct val="100000"/>
              </a:lnSpc>
            </a:pPr>
            <a:endParaRPr lang="en-US" dirty="0">
              <a:solidFill>
                <a:srgbClr val="000000"/>
              </a:solidFill>
              <a:latin typeface="Century Gothic"/>
              <a:ea typeface="DejaVu Sans"/>
            </a:endParaRPr>
          </a:p>
          <a:p>
            <a:pPr>
              <a:lnSpc>
                <a:spcPct val="100000"/>
              </a:lnSpc>
            </a:pPr>
            <a:r>
              <a:rPr lang="en-US" dirty="0" smtClean="0">
                <a:solidFill>
                  <a:srgbClr val="000000"/>
                </a:solidFill>
                <a:latin typeface="Century Gothic"/>
                <a:ea typeface="DejaVu Sans"/>
              </a:rPr>
              <a:t>First, the </a:t>
            </a:r>
            <a:r>
              <a:rPr lang="en-US" dirty="0" err="1" smtClean="0">
                <a:solidFill>
                  <a:srgbClr val="000000"/>
                </a:solidFill>
                <a:latin typeface="Century Gothic"/>
                <a:ea typeface="DejaVu Sans"/>
              </a:rPr>
              <a:t>nodejs-todo</a:t>
            </a:r>
            <a:r>
              <a:rPr lang="en-US" dirty="0">
                <a:solidFill>
                  <a:srgbClr val="000000"/>
                </a:solidFill>
                <a:latin typeface="Century Gothic"/>
                <a:ea typeface="DejaVu Sans"/>
              </a:rPr>
              <a:t> </a:t>
            </a:r>
            <a:r>
              <a:rPr lang="en-US" dirty="0" smtClean="0">
                <a:solidFill>
                  <a:srgbClr val="000000"/>
                </a:solidFill>
                <a:latin typeface="Century Gothic"/>
                <a:ea typeface="DejaVu Sans"/>
              </a:rPr>
              <a:t>needs one dependency update…</a:t>
            </a:r>
            <a:endParaRPr dirty="0"/>
          </a:p>
          <a:p>
            <a:pPr>
              <a:lnSpc>
                <a:spcPct val="100000"/>
              </a:lnSpc>
            </a:pPr>
            <a:endParaRPr dirty="0"/>
          </a:p>
          <a:p>
            <a:pPr marL="342900" indent="-342900">
              <a:lnSpc>
                <a:spcPct val="100000"/>
              </a:lnSpc>
              <a:buFont typeface="+mj-lt"/>
              <a:buAutoNum type="arabicPeriod" startAt="5"/>
            </a:pPr>
            <a:r>
              <a:rPr lang="en-US" sz="1600" dirty="0" smtClean="0">
                <a:solidFill>
                  <a:srgbClr val="000000"/>
                </a:solidFill>
                <a:latin typeface="Century Gothic"/>
                <a:ea typeface="DejaVu Sans"/>
              </a:rPr>
              <a:t>Modify </a:t>
            </a:r>
            <a:r>
              <a:rPr lang="en-US" sz="1600" dirty="0" err="1" smtClean="0">
                <a:solidFill>
                  <a:srgbClr val="000000"/>
                </a:solidFill>
                <a:latin typeface="Century Gothic"/>
                <a:ea typeface="DejaVu Sans"/>
              </a:rPr>
              <a:t>package.json</a:t>
            </a:r>
            <a:endParaRPr lang="en-US" sz="1600" dirty="0" smtClean="0">
              <a:solidFill>
                <a:srgbClr val="000000"/>
              </a:solidFill>
              <a:latin typeface="Century Gothic"/>
              <a:ea typeface="DejaVu Sans"/>
            </a:endParaRPr>
          </a:p>
          <a:p>
            <a:pPr lvl="1"/>
            <a:r>
              <a:rPr lang="en-US" sz="1600" i="1" dirty="0" smtClean="0">
                <a:solidFill>
                  <a:srgbClr val="000000"/>
                </a:solidFill>
                <a:latin typeface="Century Gothic"/>
              </a:rPr>
              <a:t>(Lock in express version 3.0.1, since newer versions require code changes)</a:t>
            </a:r>
            <a:endParaRPr i="1" dirty="0"/>
          </a:p>
          <a:p>
            <a:pPr>
              <a:lnSpc>
                <a:spcPct val="100000"/>
              </a:lnSpc>
            </a:pPr>
            <a:endParaRPr dirty="0"/>
          </a:p>
          <a:p>
            <a:pPr>
              <a:lnSpc>
                <a:spcPct val="100000"/>
              </a:lnSpc>
            </a:pPr>
            <a:r>
              <a:rPr lang="en-US" sz="1100" dirty="0">
                <a:latin typeface="Courier New"/>
              </a:rPr>
              <a:t>peterc@L4377743</a:t>
            </a:r>
            <a:r>
              <a:rPr lang="en-US" sz="1100" dirty="0" smtClean="0">
                <a:latin typeface="Courier New"/>
              </a:rPr>
              <a:t>:~/</a:t>
            </a:r>
            <a:r>
              <a:rPr lang="en-US" sz="1100" dirty="0" err="1" smtClean="0">
                <a:latin typeface="Courier New"/>
              </a:rPr>
              <a:t>tmp</a:t>
            </a:r>
            <a:r>
              <a:rPr lang="en-US" sz="1100" dirty="0" smtClean="0">
                <a:latin typeface="Courier New"/>
              </a:rPr>
              <a:t>/</a:t>
            </a:r>
            <a:r>
              <a:rPr lang="en-US" sz="1100" dirty="0" err="1" smtClean="0">
                <a:latin typeface="Courier New"/>
              </a:rPr>
              <a:t>nodejs-todo</a:t>
            </a:r>
            <a:r>
              <a:rPr lang="en-US" sz="1100" dirty="0">
                <a:latin typeface="Courier New"/>
              </a:rPr>
              <a:t>$ </a:t>
            </a:r>
            <a:r>
              <a:rPr lang="en-US" sz="1100" dirty="0" err="1">
                <a:solidFill>
                  <a:srgbClr val="0070C0"/>
                </a:solidFill>
                <a:latin typeface="Courier New"/>
              </a:rPr>
              <a:t>git</a:t>
            </a:r>
            <a:r>
              <a:rPr lang="en-US" sz="1100" dirty="0">
                <a:solidFill>
                  <a:srgbClr val="0070C0"/>
                </a:solidFill>
                <a:latin typeface="Courier New"/>
              </a:rPr>
              <a:t> diff </a:t>
            </a:r>
            <a:r>
              <a:rPr lang="en-US" sz="1100" dirty="0" err="1">
                <a:solidFill>
                  <a:srgbClr val="0070C0"/>
                </a:solidFill>
                <a:latin typeface="Courier New"/>
              </a:rPr>
              <a:t>package.json</a:t>
            </a:r>
            <a:endParaRPr lang="en-US" sz="1100" dirty="0">
              <a:solidFill>
                <a:srgbClr val="0070C0"/>
              </a:solidFill>
              <a:latin typeface="Courier New"/>
            </a:endParaRPr>
          </a:p>
          <a:p>
            <a:pPr>
              <a:lnSpc>
                <a:spcPct val="100000"/>
              </a:lnSpc>
            </a:pPr>
            <a:r>
              <a:rPr lang="en-US" sz="1100" dirty="0">
                <a:latin typeface="Courier New"/>
              </a:rPr>
              <a:t>diff --</a:t>
            </a:r>
            <a:r>
              <a:rPr lang="en-US" sz="1100" dirty="0" err="1">
                <a:latin typeface="Courier New"/>
              </a:rPr>
              <a:t>git</a:t>
            </a:r>
            <a:r>
              <a:rPr lang="en-US" sz="1100" dirty="0">
                <a:latin typeface="Courier New"/>
              </a:rPr>
              <a:t> a/</a:t>
            </a:r>
            <a:r>
              <a:rPr lang="en-US" sz="1100" dirty="0" err="1">
                <a:latin typeface="Courier New"/>
              </a:rPr>
              <a:t>package.json</a:t>
            </a:r>
            <a:r>
              <a:rPr lang="en-US" sz="1100" dirty="0">
                <a:latin typeface="Courier New"/>
              </a:rPr>
              <a:t> b/</a:t>
            </a:r>
            <a:r>
              <a:rPr lang="en-US" sz="1100" dirty="0" err="1">
                <a:latin typeface="Courier New"/>
              </a:rPr>
              <a:t>package.json</a:t>
            </a:r>
            <a:endParaRPr lang="en-US" sz="1100" dirty="0">
              <a:latin typeface="Courier New"/>
            </a:endParaRPr>
          </a:p>
          <a:p>
            <a:pPr>
              <a:lnSpc>
                <a:spcPct val="100000"/>
              </a:lnSpc>
            </a:pPr>
            <a:r>
              <a:rPr lang="en-US" sz="1100" dirty="0">
                <a:latin typeface="Courier New"/>
              </a:rPr>
              <a:t>index 39bd9de..052ecff 100644</a:t>
            </a:r>
          </a:p>
          <a:p>
            <a:pPr>
              <a:lnSpc>
                <a:spcPct val="100000"/>
              </a:lnSpc>
            </a:pPr>
            <a:r>
              <a:rPr lang="en-US" sz="1100" dirty="0">
                <a:latin typeface="Courier New"/>
              </a:rPr>
              <a:t>--- a/</a:t>
            </a:r>
            <a:r>
              <a:rPr lang="en-US" sz="1100" dirty="0" err="1">
                <a:latin typeface="Courier New"/>
              </a:rPr>
              <a:t>package.json</a:t>
            </a:r>
            <a:endParaRPr lang="en-US" sz="1100" dirty="0">
              <a:latin typeface="Courier New"/>
            </a:endParaRPr>
          </a:p>
          <a:p>
            <a:pPr>
              <a:lnSpc>
                <a:spcPct val="100000"/>
              </a:lnSpc>
            </a:pPr>
            <a:r>
              <a:rPr lang="en-US" sz="1100" dirty="0">
                <a:latin typeface="Courier New"/>
              </a:rPr>
              <a:t>+++ b/</a:t>
            </a:r>
            <a:r>
              <a:rPr lang="en-US" sz="1100" dirty="0" err="1">
                <a:latin typeface="Courier New"/>
              </a:rPr>
              <a:t>package.json</a:t>
            </a:r>
            <a:endParaRPr lang="en-US" sz="1100" dirty="0">
              <a:latin typeface="Courier New"/>
            </a:endParaRPr>
          </a:p>
          <a:p>
            <a:pPr>
              <a:lnSpc>
                <a:spcPct val="100000"/>
              </a:lnSpc>
            </a:pPr>
            <a:r>
              <a:rPr lang="en-US" sz="1100" dirty="0">
                <a:latin typeface="Courier New"/>
              </a:rPr>
              <a:t>@@ -11,7 +11,7 @@</a:t>
            </a:r>
          </a:p>
          <a:p>
            <a:pPr>
              <a:lnSpc>
                <a:spcPct val="100000"/>
              </a:lnSpc>
            </a:pPr>
            <a:r>
              <a:rPr lang="en-US" sz="1100" dirty="0">
                <a:latin typeface="Courier New"/>
              </a:rPr>
              <a:t>     "</a:t>
            </a:r>
            <a:r>
              <a:rPr lang="en-US" sz="1100" dirty="0" err="1">
                <a:latin typeface="Courier New"/>
              </a:rPr>
              <a:t>url</a:t>
            </a:r>
            <a:r>
              <a:rPr lang="en-US" sz="1100" dirty="0">
                <a:latin typeface="Courier New"/>
              </a:rPr>
              <a:t>": "</a:t>
            </a:r>
            <a:r>
              <a:rPr lang="en-US" sz="1100" dirty="0" err="1">
                <a:latin typeface="Courier New"/>
              </a:rPr>
              <a:t>git</a:t>
            </a:r>
            <a:r>
              <a:rPr lang="en-US" sz="1100" dirty="0">
                <a:latin typeface="Courier New"/>
              </a:rPr>
              <a:t>://github.com/</a:t>
            </a:r>
            <a:r>
              <a:rPr lang="en-US" sz="1100" dirty="0" err="1">
                <a:latin typeface="Courier New"/>
              </a:rPr>
              <a:t>amirrajan</a:t>
            </a:r>
            <a:r>
              <a:rPr lang="en-US" sz="1100" dirty="0">
                <a:latin typeface="Courier New"/>
              </a:rPr>
              <a:t>/</a:t>
            </a:r>
            <a:r>
              <a:rPr lang="en-US" sz="1100" dirty="0" err="1">
                <a:latin typeface="Courier New"/>
              </a:rPr>
              <a:t>nodejs-todo.git</a:t>
            </a:r>
            <a:r>
              <a:rPr lang="en-US" sz="1100" dirty="0">
                <a:latin typeface="Courier New"/>
              </a:rPr>
              <a:t>"</a:t>
            </a:r>
          </a:p>
          <a:p>
            <a:pPr>
              <a:lnSpc>
                <a:spcPct val="100000"/>
              </a:lnSpc>
            </a:pPr>
            <a:r>
              <a:rPr lang="en-US" sz="1100" dirty="0">
                <a:latin typeface="Courier New"/>
              </a:rPr>
              <a:t>   },</a:t>
            </a:r>
          </a:p>
          <a:p>
            <a:pPr>
              <a:lnSpc>
                <a:spcPct val="100000"/>
              </a:lnSpc>
            </a:pPr>
            <a:r>
              <a:rPr lang="en-US" sz="1100" dirty="0">
                <a:latin typeface="Courier New"/>
              </a:rPr>
              <a:t>   "dependencies": {</a:t>
            </a:r>
          </a:p>
          <a:p>
            <a:pPr>
              <a:lnSpc>
                <a:spcPct val="100000"/>
              </a:lnSpc>
            </a:pPr>
            <a:r>
              <a:rPr lang="en-US" sz="1100" dirty="0">
                <a:solidFill>
                  <a:srgbClr val="FF0000"/>
                </a:solidFill>
                <a:latin typeface="Courier New"/>
              </a:rPr>
              <a:t>-    "express": "~3.0.1",</a:t>
            </a:r>
          </a:p>
          <a:p>
            <a:pPr>
              <a:lnSpc>
                <a:spcPct val="100000"/>
              </a:lnSpc>
            </a:pPr>
            <a:r>
              <a:rPr lang="en-US" sz="1100" dirty="0">
                <a:solidFill>
                  <a:srgbClr val="00B050"/>
                </a:solidFill>
                <a:latin typeface="Courier New"/>
              </a:rPr>
              <a:t>+    "express": "3.0.1",</a:t>
            </a:r>
          </a:p>
          <a:p>
            <a:pPr>
              <a:lnSpc>
                <a:spcPct val="100000"/>
              </a:lnSpc>
            </a:pPr>
            <a:r>
              <a:rPr lang="en-US" sz="1100" dirty="0">
                <a:latin typeface="Courier New"/>
              </a:rPr>
              <a:t>     "</a:t>
            </a:r>
            <a:r>
              <a:rPr lang="en-US" sz="1100" dirty="0" err="1">
                <a:latin typeface="Courier New"/>
              </a:rPr>
              <a:t>ejs</a:t>
            </a:r>
            <a:r>
              <a:rPr lang="en-US" sz="1100" dirty="0">
                <a:latin typeface="Courier New"/>
              </a:rPr>
              <a:t>": "~0.8.3",</a:t>
            </a:r>
          </a:p>
          <a:p>
            <a:pPr>
              <a:lnSpc>
                <a:spcPct val="100000"/>
              </a:lnSpc>
            </a:pPr>
            <a:r>
              <a:rPr lang="en-US" sz="1100" dirty="0">
                <a:latin typeface="Courier New"/>
              </a:rPr>
              <a:t>     "jasmine-node": "~1.0.26",</a:t>
            </a:r>
          </a:p>
          <a:p>
            <a:pPr>
              <a:lnSpc>
                <a:spcPct val="100000"/>
              </a:lnSpc>
            </a:pPr>
            <a:r>
              <a:rPr lang="en-US" sz="1100" dirty="0">
                <a:latin typeface="Courier New"/>
              </a:rPr>
              <a:t>     "underscore": "~1.4.2",</a:t>
            </a:r>
          </a:p>
          <a:p>
            <a:pPr>
              <a:lnSpc>
                <a:spcPct val="100000"/>
              </a:lnSpc>
            </a:pPr>
            <a:r>
              <a:rPr lang="en-US" sz="1100" dirty="0">
                <a:latin typeface="Courier New"/>
              </a:rPr>
              <a:t>peterc@L4377743</a:t>
            </a:r>
            <a:r>
              <a:rPr lang="en-US" sz="1100" dirty="0" smtClean="0">
                <a:latin typeface="Courier New"/>
              </a:rPr>
              <a:t>:~/</a:t>
            </a:r>
            <a:r>
              <a:rPr lang="en-US" sz="1100" dirty="0" err="1" smtClean="0">
                <a:latin typeface="Courier New"/>
              </a:rPr>
              <a:t>tmp</a:t>
            </a:r>
            <a:r>
              <a:rPr lang="en-US" sz="1100" dirty="0" smtClean="0">
                <a:latin typeface="Courier New"/>
              </a:rPr>
              <a:t>/</a:t>
            </a:r>
            <a:r>
              <a:rPr lang="en-US" sz="1100" dirty="0" err="1" smtClean="0">
                <a:latin typeface="Courier New"/>
              </a:rPr>
              <a:t>nodejs-todo</a:t>
            </a:r>
            <a:r>
              <a:rPr lang="en-US" sz="1100" dirty="0">
                <a:latin typeface="Courier New"/>
              </a:rPr>
              <a:t>$</a:t>
            </a:r>
            <a:endParaRPr sz="2400"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8452409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Hardware Virtualization</a:t>
            </a:r>
            <a:endParaRPr>
              <a:latin typeface="Century Gothic" panose="020B0502020202020204" pitchFamily="34" charset="0"/>
            </a:endParaRPr>
          </a:p>
        </p:txBody>
      </p:sp>
      <p:sp>
        <p:nvSpPr>
          <p:cNvPr id="76"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Virtualizing the </a:t>
            </a:r>
            <a:r>
              <a:rPr lang="en-US" sz="2800" b="1" dirty="0">
                <a:solidFill>
                  <a:srgbClr val="000000"/>
                </a:solidFill>
                <a:latin typeface="Century Gothic" panose="020B0502020202020204" pitchFamily="34" charset="0"/>
                <a:ea typeface="DejaVu Sans"/>
              </a:rPr>
              <a:t>Physical Hardware</a:t>
            </a:r>
            <a:endParaRPr dirty="0">
              <a:latin typeface="Century Gothic" panose="020B0502020202020204" pitchFamily="34" charset="0"/>
            </a:endParaRPr>
          </a:p>
          <a:p>
            <a:pPr lvl="1">
              <a:buSzPct val="45000"/>
              <a:buFont typeface="Wingdings" charset="2"/>
              <a:buChar char=""/>
            </a:pPr>
            <a:r>
              <a:rPr lang="en-US" sz="2400" dirty="0" smtClean="0">
                <a:solidFill>
                  <a:srgbClr val="000000"/>
                </a:solidFill>
                <a:latin typeface="Century Gothic" panose="020B0502020202020204" pitchFamily="34" charset="0"/>
                <a:ea typeface="DejaVu Sans"/>
              </a:rPr>
              <a:t> VMware </a:t>
            </a:r>
            <a:r>
              <a:rPr lang="en-US" sz="2400" dirty="0">
                <a:solidFill>
                  <a:srgbClr val="000000"/>
                </a:solidFill>
                <a:latin typeface="Century Gothic" panose="020B0502020202020204" pitchFamily="34" charset="0"/>
                <a:ea typeface="DejaVu Sans"/>
              </a:rPr>
              <a:t>vSphere Hypervisor</a:t>
            </a:r>
            <a:endParaRPr dirty="0">
              <a:latin typeface="Century Gothic" panose="020B0502020202020204" pitchFamily="34" charset="0"/>
            </a:endParaRPr>
          </a:p>
          <a:p>
            <a:pPr lvl="1">
              <a:buSzPct val="45000"/>
              <a:buFont typeface="Wingdings" charset="2"/>
              <a:buChar char=""/>
            </a:pPr>
            <a:r>
              <a:rPr lang="en-US" sz="2400" dirty="0" smtClean="0">
                <a:solidFill>
                  <a:srgbClr val="000000"/>
                </a:solidFill>
                <a:latin typeface="Century Gothic" panose="020B0502020202020204" pitchFamily="34" charset="0"/>
                <a:ea typeface="DejaVu Sans"/>
              </a:rPr>
              <a:t> </a:t>
            </a:r>
            <a:r>
              <a:rPr lang="en-US" sz="2400" dirty="0" err="1" smtClean="0">
                <a:solidFill>
                  <a:srgbClr val="000000"/>
                </a:solidFill>
                <a:latin typeface="Century Gothic" panose="020B0502020202020204" pitchFamily="34" charset="0"/>
                <a:ea typeface="DejaVu Sans"/>
              </a:rPr>
              <a:t>Xen</a:t>
            </a:r>
            <a:endParaRPr dirty="0">
              <a:latin typeface="Century Gothic" panose="020B0502020202020204" pitchFamily="34" charset="0"/>
            </a:endParaRPr>
          </a:p>
          <a:p>
            <a:pPr lvl="1">
              <a:buSzPct val="45000"/>
              <a:buFont typeface="Wingdings" charset="2"/>
              <a:buChar char=""/>
            </a:pPr>
            <a:r>
              <a:rPr lang="en-US" sz="2400" dirty="0" smtClean="0">
                <a:solidFill>
                  <a:srgbClr val="000000"/>
                </a:solidFill>
                <a:latin typeface="Century Gothic" panose="020B0502020202020204" pitchFamily="34" charset="0"/>
                <a:ea typeface="DejaVu Sans"/>
              </a:rPr>
              <a:t> KVM</a:t>
            </a:r>
            <a:endParaRPr dirty="0">
              <a:latin typeface="Century Gothic" panose="020B0502020202020204" pitchFamily="34" charset="0"/>
            </a:endParaRPr>
          </a:p>
          <a:p>
            <a:pPr lvl="1">
              <a:buSzPct val="45000"/>
              <a:buFont typeface="Wingdings" charset="2"/>
              <a:buChar char=""/>
            </a:pPr>
            <a:r>
              <a:rPr lang="en-US" sz="2400" dirty="0" smtClean="0">
                <a:solidFill>
                  <a:srgbClr val="000000"/>
                </a:solidFill>
                <a:latin typeface="Century Gothic" panose="020B0502020202020204" pitchFamily="34" charset="0"/>
                <a:ea typeface="DejaVu Sans"/>
              </a:rPr>
              <a:t> </a:t>
            </a:r>
            <a:r>
              <a:rPr lang="en-US" sz="2400" dirty="0" err="1" smtClean="0">
                <a:solidFill>
                  <a:srgbClr val="000000"/>
                </a:solidFill>
                <a:latin typeface="Century Gothic" panose="020B0502020202020204" pitchFamily="34" charset="0"/>
                <a:ea typeface="DejaVu Sans"/>
              </a:rPr>
              <a:t>VirtualBox</a:t>
            </a:r>
            <a:endParaRPr dirty="0">
              <a:latin typeface="Century Gothic" panose="020B0502020202020204" pitchFamily="34" charset="0"/>
            </a:endParaRPr>
          </a:p>
        </p:txBody>
      </p:sp>
      <p:pic>
        <p:nvPicPr>
          <p:cNvPr id="77" name="Picture 74"/>
          <p:cNvPicPr/>
          <p:nvPr/>
        </p:nvPicPr>
        <p:blipFill>
          <a:blip r:embed="rId2"/>
          <a:stretch>
            <a:fillRect/>
          </a:stretch>
        </p:blipFill>
        <p:spPr>
          <a:xfrm>
            <a:off x="482400" y="3094560"/>
            <a:ext cx="9065160" cy="3763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3"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When we start the node container, it will need to connect with </a:t>
            </a:r>
            <a:r>
              <a:rPr lang="en-US" dirty="0" err="1">
                <a:solidFill>
                  <a:srgbClr val="000000"/>
                </a:solidFill>
                <a:latin typeface="Century Gothic"/>
                <a:ea typeface="DejaVu Sans"/>
              </a:rPr>
              <a:t>redis</a:t>
            </a:r>
            <a:endParaRPr dirty="0"/>
          </a:p>
          <a:p>
            <a:pPr marL="742950" lvl="1" indent="-285750">
              <a:buFont typeface="Arial" panose="020B0604020202020204" pitchFamily="34" charset="0"/>
              <a:buChar char="•"/>
            </a:pPr>
            <a:r>
              <a:rPr lang="en-US" dirty="0">
                <a:solidFill>
                  <a:srgbClr val="000000"/>
                </a:solidFill>
                <a:latin typeface="Century Gothic"/>
                <a:ea typeface="DejaVu Sans"/>
              </a:rPr>
              <a:t>There are many ways to do this</a:t>
            </a:r>
            <a:endParaRPr dirty="0"/>
          </a:p>
          <a:p>
            <a:pPr marL="742950" lvl="1" indent="-285750">
              <a:buFont typeface="Arial" panose="020B0604020202020204" pitchFamily="34" charset="0"/>
              <a:buChar char="•"/>
            </a:pPr>
            <a:r>
              <a:rPr lang="en-US" dirty="0">
                <a:solidFill>
                  <a:srgbClr val="000000"/>
                </a:solidFill>
                <a:latin typeface="Century Gothic"/>
                <a:ea typeface="DejaVu Sans"/>
              </a:rPr>
              <a:t>Let’s use </a:t>
            </a:r>
            <a:r>
              <a:rPr lang="en-US" dirty="0" smtClean="0">
                <a:solidFill>
                  <a:srgbClr val="000000"/>
                </a:solidFill>
                <a:latin typeface="Century Gothic"/>
                <a:ea typeface="DejaVu Sans"/>
              </a:rPr>
              <a:t>the </a:t>
            </a:r>
            <a:r>
              <a:rPr lang="en-US" dirty="0" err="1" smtClean="0">
                <a:solidFill>
                  <a:srgbClr val="000000"/>
                </a:solidFill>
                <a:latin typeface="Century Gothic"/>
                <a:ea typeface="DejaVu Sans"/>
              </a:rPr>
              <a:t>Docker</a:t>
            </a:r>
            <a:r>
              <a:rPr lang="en-US" dirty="0" smtClean="0">
                <a:solidFill>
                  <a:srgbClr val="000000"/>
                </a:solidFill>
                <a:latin typeface="Century Gothic"/>
                <a:ea typeface="DejaVu Sans"/>
              </a:rPr>
              <a:t> </a:t>
            </a:r>
            <a:r>
              <a:rPr lang="en-US" dirty="0">
                <a:solidFill>
                  <a:srgbClr val="000000"/>
                </a:solidFill>
                <a:latin typeface="Century Gothic"/>
                <a:ea typeface="DejaVu Sans"/>
              </a:rPr>
              <a:t>CLI to get the </a:t>
            </a:r>
            <a:r>
              <a:rPr lang="en-US" dirty="0" err="1">
                <a:solidFill>
                  <a:srgbClr val="000000"/>
                </a:solidFill>
                <a:latin typeface="Century Gothic"/>
                <a:ea typeface="DejaVu Sans"/>
              </a:rPr>
              <a:t>redis</a:t>
            </a:r>
            <a:r>
              <a:rPr lang="en-US" dirty="0">
                <a:solidFill>
                  <a:srgbClr val="000000"/>
                </a:solidFill>
                <a:latin typeface="Century Gothic"/>
                <a:ea typeface="DejaVu Sans"/>
              </a:rPr>
              <a:t> IP address</a:t>
            </a:r>
            <a:endParaRPr dirty="0"/>
          </a:p>
          <a:p>
            <a:pPr>
              <a:lnSpc>
                <a:spcPct val="100000"/>
              </a:lnSpc>
            </a:pPr>
            <a:endParaRPr dirty="0"/>
          </a:p>
          <a:p>
            <a:pPr marL="342900" indent="-342900">
              <a:lnSpc>
                <a:spcPct val="100000"/>
              </a:lnSpc>
              <a:buFont typeface="+mj-lt"/>
              <a:buAutoNum type="arabicPeriod" startAt="6"/>
            </a:pPr>
            <a:r>
              <a:rPr lang="en-US" sz="1600" dirty="0">
                <a:solidFill>
                  <a:srgbClr val="000000"/>
                </a:solidFill>
                <a:latin typeface="Century Gothic"/>
                <a:ea typeface="DejaVu Sans"/>
              </a:rPr>
              <a:t>Get </a:t>
            </a:r>
            <a:r>
              <a:rPr lang="en-US" sz="1600" dirty="0" err="1">
                <a:solidFill>
                  <a:srgbClr val="000000"/>
                </a:solidFill>
                <a:latin typeface="Century Gothic"/>
                <a:ea typeface="DejaVu Sans"/>
              </a:rPr>
              <a:t>redis</a:t>
            </a:r>
            <a:r>
              <a:rPr lang="en-US" sz="1600" dirty="0">
                <a:solidFill>
                  <a:srgbClr val="000000"/>
                </a:solidFill>
                <a:latin typeface="Century Gothic"/>
                <a:ea typeface="DejaVu Sans"/>
              </a:rPr>
              <a:t> container’s IP address</a:t>
            </a:r>
            <a:endParaRPr dirty="0"/>
          </a:p>
          <a:p>
            <a:pPr>
              <a:lnSpc>
                <a:spcPct val="100000"/>
              </a:lnSpc>
            </a:pP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a:solidFill>
                  <a:srgbClr val="0070C0"/>
                </a:solidFill>
                <a:latin typeface="Courier New"/>
                <a:ea typeface="DejaVu Sans"/>
              </a:rPr>
              <a:t>export DOCKER_IP=`</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a:t>
            </a:r>
            <a:r>
              <a:rPr lang="en-US" sz="1000" dirty="0" smtClean="0">
                <a:solidFill>
                  <a:srgbClr val="0070C0"/>
                </a:solidFill>
                <a:latin typeface="Courier New"/>
                <a:ea typeface="DejaVu Sans"/>
              </a:rPr>
              <a:t>inspect </a:t>
            </a:r>
            <a:r>
              <a:rPr lang="en-US" sz="1000" dirty="0">
                <a:solidFill>
                  <a:srgbClr val="0070C0"/>
                </a:solidFill>
                <a:latin typeface="Courier New"/>
                <a:ea typeface="DejaVu Sans"/>
              </a:rPr>
              <a:t>--format='{{.</a:t>
            </a:r>
            <a:r>
              <a:rPr lang="en-US" sz="1000" dirty="0" err="1">
                <a:solidFill>
                  <a:srgbClr val="0070C0"/>
                </a:solidFill>
                <a:latin typeface="Courier New"/>
                <a:ea typeface="DejaVu Sans"/>
              </a:rPr>
              <a:t>NetworkSettings.IPAddress</a:t>
            </a:r>
            <a:r>
              <a:rPr lang="en-US" sz="1000" dirty="0">
                <a:solidFill>
                  <a:srgbClr val="0070C0"/>
                </a:solidFill>
                <a:latin typeface="Courier New"/>
                <a:ea typeface="DejaVu Sans"/>
              </a:rPr>
              <a:t>}}' </a:t>
            </a:r>
            <a:r>
              <a:rPr lang="en-US" sz="1000" dirty="0" smtClean="0">
                <a:solidFill>
                  <a:srgbClr val="0070C0"/>
                </a:solidFill>
                <a:latin typeface="Courier New"/>
                <a:ea typeface="DejaVu Sans"/>
              </a:rPr>
              <a:t>\</a:t>
            </a:r>
          </a:p>
          <a:p>
            <a:pPr>
              <a:lnSpc>
                <a:spcPct val="100000"/>
              </a:lnSpc>
            </a:pPr>
            <a:r>
              <a:rPr lang="en-US" sz="1000" dirty="0" smtClean="0">
                <a:solidFill>
                  <a:srgbClr val="0070C0"/>
                </a:solidFill>
                <a:latin typeface="Courier New"/>
                <a:ea typeface="DejaVu Sans"/>
              </a:rPr>
              <a:t>&gt; fb173fb5194a</a:t>
            </a:r>
            <a:r>
              <a:rPr lang="en-US" sz="1000" dirty="0">
                <a:solidFill>
                  <a:srgbClr val="0070C0"/>
                </a:solidFill>
                <a:latin typeface="Courier New"/>
                <a:ea typeface="DejaVu Sans"/>
              </a:rPr>
              <a:t>`</a:t>
            </a:r>
            <a:endParaRPr dirty="0"/>
          </a:p>
          <a:p>
            <a:pPr>
              <a:lnSpc>
                <a:spcPct val="100000"/>
              </a:lnSpc>
            </a:pPr>
            <a:r>
              <a:rPr lang="en-US" sz="1000" dirty="0">
                <a:solidFill>
                  <a:srgbClr val="000000"/>
                </a:solidFill>
                <a:latin typeface="Courier New"/>
                <a:ea typeface="DejaVu Sans"/>
              </a:rPr>
              <a:t>peterc@L4377743:~/</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 </a:t>
            </a:r>
            <a:r>
              <a:rPr lang="en-US" sz="1000" dirty="0">
                <a:solidFill>
                  <a:srgbClr val="0070C0"/>
                </a:solidFill>
                <a:latin typeface="Courier New"/>
                <a:ea typeface="DejaVu Sans"/>
              </a:rPr>
              <a:t>echo $DOCKER_IP</a:t>
            </a:r>
            <a:endParaRPr dirty="0">
              <a:solidFill>
                <a:srgbClr val="0070C0"/>
              </a:solidFill>
            </a:endParaRPr>
          </a:p>
          <a:p>
            <a:pPr>
              <a:lnSpc>
                <a:spcPct val="100000"/>
              </a:lnSpc>
            </a:pPr>
            <a:r>
              <a:rPr lang="en-US" sz="1000" dirty="0">
                <a:solidFill>
                  <a:srgbClr val="C00000"/>
                </a:solidFill>
                <a:latin typeface="Courier New"/>
                <a:ea typeface="DejaVu Sans"/>
              </a:rPr>
              <a:t>172.17.0.2</a:t>
            </a:r>
            <a:endParaRPr dirty="0">
              <a:solidFill>
                <a:srgbClr val="C00000"/>
              </a:solidFill>
            </a:endParaRPr>
          </a:p>
          <a:p>
            <a:pPr>
              <a:lnSpc>
                <a:spcPct val="100000"/>
              </a:lnSpc>
            </a:pPr>
            <a:r>
              <a:rPr lang="en-US" sz="1000" dirty="0">
                <a:solidFill>
                  <a:srgbClr val="000000"/>
                </a:solidFill>
                <a:latin typeface="Courier New"/>
                <a:ea typeface="DejaVu Sans"/>
              </a:rPr>
              <a:t>peterc@L4377743:~/</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a:t>
            </a:r>
            <a:endParaRPr dirty="0"/>
          </a:p>
          <a:p>
            <a:pPr>
              <a:lnSpc>
                <a:spcPct val="100000"/>
              </a:lnSpc>
            </a:pPr>
            <a:endParaRPr dirty="0"/>
          </a:p>
          <a:p>
            <a:pPr marL="342900" indent="-342900">
              <a:lnSpc>
                <a:spcPct val="100000"/>
              </a:lnSpc>
              <a:buFont typeface="+mj-lt"/>
              <a:buAutoNum type="arabicPeriod" startAt="7"/>
            </a:pPr>
            <a:r>
              <a:rPr lang="en-US" sz="1600" dirty="0">
                <a:solidFill>
                  <a:srgbClr val="000000"/>
                </a:solidFill>
                <a:latin typeface="Century Gothic"/>
                <a:ea typeface="DejaVu Sans"/>
              </a:rPr>
              <a:t>Set up </a:t>
            </a:r>
            <a:r>
              <a:rPr lang="en-US" sz="1600" dirty="0" err="1">
                <a:solidFill>
                  <a:srgbClr val="000000"/>
                </a:solidFill>
                <a:latin typeface="Century Gothic"/>
                <a:ea typeface="DejaVu Sans"/>
              </a:rPr>
              <a:t>nodejs-todo’s</a:t>
            </a:r>
            <a:r>
              <a:rPr lang="en-US" sz="1600" dirty="0">
                <a:solidFill>
                  <a:srgbClr val="000000"/>
                </a:solidFill>
                <a:latin typeface="Century Gothic"/>
                <a:ea typeface="DejaVu Sans"/>
              </a:rPr>
              <a:t> configuration file</a:t>
            </a:r>
            <a:endParaRPr dirty="0"/>
          </a:p>
          <a:p>
            <a:pPr>
              <a:lnSpc>
                <a:spcPct val="100000"/>
              </a:lnSpc>
            </a:pP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err="1">
                <a:solidFill>
                  <a:srgbClr val="0070C0"/>
                </a:solidFill>
                <a:latin typeface="Courier New"/>
                <a:ea typeface="DejaVu Sans"/>
              </a:rPr>
              <a:t>sed</a:t>
            </a:r>
            <a:r>
              <a:rPr lang="en-US" sz="1000" dirty="0">
                <a:solidFill>
                  <a:srgbClr val="0070C0"/>
                </a:solidFill>
                <a:latin typeface="Courier New"/>
                <a:ea typeface="DejaVu Sans"/>
              </a:rPr>
              <a:t> -e "s/\"</a:t>
            </a:r>
            <a:r>
              <a:rPr lang="en-US" sz="1000" dirty="0" err="1">
                <a:solidFill>
                  <a:srgbClr val="0070C0"/>
                </a:solidFill>
                <a:latin typeface="Courier New"/>
                <a:ea typeface="DejaVu Sans"/>
              </a:rPr>
              <a:t>redisMachine</a:t>
            </a:r>
            <a:r>
              <a:rPr lang="en-US" sz="1000" dirty="0">
                <a:solidFill>
                  <a:srgbClr val="0070C0"/>
                </a:solidFill>
                <a:latin typeface="Courier New"/>
                <a:ea typeface="DejaVu Sans"/>
              </a:rPr>
              <a:t>\": \"\",/\"</a:t>
            </a:r>
            <a:r>
              <a:rPr lang="en-US" sz="1000" dirty="0" err="1">
                <a:solidFill>
                  <a:srgbClr val="0070C0"/>
                </a:solidFill>
                <a:latin typeface="Courier New"/>
                <a:ea typeface="DejaVu Sans"/>
              </a:rPr>
              <a:t>redisMachine</a:t>
            </a:r>
            <a:r>
              <a:rPr lang="en-US" sz="1000" dirty="0">
                <a:solidFill>
                  <a:srgbClr val="0070C0"/>
                </a:solidFill>
                <a:latin typeface="Courier New"/>
                <a:ea typeface="DejaVu Sans"/>
              </a:rPr>
              <a:t>\": \"$DOCKER_IP\",/" \</a:t>
            </a:r>
            <a:endParaRPr dirty="0"/>
          </a:p>
          <a:p>
            <a:pPr>
              <a:lnSpc>
                <a:spcPct val="100000"/>
              </a:lnSpc>
            </a:pPr>
            <a:r>
              <a:rPr lang="en-US" sz="1000" dirty="0">
                <a:solidFill>
                  <a:srgbClr val="0070C0"/>
                </a:solidFill>
                <a:latin typeface="Courier New"/>
                <a:ea typeface="DejaVu Sans"/>
              </a:rPr>
              <a:t>&gt; lib/</a:t>
            </a:r>
            <a:r>
              <a:rPr lang="en-US" sz="1000" dirty="0" err="1">
                <a:solidFill>
                  <a:srgbClr val="0070C0"/>
                </a:solidFill>
                <a:latin typeface="Courier New"/>
                <a:ea typeface="DejaVu Sans"/>
              </a:rPr>
              <a:t>secret.js.example</a:t>
            </a:r>
            <a:r>
              <a:rPr lang="en-US" sz="1000" dirty="0">
                <a:solidFill>
                  <a:srgbClr val="0070C0"/>
                </a:solidFill>
                <a:latin typeface="Courier New"/>
                <a:ea typeface="DejaVu Sans"/>
              </a:rPr>
              <a:t> &gt; lib/secret.js</a:t>
            </a: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a:solidFill>
                  <a:srgbClr val="0070C0"/>
                </a:solidFill>
                <a:latin typeface="Courier New"/>
                <a:ea typeface="DejaVu Sans"/>
              </a:rPr>
              <a:t>cat lib/secret.js</a:t>
            </a:r>
            <a:endParaRPr dirty="0"/>
          </a:p>
          <a:p>
            <a:pPr>
              <a:lnSpc>
                <a:spcPct val="100000"/>
              </a:lnSpc>
            </a:pPr>
            <a:r>
              <a:rPr lang="en-US" sz="1000" dirty="0" err="1">
                <a:solidFill>
                  <a:srgbClr val="000000"/>
                </a:solidFill>
                <a:latin typeface="Courier New"/>
                <a:ea typeface="DejaVu Sans"/>
              </a:rPr>
              <a:t>module.exports</a:t>
            </a:r>
            <a:r>
              <a:rPr lang="en-US" sz="1000" dirty="0">
                <a:solidFill>
                  <a:srgbClr val="000000"/>
                </a:solidFill>
                <a:latin typeface="Courier New"/>
                <a:ea typeface="DejaVu Sans"/>
              </a:rPr>
              <a:t> = {</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redisPort</a:t>
            </a:r>
            <a:r>
              <a:rPr lang="en-US" sz="1000" dirty="0">
                <a:solidFill>
                  <a:srgbClr val="000000"/>
                </a:solidFill>
                <a:latin typeface="Courier New"/>
                <a:ea typeface="DejaVu Sans"/>
              </a:rPr>
              <a:t>": 6379,</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redisMachine</a:t>
            </a:r>
            <a:r>
              <a:rPr lang="en-US" sz="1000" dirty="0">
                <a:solidFill>
                  <a:srgbClr val="000000"/>
                </a:solidFill>
                <a:latin typeface="Courier New"/>
                <a:ea typeface="DejaVu Sans"/>
              </a:rPr>
              <a:t>": "</a:t>
            </a:r>
            <a:r>
              <a:rPr lang="en-US" sz="1000" dirty="0">
                <a:solidFill>
                  <a:srgbClr val="C00000"/>
                </a:solidFill>
                <a:latin typeface="Courier New"/>
                <a:ea typeface="DejaVu Sans"/>
              </a:rPr>
              <a:t>172.17.0.2</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redisAuth</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peterc@L4377743:~/</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  </a:t>
            </a:r>
            <a:endParaRPr dirty="0"/>
          </a:p>
          <a:p>
            <a:pPr>
              <a:lnSpc>
                <a:spcPct val="100000"/>
              </a:lnSpc>
            </a:pPr>
            <a:endParaRPr dirty="0"/>
          </a:p>
          <a:p>
            <a:pPr>
              <a:lnSpc>
                <a:spcPct val="100000"/>
              </a:lnSpc>
            </a:pPr>
            <a:endParaRPr dirty="0"/>
          </a:p>
          <a:p>
            <a:pPr>
              <a:lnSpc>
                <a:spcPct val="100000"/>
              </a:lnSpc>
            </a:pPr>
            <a:r>
              <a:rPr lang="en-US" sz="1600" dirty="0">
                <a:solidFill>
                  <a:srgbClr val="000000"/>
                </a:solidFill>
                <a:latin typeface="Century Gothic"/>
                <a:ea typeface="DejaVu Sans"/>
              </a:rPr>
              <a:t>Now the </a:t>
            </a:r>
            <a:r>
              <a:rPr lang="en-US" sz="1600" dirty="0" err="1">
                <a:solidFill>
                  <a:srgbClr val="000000"/>
                </a:solidFill>
                <a:latin typeface="Century Gothic"/>
                <a:ea typeface="DejaVu Sans"/>
              </a:rPr>
              <a:t>nodejs-todo</a:t>
            </a:r>
            <a:r>
              <a:rPr lang="en-US" sz="1600" dirty="0">
                <a:solidFill>
                  <a:srgbClr val="000000"/>
                </a:solidFill>
                <a:latin typeface="Century Gothic"/>
                <a:ea typeface="DejaVu Sans"/>
              </a:rPr>
              <a:t> app is ready to </a:t>
            </a:r>
            <a:r>
              <a:rPr lang="en-US" sz="1600" dirty="0" smtClean="0">
                <a:solidFill>
                  <a:srgbClr val="000000"/>
                </a:solidFill>
                <a:latin typeface="Century Gothic"/>
                <a:ea typeface="DejaVu Sans"/>
              </a:rPr>
              <a:t>go</a:t>
            </a:r>
          </a:p>
          <a:p>
            <a:pPr>
              <a:lnSpc>
                <a:spcPct val="100000"/>
              </a:lnSpc>
            </a:pPr>
            <a:endParaRPr lang="en-US" sz="1600" dirty="0">
              <a:solidFill>
                <a:srgbClr val="000000"/>
              </a:solidFill>
              <a:latin typeface="Century Gothic"/>
            </a:endParaRPr>
          </a:p>
          <a:p>
            <a:pPr>
              <a:lnSpc>
                <a:spcPct val="100000"/>
              </a:lnSpc>
            </a:pPr>
            <a:r>
              <a:rPr lang="en-US" sz="1600" i="1" dirty="0" smtClean="0">
                <a:solidFill>
                  <a:srgbClr val="000000"/>
                </a:solidFill>
                <a:latin typeface="Century Gothic"/>
              </a:rPr>
              <a:t>(Note that all of this is easily scriptable.)</a:t>
            </a:r>
            <a:endParaRPr i="1"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5" name="CustomShape 2"/>
          <p:cNvSpPr/>
          <p:nvPr/>
        </p:nvSpPr>
        <p:spPr>
          <a:xfrm>
            <a:off x="504000" y="1129728"/>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Now let’s fire up the node.js container</a:t>
            </a:r>
            <a:endParaRPr dirty="0"/>
          </a:p>
          <a:p>
            <a:pPr lvl="1"/>
            <a:r>
              <a:rPr lang="en-US" sz="1600" dirty="0">
                <a:solidFill>
                  <a:srgbClr val="000000"/>
                </a:solidFill>
                <a:latin typeface="Century Gothic"/>
                <a:ea typeface="DejaVu Sans"/>
              </a:rPr>
              <a:t>We’ll bring it up as a terminal session, so you can see its internals</a:t>
            </a:r>
            <a:endParaRPr sz="1600" dirty="0"/>
          </a:p>
          <a:p>
            <a:pPr lvl="2"/>
            <a:r>
              <a:rPr lang="en-US" sz="1600" dirty="0">
                <a:solidFill>
                  <a:srgbClr val="000000"/>
                </a:solidFill>
                <a:latin typeface="Century Gothic"/>
                <a:ea typeface="DejaVu Sans"/>
              </a:rPr>
              <a:t>That will also allow us to install the ‘required’ modules</a:t>
            </a:r>
            <a:endParaRPr sz="1600" dirty="0"/>
          </a:p>
          <a:p>
            <a:pPr lvl="1"/>
            <a:r>
              <a:rPr lang="en-US" sz="1600" dirty="0">
                <a:solidFill>
                  <a:srgbClr val="000000"/>
                </a:solidFill>
                <a:latin typeface="Century Gothic"/>
                <a:ea typeface="DejaVu Sans"/>
              </a:rPr>
              <a:t>Since the </a:t>
            </a:r>
            <a:r>
              <a:rPr lang="en-US" sz="1600" dirty="0" smtClean="0">
                <a:solidFill>
                  <a:srgbClr val="000000"/>
                </a:solidFill>
                <a:latin typeface="Century Gothic"/>
                <a:ea typeface="DejaVu Sans"/>
              </a:rPr>
              <a:t>generic node.js </a:t>
            </a:r>
            <a:r>
              <a:rPr lang="en-US" sz="1600" dirty="0">
                <a:solidFill>
                  <a:srgbClr val="000000"/>
                </a:solidFill>
                <a:latin typeface="Century Gothic"/>
                <a:ea typeface="DejaVu Sans"/>
              </a:rPr>
              <a:t>container doesn’t know anything about the </a:t>
            </a:r>
            <a:r>
              <a:rPr lang="en-US" sz="1600" dirty="0" err="1">
                <a:solidFill>
                  <a:srgbClr val="000000"/>
                </a:solidFill>
                <a:latin typeface="Century Gothic"/>
                <a:ea typeface="DejaVu Sans"/>
              </a:rPr>
              <a:t>nodejs-todo</a:t>
            </a:r>
            <a:r>
              <a:rPr lang="en-US" sz="1600" dirty="0">
                <a:solidFill>
                  <a:srgbClr val="000000"/>
                </a:solidFill>
                <a:latin typeface="Century Gothic"/>
                <a:ea typeface="DejaVu Sans"/>
              </a:rPr>
              <a:t> app</a:t>
            </a:r>
            <a:endParaRPr sz="1600" dirty="0"/>
          </a:p>
          <a:p>
            <a:pPr lvl="2"/>
            <a:r>
              <a:rPr lang="en-US" sz="1600" dirty="0">
                <a:solidFill>
                  <a:srgbClr val="000000"/>
                </a:solidFill>
                <a:latin typeface="Century Gothic"/>
                <a:ea typeface="DejaVu Sans"/>
              </a:rPr>
              <a:t>We’ll inject that app into the container when we start it</a:t>
            </a:r>
            <a:endParaRPr sz="1600" dirty="0"/>
          </a:p>
          <a:p>
            <a:pPr>
              <a:lnSpc>
                <a:spcPct val="100000"/>
              </a:lnSpc>
            </a:pPr>
            <a:endParaRPr lang="en-US" dirty="0" smtClean="0"/>
          </a:p>
          <a:p>
            <a:pPr>
              <a:lnSpc>
                <a:spcPct val="100000"/>
              </a:lnSpc>
            </a:pPr>
            <a:endParaRPr dirty="0"/>
          </a:p>
          <a:p>
            <a:pPr marL="342900" indent="-342900">
              <a:lnSpc>
                <a:spcPct val="100000"/>
              </a:lnSpc>
              <a:buFont typeface="+mj-lt"/>
              <a:buAutoNum type="arabicPeriod" startAt="8"/>
            </a:pPr>
            <a:r>
              <a:rPr lang="en-US" sz="1600" dirty="0">
                <a:solidFill>
                  <a:srgbClr val="000000"/>
                </a:solidFill>
                <a:latin typeface="Century Gothic"/>
                <a:ea typeface="DejaVu Sans"/>
              </a:rPr>
              <a:t>Start node.js container</a:t>
            </a:r>
            <a:endParaRPr dirty="0"/>
          </a:p>
          <a:p>
            <a:pPr>
              <a:lnSpc>
                <a:spcPct val="100000"/>
              </a:lnSpc>
            </a:pPr>
            <a:endParaRPr dirty="0"/>
          </a:p>
          <a:p>
            <a:pPr>
              <a:lnSpc>
                <a:spcPct val="100000"/>
              </a:lnSpc>
            </a:pPr>
            <a:r>
              <a:rPr lang="en-US" sz="1050" b="1" dirty="0">
                <a:solidFill>
                  <a:srgbClr val="0070C0"/>
                </a:solidFill>
                <a:latin typeface="Courier New"/>
                <a:ea typeface="DejaVu Sans"/>
              </a:rPr>
              <a:t>peterc@L4377743:~/</a:t>
            </a:r>
            <a:r>
              <a:rPr lang="en-US" sz="1050" b="1" dirty="0" err="1">
                <a:solidFill>
                  <a:srgbClr val="0070C0"/>
                </a:solidFill>
                <a:latin typeface="Courier New"/>
                <a:ea typeface="DejaVu Sans"/>
              </a:rPr>
              <a:t>tmp</a:t>
            </a:r>
            <a:r>
              <a:rPr lang="en-US" sz="1050" b="1" dirty="0">
                <a:solidFill>
                  <a:srgbClr val="0070C0"/>
                </a:solidFill>
                <a:latin typeface="Courier New"/>
                <a:ea typeface="DejaVu Sans"/>
              </a:rPr>
              <a:t>/</a:t>
            </a:r>
            <a:r>
              <a:rPr lang="en-US" sz="1050" b="1" dirty="0" err="1">
                <a:solidFill>
                  <a:srgbClr val="0070C0"/>
                </a:solidFill>
                <a:latin typeface="Courier New"/>
                <a:ea typeface="DejaVu Sans"/>
              </a:rPr>
              <a:t>nodejs-todo</a:t>
            </a:r>
            <a:r>
              <a:rPr lang="en-US" sz="1050" b="1" dirty="0">
                <a:solidFill>
                  <a:srgbClr val="0070C0"/>
                </a:solidFill>
                <a:latin typeface="Courier New"/>
                <a:ea typeface="DejaVu Sans"/>
              </a:rPr>
              <a:t>$ </a:t>
            </a:r>
            <a:r>
              <a:rPr lang="en-US" sz="1050" b="1" dirty="0" err="1">
                <a:solidFill>
                  <a:srgbClr val="0070C0"/>
                </a:solidFill>
                <a:latin typeface="Courier New"/>
                <a:ea typeface="DejaVu Sans"/>
              </a:rPr>
              <a:t>sudo</a:t>
            </a:r>
            <a:r>
              <a:rPr lang="en-US" sz="1050" b="1" dirty="0">
                <a:solidFill>
                  <a:srgbClr val="0070C0"/>
                </a:solidFill>
                <a:latin typeface="Courier New"/>
                <a:ea typeface="DejaVu Sans"/>
              </a:rPr>
              <a:t> </a:t>
            </a:r>
            <a:r>
              <a:rPr lang="en-US" sz="1050" b="1" dirty="0" err="1">
                <a:solidFill>
                  <a:srgbClr val="0070C0"/>
                </a:solidFill>
                <a:latin typeface="Courier New"/>
                <a:ea typeface="DejaVu Sans"/>
              </a:rPr>
              <a:t>docker</a:t>
            </a:r>
            <a:r>
              <a:rPr lang="en-US" sz="1050" b="1" dirty="0">
                <a:solidFill>
                  <a:srgbClr val="0070C0"/>
                </a:solidFill>
                <a:latin typeface="Courier New"/>
                <a:ea typeface="DejaVu Sans"/>
              </a:rPr>
              <a:t> run -</a:t>
            </a:r>
            <a:r>
              <a:rPr lang="en-US" sz="1050" b="1" dirty="0" err="1">
                <a:solidFill>
                  <a:srgbClr val="0070C0"/>
                </a:solidFill>
                <a:latin typeface="Courier New"/>
                <a:ea typeface="DejaVu Sans"/>
              </a:rPr>
              <a:t>ti</a:t>
            </a:r>
            <a:r>
              <a:rPr lang="en-US" sz="1050" b="1" dirty="0">
                <a:solidFill>
                  <a:srgbClr val="0070C0"/>
                </a:solidFill>
                <a:latin typeface="Courier New"/>
                <a:ea typeface="DejaVu Sans"/>
              </a:rPr>
              <a:t> -p 3000:3000 -v ~/</a:t>
            </a:r>
            <a:r>
              <a:rPr lang="en-US" sz="1050" b="1" dirty="0" err="1">
                <a:solidFill>
                  <a:srgbClr val="0070C0"/>
                </a:solidFill>
                <a:latin typeface="Courier New"/>
                <a:ea typeface="DejaVu Sans"/>
              </a:rPr>
              <a:t>tmp</a:t>
            </a:r>
            <a:r>
              <a:rPr lang="en-US" sz="1050" b="1" dirty="0">
                <a:solidFill>
                  <a:srgbClr val="0070C0"/>
                </a:solidFill>
                <a:latin typeface="Courier New"/>
                <a:ea typeface="DejaVu Sans"/>
              </a:rPr>
              <a:t>/</a:t>
            </a:r>
            <a:r>
              <a:rPr lang="en-US" sz="1050" b="1" dirty="0" err="1">
                <a:solidFill>
                  <a:srgbClr val="0070C0"/>
                </a:solidFill>
                <a:latin typeface="Courier New"/>
                <a:ea typeface="DejaVu Sans"/>
              </a:rPr>
              <a:t>nodejs-todo</a:t>
            </a:r>
            <a:r>
              <a:rPr lang="en-US" sz="1050" b="1" dirty="0">
                <a:solidFill>
                  <a:srgbClr val="0070C0"/>
                </a:solidFill>
                <a:latin typeface="Courier New"/>
                <a:ea typeface="DejaVu Sans"/>
              </a:rPr>
              <a:t>:/opt/</a:t>
            </a:r>
            <a:r>
              <a:rPr lang="en-US" sz="1050" b="1" dirty="0" err="1">
                <a:solidFill>
                  <a:srgbClr val="0070C0"/>
                </a:solidFill>
                <a:latin typeface="Courier New"/>
                <a:ea typeface="DejaVu Sans"/>
              </a:rPr>
              <a:t>nodejs-todo</a:t>
            </a:r>
            <a:r>
              <a:rPr lang="en-US" sz="1050" b="1" dirty="0">
                <a:solidFill>
                  <a:srgbClr val="0070C0"/>
                </a:solidFill>
                <a:latin typeface="Courier New"/>
                <a:ea typeface="DejaVu Sans"/>
              </a:rPr>
              <a:t> \</a:t>
            </a:r>
            <a:endParaRPr sz="2000" b="1" dirty="0"/>
          </a:p>
          <a:p>
            <a:pPr>
              <a:lnSpc>
                <a:spcPct val="100000"/>
              </a:lnSpc>
            </a:pPr>
            <a:r>
              <a:rPr lang="en-US" sz="1050" b="1" dirty="0">
                <a:solidFill>
                  <a:srgbClr val="0070C0"/>
                </a:solidFill>
                <a:latin typeface="Courier New"/>
                <a:ea typeface="DejaVu Sans"/>
              </a:rPr>
              <a:t>&gt; --link </a:t>
            </a:r>
            <a:r>
              <a:rPr lang="en-US" sz="1050" b="1" dirty="0" err="1">
                <a:solidFill>
                  <a:srgbClr val="0070C0"/>
                </a:solidFill>
                <a:latin typeface="Courier New"/>
                <a:ea typeface="DejaVu Sans"/>
              </a:rPr>
              <a:t>redis:redis</a:t>
            </a:r>
            <a:r>
              <a:rPr lang="en-US" sz="1050" b="1" dirty="0">
                <a:solidFill>
                  <a:srgbClr val="0070C0"/>
                </a:solidFill>
                <a:latin typeface="Courier New"/>
                <a:ea typeface="DejaVu Sans"/>
              </a:rPr>
              <a:t> </a:t>
            </a:r>
            <a:r>
              <a:rPr lang="en-US" sz="1050" b="1" dirty="0" smtClean="0">
                <a:solidFill>
                  <a:srgbClr val="0070C0"/>
                </a:solidFill>
                <a:latin typeface="Courier New"/>
                <a:ea typeface="DejaVu Sans"/>
              </a:rPr>
              <a:t>library/nodejs:0.10.36 </a:t>
            </a:r>
            <a:r>
              <a:rPr lang="en-US" sz="1050" b="1" dirty="0">
                <a:solidFill>
                  <a:srgbClr val="0070C0"/>
                </a:solidFill>
                <a:latin typeface="Courier New"/>
                <a:ea typeface="DejaVu Sans"/>
              </a:rPr>
              <a:t>/bin/bash </a:t>
            </a:r>
            <a:endParaRPr sz="2000" b="1" dirty="0"/>
          </a:p>
          <a:p>
            <a:pPr>
              <a:lnSpc>
                <a:spcPct val="100000"/>
              </a:lnSpc>
            </a:pPr>
            <a:r>
              <a:rPr lang="en-US" sz="1000" dirty="0">
                <a:solidFill>
                  <a:srgbClr val="000000"/>
                </a:solidFill>
                <a:latin typeface="Courier New"/>
                <a:ea typeface="DejaVu Sans"/>
              </a:rPr>
              <a:t>bash: -e: command not found</a:t>
            </a:r>
            <a:endParaRPr dirty="0"/>
          </a:p>
          <a:p>
            <a:pPr>
              <a:lnSpc>
                <a:spcPct val="100000"/>
              </a:lnSpc>
            </a:pPr>
            <a:r>
              <a:rPr lang="en-US" sz="1000" dirty="0">
                <a:solidFill>
                  <a:srgbClr val="000000"/>
                </a:solidFill>
                <a:latin typeface="Courier New"/>
                <a:ea typeface="DejaVu Sans"/>
              </a:rPr>
              <a:t>[ root@4b47ff312f4a:/data ]$ </a:t>
            </a:r>
            <a:r>
              <a:rPr lang="en-US" sz="1000" dirty="0">
                <a:solidFill>
                  <a:srgbClr val="0070C0"/>
                </a:solidFill>
                <a:latin typeface="Courier New"/>
                <a:ea typeface="DejaVu Sans"/>
              </a:rPr>
              <a:t>cd /opt/</a:t>
            </a:r>
            <a:r>
              <a:rPr lang="en-US" sz="1000" dirty="0" err="1">
                <a:solidFill>
                  <a:srgbClr val="0070C0"/>
                </a:solidFill>
                <a:latin typeface="Courier New"/>
                <a:ea typeface="DejaVu Sans"/>
              </a:rPr>
              <a:t>nodejs-todo</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 root@4b47ff312f4a:/opt/</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 {master *} ]$ </a:t>
            </a:r>
            <a:r>
              <a:rPr lang="en-US" sz="1000" dirty="0">
                <a:solidFill>
                  <a:srgbClr val="0070C0"/>
                </a:solidFill>
                <a:latin typeface="Courier New"/>
                <a:ea typeface="DejaVu Sans"/>
              </a:rPr>
              <a:t>cat lib/secret.js</a:t>
            </a:r>
            <a:endParaRPr dirty="0">
              <a:solidFill>
                <a:srgbClr val="0070C0"/>
              </a:solidFill>
            </a:endParaRPr>
          </a:p>
          <a:p>
            <a:pPr>
              <a:lnSpc>
                <a:spcPct val="100000"/>
              </a:lnSpc>
            </a:pPr>
            <a:r>
              <a:rPr lang="en-US" sz="1000" dirty="0" err="1">
                <a:solidFill>
                  <a:srgbClr val="000000"/>
                </a:solidFill>
                <a:latin typeface="Courier New"/>
                <a:ea typeface="DejaVu Sans"/>
              </a:rPr>
              <a:t>module.exports</a:t>
            </a:r>
            <a:r>
              <a:rPr lang="en-US" sz="1000" dirty="0">
                <a:solidFill>
                  <a:srgbClr val="000000"/>
                </a:solidFill>
                <a:latin typeface="Courier New"/>
                <a:ea typeface="DejaVu Sans"/>
              </a:rPr>
              <a:t> = {</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redisPort</a:t>
            </a:r>
            <a:r>
              <a:rPr lang="en-US" sz="1000" dirty="0">
                <a:solidFill>
                  <a:srgbClr val="000000"/>
                </a:solidFill>
                <a:latin typeface="Courier New"/>
                <a:ea typeface="DejaVu Sans"/>
              </a:rPr>
              <a:t>": 6379,</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redisMachine</a:t>
            </a:r>
            <a:r>
              <a:rPr lang="en-US" sz="1000" dirty="0">
                <a:solidFill>
                  <a:srgbClr val="000000"/>
                </a:solidFill>
                <a:latin typeface="Courier New"/>
                <a:ea typeface="DejaVu Sans"/>
              </a:rPr>
              <a:t>": "172.17.0.2",</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redisAuth</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                                                                        </a:t>
            </a:r>
            <a:endParaRPr dirty="0"/>
          </a:p>
          <a:p>
            <a:pPr>
              <a:lnSpc>
                <a:spcPct val="100000"/>
              </a:lnSpc>
            </a:pPr>
            <a:endParaRPr dirty="0"/>
          </a:p>
          <a:p>
            <a:pPr>
              <a:lnSpc>
                <a:spcPct val="100000"/>
              </a:lnSpc>
            </a:pPr>
            <a:r>
              <a:rPr lang="en-US" sz="1200" i="1" dirty="0" smtClean="0">
                <a:solidFill>
                  <a:srgbClr val="000000"/>
                </a:solidFill>
                <a:latin typeface="Century Gothic"/>
                <a:ea typeface="DejaVu Sans"/>
              </a:rPr>
              <a:t>The </a:t>
            </a:r>
            <a:r>
              <a:rPr lang="en-US" sz="1200" b="1" i="1" dirty="0" smtClean="0">
                <a:solidFill>
                  <a:srgbClr val="0070C0"/>
                </a:solidFill>
                <a:latin typeface="Century Gothic"/>
                <a:ea typeface="DejaVu Sans"/>
              </a:rPr>
              <a:t>--link</a:t>
            </a:r>
            <a:r>
              <a:rPr lang="en-US" sz="1200" i="1" dirty="0" smtClean="0">
                <a:solidFill>
                  <a:srgbClr val="000000"/>
                </a:solidFill>
                <a:latin typeface="Century Gothic"/>
                <a:ea typeface="DejaVu Sans"/>
              </a:rPr>
              <a:t> option links this node container to the already running </a:t>
            </a:r>
            <a:r>
              <a:rPr lang="en-US" sz="1200" i="1" dirty="0" err="1" smtClean="0">
                <a:solidFill>
                  <a:srgbClr val="000000"/>
                </a:solidFill>
                <a:latin typeface="Century Gothic"/>
                <a:ea typeface="DejaVu Sans"/>
              </a:rPr>
              <a:t>redis</a:t>
            </a:r>
            <a:r>
              <a:rPr lang="en-US" sz="1200" i="1" dirty="0" smtClean="0">
                <a:solidFill>
                  <a:srgbClr val="000000"/>
                </a:solidFill>
                <a:latin typeface="Century Gothic"/>
                <a:ea typeface="DejaVu Sans"/>
              </a:rPr>
              <a:t> container.</a:t>
            </a:r>
          </a:p>
          <a:p>
            <a:pPr>
              <a:lnSpc>
                <a:spcPct val="100000"/>
              </a:lnSpc>
            </a:pPr>
            <a:endParaRPr lang="en-US" sz="1200" i="1" dirty="0">
              <a:solidFill>
                <a:srgbClr val="000000"/>
              </a:solidFill>
              <a:latin typeface="Century Gothic"/>
              <a:ea typeface="DejaVu Sans"/>
            </a:endParaRPr>
          </a:p>
          <a:p>
            <a:pPr>
              <a:lnSpc>
                <a:spcPct val="100000"/>
              </a:lnSpc>
            </a:pPr>
            <a:r>
              <a:rPr lang="en-US" sz="1200" i="1" dirty="0" smtClean="0">
                <a:solidFill>
                  <a:srgbClr val="000000"/>
                </a:solidFill>
                <a:latin typeface="Century Gothic"/>
                <a:ea typeface="DejaVu Sans"/>
              </a:rPr>
              <a:t>Does the secret.js file </a:t>
            </a:r>
            <a:r>
              <a:rPr lang="en-US" sz="1200" i="1" dirty="0">
                <a:solidFill>
                  <a:srgbClr val="000000"/>
                </a:solidFill>
                <a:latin typeface="Century Gothic"/>
                <a:ea typeface="DejaVu Sans"/>
              </a:rPr>
              <a:t>look familiar? </a:t>
            </a:r>
            <a:endParaRPr lang="en-US" sz="1200" i="1" dirty="0" smtClean="0">
              <a:solidFill>
                <a:srgbClr val="000000"/>
              </a:solidFill>
              <a:latin typeface="Century Gothic"/>
              <a:ea typeface="DejaVu Sans"/>
            </a:endParaRPr>
          </a:p>
          <a:p>
            <a:pPr>
              <a:lnSpc>
                <a:spcPct val="100000"/>
              </a:lnSpc>
            </a:pPr>
            <a:r>
              <a:rPr lang="en-US" sz="1200" i="1" dirty="0" smtClean="0">
                <a:solidFill>
                  <a:srgbClr val="000000"/>
                </a:solidFill>
                <a:latin typeface="Century Gothic"/>
                <a:ea typeface="DejaVu Sans"/>
              </a:rPr>
              <a:t>We’re </a:t>
            </a:r>
            <a:r>
              <a:rPr lang="en-US" sz="1200" i="1" dirty="0">
                <a:solidFill>
                  <a:srgbClr val="000000"/>
                </a:solidFill>
                <a:latin typeface="Century Gothic"/>
                <a:ea typeface="DejaVu Sans"/>
              </a:rPr>
              <a:t>now accessing </a:t>
            </a:r>
            <a:r>
              <a:rPr lang="en-US" sz="1200" i="1" dirty="0" smtClean="0">
                <a:solidFill>
                  <a:srgbClr val="000000"/>
                </a:solidFill>
                <a:latin typeface="Century Gothic"/>
                <a:ea typeface="DejaVu Sans"/>
              </a:rPr>
              <a:t>it </a:t>
            </a:r>
            <a:r>
              <a:rPr lang="en-US" sz="1200" b="1" i="1" dirty="0">
                <a:solidFill>
                  <a:srgbClr val="000000"/>
                </a:solidFill>
                <a:latin typeface="Century Gothic"/>
                <a:ea typeface="DejaVu Sans"/>
              </a:rPr>
              <a:t>inside</a:t>
            </a:r>
            <a:r>
              <a:rPr lang="en-US" sz="1200" i="1" dirty="0">
                <a:solidFill>
                  <a:srgbClr val="000000"/>
                </a:solidFill>
                <a:latin typeface="Century Gothic"/>
                <a:ea typeface="DejaVu Sans"/>
              </a:rPr>
              <a:t> the container.</a:t>
            </a:r>
            <a:endParaRPr dirty="0"/>
          </a:p>
        </p:txBody>
      </p:sp>
      <p:sp>
        <p:nvSpPr>
          <p:cNvPr id="4" name="Line Callout 1 (Accent Bar) 3"/>
          <p:cNvSpPr/>
          <p:nvPr/>
        </p:nvSpPr>
        <p:spPr>
          <a:xfrm>
            <a:off x="6086172" y="2890689"/>
            <a:ext cx="1976284" cy="206478"/>
          </a:xfrm>
          <a:prstGeom prst="accentCallout1">
            <a:avLst>
              <a:gd name="adj1" fmla="val 18750"/>
              <a:gd name="adj2" fmla="val -8333"/>
              <a:gd name="adj3" fmla="val 269643"/>
              <a:gd name="adj4" fmla="val -2937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000" i="1" dirty="0" smtClean="0">
                <a:solidFill>
                  <a:srgbClr val="0070C0"/>
                </a:solidFill>
                <a:latin typeface="Century Gothic" panose="020B0502020202020204" pitchFamily="34" charset="0"/>
              </a:rPr>
              <a:t>Expose port 3000 (as 3000)</a:t>
            </a:r>
            <a:endParaRPr lang="en-US" sz="1000" i="1" dirty="0">
              <a:solidFill>
                <a:srgbClr val="0070C0"/>
              </a:solidFill>
              <a:latin typeface="Century Gothic" panose="020B0502020202020204" pitchFamily="34" charset="0"/>
            </a:endParaRPr>
          </a:p>
        </p:txBody>
      </p:sp>
      <p:sp>
        <p:nvSpPr>
          <p:cNvPr id="5" name="Line Callout 1 (Accent Bar) 4"/>
          <p:cNvSpPr/>
          <p:nvPr/>
        </p:nvSpPr>
        <p:spPr>
          <a:xfrm>
            <a:off x="6533538" y="3136593"/>
            <a:ext cx="2256501" cy="206478"/>
          </a:xfrm>
          <a:prstGeom prst="accentCallout1">
            <a:avLst>
              <a:gd name="adj1" fmla="val 18750"/>
              <a:gd name="adj2" fmla="val -8333"/>
              <a:gd name="adj3" fmla="val 155357"/>
              <a:gd name="adj4" fmla="val -18433"/>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000" i="1" dirty="0" smtClean="0">
                <a:solidFill>
                  <a:srgbClr val="0070C0"/>
                </a:solidFill>
                <a:latin typeface="Century Gothic" panose="020B0502020202020204" pitchFamily="34" charset="0"/>
              </a:rPr>
              <a:t>Place node app under /opt folder</a:t>
            </a:r>
            <a:endParaRPr lang="en-US" sz="1000" i="1" dirty="0">
              <a:solidFill>
                <a:srgbClr val="0070C0"/>
              </a:solidFill>
              <a:latin typeface="Century Gothic" panose="020B0502020202020204" pitchFamily="34" charset="0"/>
            </a:endParaRPr>
          </a:p>
        </p:txBody>
      </p:sp>
      <p:sp>
        <p:nvSpPr>
          <p:cNvPr id="6" name="Line Callout 1 (Accent Bar) 5"/>
          <p:cNvSpPr/>
          <p:nvPr/>
        </p:nvSpPr>
        <p:spPr>
          <a:xfrm>
            <a:off x="5324170" y="2600635"/>
            <a:ext cx="1976284" cy="206478"/>
          </a:xfrm>
          <a:prstGeom prst="accentCallout1">
            <a:avLst>
              <a:gd name="adj1" fmla="val 18750"/>
              <a:gd name="adj2" fmla="val -8333"/>
              <a:gd name="adj3" fmla="val 402976"/>
              <a:gd name="adj4" fmla="val -3932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000" i="1" dirty="0" smtClean="0">
                <a:solidFill>
                  <a:srgbClr val="0070C0"/>
                </a:solidFill>
                <a:latin typeface="Century Gothic" panose="020B0502020202020204" pitchFamily="34" charset="0"/>
              </a:rPr>
              <a:t>Interactive terminal session</a:t>
            </a:r>
            <a:endParaRPr lang="en-US" sz="1000" i="1" dirty="0">
              <a:solidFill>
                <a:srgbClr val="0070C0"/>
              </a:solidFill>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7"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Starting the node.js container, continued…</a:t>
            </a:r>
            <a:endParaRPr dirty="0"/>
          </a:p>
          <a:p>
            <a:pPr marL="742950" lvl="1" indent="-285750">
              <a:buFont typeface="Arial" panose="020B0604020202020204" pitchFamily="34" charset="0"/>
              <a:buChar char="•"/>
            </a:pPr>
            <a:r>
              <a:rPr lang="en-US" sz="1400" dirty="0">
                <a:solidFill>
                  <a:srgbClr val="000000"/>
                </a:solidFill>
                <a:latin typeface="Century Gothic"/>
                <a:ea typeface="DejaVu Sans"/>
              </a:rPr>
              <a:t>The node.js container is now running</a:t>
            </a:r>
            <a:endParaRPr sz="1400" dirty="0"/>
          </a:p>
          <a:p>
            <a:pPr marL="742950" lvl="1" indent="-285750">
              <a:buFont typeface="Arial" panose="020B0604020202020204" pitchFamily="34" charset="0"/>
              <a:buChar char="•"/>
            </a:pPr>
            <a:r>
              <a:rPr lang="en-US" sz="1400" dirty="0">
                <a:solidFill>
                  <a:srgbClr val="000000"/>
                </a:solidFill>
                <a:latin typeface="Century Gothic"/>
                <a:ea typeface="DejaVu Sans"/>
              </a:rPr>
              <a:t>But before we start the </a:t>
            </a:r>
            <a:r>
              <a:rPr lang="en-US" sz="1400" dirty="0" smtClean="0">
                <a:solidFill>
                  <a:srgbClr val="000000"/>
                </a:solidFill>
                <a:latin typeface="Century Gothic"/>
                <a:ea typeface="DejaVu Sans"/>
              </a:rPr>
              <a:t>node server</a:t>
            </a:r>
            <a:r>
              <a:rPr lang="en-US" sz="1400" dirty="0">
                <a:solidFill>
                  <a:srgbClr val="000000"/>
                </a:solidFill>
                <a:latin typeface="Century Gothic"/>
                <a:ea typeface="DejaVu Sans"/>
              </a:rPr>
              <a:t>, </a:t>
            </a:r>
            <a:r>
              <a:rPr lang="en-US" sz="1400" dirty="0" err="1">
                <a:solidFill>
                  <a:srgbClr val="000000"/>
                </a:solidFill>
                <a:latin typeface="Century Gothic"/>
                <a:ea typeface="DejaVu Sans"/>
              </a:rPr>
              <a:t>nodejs-todo</a:t>
            </a:r>
            <a:r>
              <a:rPr lang="en-US" sz="1400" dirty="0">
                <a:solidFill>
                  <a:srgbClr val="000000"/>
                </a:solidFill>
                <a:latin typeface="Century Gothic"/>
                <a:ea typeface="DejaVu Sans"/>
              </a:rPr>
              <a:t> requires 4 modules</a:t>
            </a:r>
            <a:endParaRPr sz="1400" dirty="0"/>
          </a:p>
          <a:p>
            <a:pPr>
              <a:lnSpc>
                <a:spcPct val="100000"/>
              </a:lnSpc>
            </a:pPr>
            <a:endParaRPr sz="800" dirty="0"/>
          </a:p>
          <a:p>
            <a:pPr marL="342900" indent="-342900">
              <a:lnSpc>
                <a:spcPct val="100000"/>
              </a:lnSpc>
              <a:buFont typeface="+mj-lt"/>
              <a:buAutoNum type="arabicPeriod" startAt="9"/>
            </a:pPr>
            <a:r>
              <a:rPr lang="en-US" sz="1600" dirty="0">
                <a:solidFill>
                  <a:srgbClr val="000000"/>
                </a:solidFill>
                <a:latin typeface="Century Gothic"/>
                <a:ea typeface="DejaVu Sans"/>
              </a:rPr>
              <a:t>Installing the </a:t>
            </a:r>
            <a:r>
              <a:rPr lang="en-US" sz="1600" dirty="0" smtClean="0">
                <a:solidFill>
                  <a:srgbClr val="000000"/>
                </a:solidFill>
                <a:latin typeface="Century Gothic"/>
                <a:ea typeface="DejaVu Sans"/>
              </a:rPr>
              <a:t>app’s node dependencies in </a:t>
            </a:r>
            <a:r>
              <a:rPr lang="en-US" sz="1600" dirty="0">
                <a:solidFill>
                  <a:srgbClr val="000000"/>
                </a:solidFill>
                <a:latin typeface="Century Gothic"/>
                <a:ea typeface="DejaVu Sans"/>
              </a:rPr>
              <a:t>the container</a:t>
            </a:r>
            <a:endParaRPr dirty="0"/>
          </a:p>
          <a:p>
            <a:pPr>
              <a:lnSpc>
                <a:spcPct val="100000"/>
              </a:lnSpc>
            </a:pPr>
            <a:endParaRPr sz="800" dirty="0" smtClean="0"/>
          </a:p>
          <a:p>
            <a:pPr>
              <a:lnSpc>
                <a:spcPct val="100000"/>
              </a:lnSpc>
            </a:pPr>
            <a:r>
              <a:rPr lang="en-US" sz="900" dirty="0" smtClean="0">
                <a:latin typeface="Courier New"/>
              </a:rPr>
              <a:t>root@595627a55592:/# </a:t>
            </a:r>
            <a:r>
              <a:rPr lang="en-US" sz="1200" b="1" dirty="0" smtClean="0">
                <a:solidFill>
                  <a:srgbClr val="0070C0"/>
                </a:solidFill>
                <a:latin typeface="Courier New"/>
              </a:rPr>
              <a:t>cd /opt/</a:t>
            </a:r>
            <a:r>
              <a:rPr lang="en-US" sz="1200" b="1" dirty="0" err="1" smtClean="0">
                <a:solidFill>
                  <a:srgbClr val="0070C0"/>
                </a:solidFill>
                <a:latin typeface="Courier New"/>
              </a:rPr>
              <a:t>nodejs-todo</a:t>
            </a:r>
            <a:r>
              <a:rPr lang="en-US" sz="1200" b="1" dirty="0" smtClean="0">
                <a:solidFill>
                  <a:srgbClr val="0070C0"/>
                </a:solidFill>
                <a:latin typeface="Courier New"/>
              </a:rPr>
              <a:t>/</a:t>
            </a:r>
          </a:p>
          <a:p>
            <a:pPr>
              <a:lnSpc>
                <a:spcPct val="100000"/>
              </a:lnSpc>
            </a:pPr>
            <a:r>
              <a:rPr lang="en-US" sz="900" dirty="0" smtClean="0">
                <a:latin typeface="Courier New"/>
              </a:rPr>
              <a:t>root@595627a55592:/opt/</a:t>
            </a:r>
            <a:r>
              <a:rPr lang="en-US" sz="900" dirty="0" err="1" smtClean="0">
                <a:latin typeface="Courier New"/>
              </a:rPr>
              <a:t>nodejs-todo</a:t>
            </a:r>
            <a:r>
              <a:rPr lang="en-US" sz="900" dirty="0" smtClean="0">
                <a:latin typeface="Courier New"/>
              </a:rPr>
              <a:t># </a:t>
            </a:r>
            <a:r>
              <a:rPr lang="en-US" sz="1200" b="1" dirty="0" err="1" smtClean="0">
                <a:solidFill>
                  <a:srgbClr val="0070C0"/>
                </a:solidFill>
                <a:latin typeface="Courier New"/>
              </a:rPr>
              <a:t>npm</a:t>
            </a:r>
            <a:r>
              <a:rPr lang="en-US" sz="1200" b="1" dirty="0" smtClean="0">
                <a:solidFill>
                  <a:srgbClr val="0070C0"/>
                </a:solidFill>
                <a:latin typeface="Courier New"/>
              </a:rPr>
              <a:t> install</a:t>
            </a:r>
            <a:r>
              <a:rPr lang="en-US" sz="900" dirty="0" smtClean="0">
                <a:latin typeface="Courier New"/>
              </a:rPr>
              <a:t> </a:t>
            </a:r>
          </a:p>
          <a:p>
            <a:pPr>
              <a:lnSpc>
                <a:spcPct val="100000"/>
              </a:lnSpc>
            </a:pPr>
            <a:r>
              <a:rPr lang="en-US" sz="900" dirty="0" smtClean="0">
                <a:latin typeface="Courier New"/>
              </a:rPr>
              <a:t>underscore@1.4.4 </a:t>
            </a:r>
            <a:r>
              <a:rPr lang="en-US" sz="900" dirty="0" err="1" smtClean="0">
                <a:latin typeface="Courier New"/>
              </a:rPr>
              <a:t>node_modules</a:t>
            </a:r>
            <a:r>
              <a:rPr lang="en-US" sz="900" dirty="0" smtClean="0">
                <a:latin typeface="Courier New"/>
              </a:rPr>
              <a:t>/underscore</a:t>
            </a:r>
          </a:p>
          <a:p>
            <a:pPr>
              <a:lnSpc>
                <a:spcPct val="100000"/>
              </a:lnSpc>
            </a:pPr>
            <a:endParaRPr lang="en-US" sz="900" dirty="0" smtClean="0">
              <a:latin typeface="Courier New"/>
            </a:endParaRPr>
          </a:p>
          <a:p>
            <a:pPr>
              <a:lnSpc>
                <a:spcPct val="100000"/>
              </a:lnSpc>
            </a:pPr>
            <a:r>
              <a:rPr lang="en-US" sz="900" dirty="0" smtClean="0">
                <a:latin typeface="Courier New"/>
              </a:rPr>
              <a:t>ejs@0.8.8 </a:t>
            </a:r>
            <a:r>
              <a:rPr lang="en-US" sz="900" dirty="0" err="1" smtClean="0">
                <a:latin typeface="Courier New"/>
              </a:rPr>
              <a:t>node_modules</a:t>
            </a:r>
            <a:r>
              <a:rPr lang="en-US" sz="900" dirty="0" smtClean="0">
                <a:latin typeface="Courier New"/>
              </a:rPr>
              <a:t>/</a:t>
            </a:r>
            <a:r>
              <a:rPr lang="en-US" sz="900" dirty="0" err="1" smtClean="0">
                <a:latin typeface="Courier New"/>
              </a:rPr>
              <a:t>ejs</a:t>
            </a:r>
            <a:endParaRPr lang="en-US" sz="900" dirty="0" smtClean="0">
              <a:latin typeface="Courier New"/>
            </a:endParaRPr>
          </a:p>
          <a:p>
            <a:pPr>
              <a:lnSpc>
                <a:spcPct val="100000"/>
              </a:lnSpc>
            </a:pPr>
            <a:endParaRPr lang="en-US" sz="900" dirty="0" smtClean="0">
              <a:latin typeface="Courier New"/>
            </a:endParaRPr>
          </a:p>
          <a:p>
            <a:pPr>
              <a:lnSpc>
                <a:spcPct val="100000"/>
              </a:lnSpc>
            </a:pPr>
            <a:r>
              <a:rPr lang="en-US" sz="900" dirty="0" smtClean="0">
                <a:latin typeface="Courier New"/>
              </a:rPr>
              <a:t>redis@0.8.6 </a:t>
            </a:r>
            <a:r>
              <a:rPr lang="en-US" sz="900" dirty="0" err="1" smtClean="0">
                <a:latin typeface="Courier New"/>
              </a:rPr>
              <a:t>node_modules</a:t>
            </a:r>
            <a:r>
              <a:rPr lang="en-US" sz="900" dirty="0" smtClean="0">
                <a:latin typeface="Courier New"/>
              </a:rPr>
              <a:t>/</a:t>
            </a:r>
            <a:r>
              <a:rPr lang="en-US" sz="900" dirty="0" err="1" smtClean="0">
                <a:latin typeface="Courier New"/>
              </a:rPr>
              <a:t>redis</a:t>
            </a:r>
            <a:endParaRPr lang="en-US" sz="900" dirty="0" smtClean="0">
              <a:latin typeface="Courier New"/>
            </a:endParaRPr>
          </a:p>
          <a:p>
            <a:pPr>
              <a:lnSpc>
                <a:spcPct val="100000"/>
              </a:lnSpc>
            </a:pPr>
            <a:endParaRPr lang="en-US" sz="900" dirty="0" smtClean="0">
              <a:latin typeface="Courier New"/>
            </a:endParaRPr>
          </a:p>
          <a:p>
            <a:pPr>
              <a:lnSpc>
                <a:spcPct val="100000"/>
              </a:lnSpc>
            </a:pPr>
            <a:r>
              <a:rPr lang="en-US" sz="900" dirty="0" smtClean="0">
                <a:latin typeface="Courier New"/>
              </a:rPr>
              <a:t>jasmine-node@1.0.28 </a:t>
            </a:r>
            <a:r>
              <a:rPr lang="en-US" sz="900" dirty="0" err="1" smtClean="0">
                <a:latin typeface="Courier New"/>
              </a:rPr>
              <a:t>node_modules</a:t>
            </a:r>
            <a:r>
              <a:rPr lang="en-US" sz="900" dirty="0" smtClean="0">
                <a:latin typeface="Courier New"/>
              </a:rPr>
              <a:t>/jasmine-node</a:t>
            </a:r>
          </a:p>
          <a:p>
            <a:pPr>
              <a:lnSpc>
                <a:spcPct val="100000"/>
              </a:lnSpc>
            </a:pPr>
            <a:r>
              <a:rPr lang="en-US" sz="900" dirty="0" smtClean="0">
                <a:latin typeface="Courier New"/>
              </a:rPr>
              <a:t>├── walkdir@0.0.7</a:t>
            </a:r>
          </a:p>
          <a:p>
            <a:pPr>
              <a:lnSpc>
                <a:spcPct val="100000"/>
              </a:lnSpc>
            </a:pPr>
            <a:r>
              <a:rPr lang="en-US" sz="900" dirty="0" smtClean="0">
                <a:latin typeface="Courier New"/>
              </a:rPr>
              <a:t>├── coffee-script@1.9.1</a:t>
            </a:r>
          </a:p>
          <a:p>
            <a:pPr>
              <a:lnSpc>
                <a:spcPct val="100000"/>
              </a:lnSpc>
            </a:pPr>
            <a:r>
              <a:rPr lang="en-US" sz="900" dirty="0" smtClean="0">
                <a:latin typeface="Courier New"/>
              </a:rPr>
              <a:t>├── requirejs@2.1.16</a:t>
            </a:r>
          </a:p>
          <a:p>
            <a:pPr>
              <a:lnSpc>
                <a:spcPct val="100000"/>
              </a:lnSpc>
            </a:pPr>
            <a:r>
              <a:rPr lang="en-US" sz="900" dirty="0" smtClean="0">
                <a:latin typeface="Courier New"/>
              </a:rPr>
              <a:t>└── jasmine-reporters@2.0.5 (mkdirp@0.3.5)</a:t>
            </a:r>
          </a:p>
          <a:p>
            <a:pPr>
              <a:lnSpc>
                <a:spcPct val="100000"/>
              </a:lnSpc>
            </a:pPr>
            <a:endParaRPr lang="en-US" sz="900" dirty="0" smtClean="0">
              <a:latin typeface="Courier New"/>
            </a:endParaRPr>
          </a:p>
          <a:p>
            <a:pPr>
              <a:lnSpc>
                <a:spcPct val="100000"/>
              </a:lnSpc>
            </a:pPr>
            <a:r>
              <a:rPr lang="en-US" sz="900" dirty="0" smtClean="0">
                <a:latin typeface="Courier New"/>
              </a:rPr>
              <a:t>express@3.0.1 </a:t>
            </a:r>
            <a:r>
              <a:rPr lang="en-US" sz="900" dirty="0" err="1" smtClean="0">
                <a:latin typeface="Courier New"/>
              </a:rPr>
              <a:t>node_modules</a:t>
            </a:r>
            <a:r>
              <a:rPr lang="en-US" sz="900" dirty="0" smtClean="0">
                <a:latin typeface="Courier New"/>
              </a:rPr>
              <a:t>/express</a:t>
            </a:r>
          </a:p>
          <a:p>
            <a:pPr>
              <a:lnSpc>
                <a:spcPct val="100000"/>
              </a:lnSpc>
            </a:pPr>
            <a:r>
              <a:rPr lang="en-US" sz="900" dirty="0" smtClean="0">
                <a:latin typeface="Courier New"/>
              </a:rPr>
              <a:t>├── methods@0.0.1</a:t>
            </a:r>
          </a:p>
          <a:p>
            <a:pPr>
              <a:lnSpc>
                <a:spcPct val="100000"/>
              </a:lnSpc>
            </a:pPr>
            <a:r>
              <a:rPr lang="en-US" sz="900" dirty="0" smtClean="0">
                <a:latin typeface="Courier New"/>
              </a:rPr>
              <a:t>├── fresh@0.1.0</a:t>
            </a:r>
          </a:p>
          <a:p>
            <a:pPr>
              <a:lnSpc>
                <a:spcPct val="100000"/>
              </a:lnSpc>
            </a:pPr>
            <a:r>
              <a:rPr lang="en-US" sz="900" dirty="0" smtClean="0">
                <a:latin typeface="Courier New"/>
              </a:rPr>
              <a:t>├── cookie-signature@0.0.1</a:t>
            </a:r>
          </a:p>
          <a:p>
            <a:pPr>
              <a:lnSpc>
                <a:spcPct val="100000"/>
              </a:lnSpc>
            </a:pPr>
            <a:r>
              <a:rPr lang="en-US" sz="900" dirty="0" smtClean="0">
                <a:latin typeface="Courier New"/>
              </a:rPr>
              <a:t>├── range-parser@0.0.4</a:t>
            </a:r>
          </a:p>
          <a:p>
            <a:pPr>
              <a:lnSpc>
                <a:spcPct val="100000"/>
              </a:lnSpc>
            </a:pPr>
            <a:r>
              <a:rPr lang="en-US" sz="900" dirty="0" smtClean="0">
                <a:latin typeface="Courier New"/>
              </a:rPr>
              <a:t>├── cookie@0.0.4</a:t>
            </a:r>
          </a:p>
          <a:p>
            <a:pPr>
              <a:lnSpc>
                <a:spcPct val="100000"/>
              </a:lnSpc>
            </a:pPr>
            <a:r>
              <a:rPr lang="en-US" sz="900" dirty="0" smtClean="0">
                <a:latin typeface="Courier New"/>
              </a:rPr>
              <a:t>├── crc@0.2.0</a:t>
            </a:r>
          </a:p>
          <a:p>
            <a:pPr>
              <a:lnSpc>
                <a:spcPct val="100000"/>
              </a:lnSpc>
            </a:pPr>
            <a:r>
              <a:rPr lang="en-US" sz="900" dirty="0" smtClean="0">
                <a:latin typeface="Courier New"/>
              </a:rPr>
              <a:t>├── commander@0.6.1</a:t>
            </a:r>
          </a:p>
          <a:p>
            <a:pPr>
              <a:lnSpc>
                <a:spcPct val="100000"/>
              </a:lnSpc>
            </a:pPr>
            <a:r>
              <a:rPr lang="en-US" sz="900" dirty="0" smtClean="0">
                <a:latin typeface="Courier New"/>
              </a:rPr>
              <a:t>├── mkdirp@0.3.3</a:t>
            </a:r>
          </a:p>
          <a:p>
            <a:pPr>
              <a:lnSpc>
                <a:spcPct val="100000"/>
              </a:lnSpc>
            </a:pPr>
            <a:r>
              <a:rPr lang="en-US" sz="900" dirty="0" smtClean="0">
                <a:latin typeface="Courier New"/>
              </a:rPr>
              <a:t>├── debug@2.1.2 (ms@0.7.0)</a:t>
            </a:r>
          </a:p>
          <a:p>
            <a:pPr>
              <a:lnSpc>
                <a:spcPct val="100000"/>
              </a:lnSpc>
            </a:pPr>
            <a:r>
              <a:rPr lang="en-US" sz="900" dirty="0" smtClean="0">
                <a:latin typeface="Courier New"/>
              </a:rPr>
              <a:t>├── send@0.1.0 (mime@1.2.6)</a:t>
            </a:r>
          </a:p>
          <a:p>
            <a:pPr>
              <a:lnSpc>
                <a:spcPct val="100000"/>
              </a:lnSpc>
            </a:pPr>
            <a:r>
              <a:rPr lang="en-US" sz="900" dirty="0" smtClean="0">
                <a:latin typeface="Courier New"/>
              </a:rPr>
              <a:t>└── connect@2.6.2 (pause@0.0.1, bytes@0.1.0, formidable@1.0.11, qs@0.5.1)</a:t>
            </a:r>
          </a:p>
          <a:p>
            <a:pPr>
              <a:lnSpc>
                <a:spcPct val="100000"/>
              </a:lnSpc>
            </a:pPr>
            <a:r>
              <a:rPr lang="en-US" sz="900" dirty="0" smtClean="0">
                <a:latin typeface="Courier New"/>
              </a:rPr>
              <a:t>root@595627a55592:/opt/</a:t>
            </a:r>
            <a:r>
              <a:rPr lang="en-US" sz="900" dirty="0" err="1" smtClean="0">
                <a:latin typeface="Courier New"/>
              </a:rPr>
              <a:t>nodejs-todo</a:t>
            </a:r>
            <a:r>
              <a:rPr lang="en-US" sz="900" dirty="0" smtClean="0">
                <a:latin typeface="Courier New"/>
              </a:rPr>
              <a:t>#</a:t>
            </a:r>
            <a:endParaRPr lang="en-US" sz="900" dirty="0" smtClean="0">
              <a:solidFill>
                <a:srgbClr val="000000"/>
              </a:solidFill>
              <a:latin typeface="Courier New"/>
              <a:ea typeface="DejaVu Sans"/>
            </a:endParaRPr>
          </a:p>
          <a:p>
            <a:endParaRPr lang="en-US" sz="800" dirty="0" smtClean="0">
              <a:solidFill>
                <a:srgbClr val="000000"/>
              </a:solidFill>
              <a:latin typeface="Century Gothic"/>
            </a:endParaRPr>
          </a:p>
          <a:p>
            <a:pPr marL="457200" indent="-457200">
              <a:buFont typeface="+mj-lt"/>
              <a:buAutoNum type="arabicPeriod" startAt="10"/>
            </a:pPr>
            <a:r>
              <a:rPr lang="en-US" dirty="0" smtClean="0">
                <a:solidFill>
                  <a:srgbClr val="000000"/>
                </a:solidFill>
                <a:latin typeface="Century Gothic"/>
              </a:rPr>
              <a:t>Start the server</a:t>
            </a:r>
            <a:endParaRPr lang="en-US" dirty="0"/>
          </a:p>
          <a:p>
            <a:pPr>
              <a:lnSpc>
                <a:spcPct val="100000"/>
              </a:lnSpc>
            </a:pPr>
            <a:endParaRPr sz="800" dirty="0"/>
          </a:p>
          <a:p>
            <a:pPr>
              <a:lnSpc>
                <a:spcPct val="100000"/>
              </a:lnSpc>
            </a:pPr>
            <a:r>
              <a:rPr lang="en-US" sz="1000" dirty="0">
                <a:latin typeface="Courier New"/>
                <a:ea typeface="DejaVu Sans"/>
              </a:rPr>
              <a:t>[ root@4b47ff312f4a:/opt/</a:t>
            </a:r>
            <a:r>
              <a:rPr lang="en-US" sz="1000" dirty="0" err="1">
                <a:latin typeface="Courier New"/>
                <a:ea typeface="DejaVu Sans"/>
              </a:rPr>
              <a:t>nodejs-todo</a:t>
            </a:r>
            <a:r>
              <a:rPr lang="en-US" sz="1000" dirty="0">
                <a:latin typeface="Courier New"/>
                <a:ea typeface="DejaVu Sans"/>
              </a:rPr>
              <a:t> {master *} ]$</a:t>
            </a:r>
            <a:r>
              <a:rPr lang="en-US" sz="1000" dirty="0">
                <a:solidFill>
                  <a:srgbClr val="0070C0"/>
                </a:solidFill>
                <a:latin typeface="Courier New"/>
                <a:ea typeface="DejaVu Sans"/>
              </a:rPr>
              <a:t> </a:t>
            </a:r>
            <a:r>
              <a:rPr lang="en-US" sz="1600" b="1" dirty="0">
                <a:solidFill>
                  <a:srgbClr val="0070C0"/>
                </a:solidFill>
                <a:latin typeface="Courier New"/>
                <a:ea typeface="DejaVu Sans"/>
              </a:rPr>
              <a:t>node server.js</a:t>
            </a:r>
            <a:r>
              <a:rPr lang="en-US" sz="1600" dirty="0">
                <a:solidFill>
                  <a:srgbClr val="0070C0"/>
                </a:solidFill>
                <a:latin typeface="Courier New"/>
                <a:ea typeface="DejaVu Sans"/>
              </a:rPr>
              <a:t> </a:t>
            </a:r>
            <a:endParaRPr sz="1600"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9"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panose="020B0502020202020204" pitchFamily="34" charset="0"/>
                <a:ea typeface="DejaVu Sans"/>
              </a:rPr>
              <a:t>The node.js container is now running the </a:t>
            </a:r>
            <a:r>
              <a:rPr lang="en-US" dirty="0" err="1">
                <a:solidFill>
                  <a:srgbClr val="000000"/>
                </a:solidFill>
                <a:latin typeface="Century Gothic" panose="020B0502020202020204" pitchFamily="34" charset="0"/>
                <a:ea typeface="DejaVu Sans"/>
              </a:rPr>
              <a:t>nodejs-todo</a:t>
            </a:r>
            <a:r>
              <a:rPr lang="en-US" dirty="0">
                <a:solidFill>
                  <a:srgbClr val="000000"/>
                </a:solidFill>
                <a:latin typeface="Century Gothic" panose="020B0502020202020204" pitchFamily="34" charset="0"/>
                <a:ea typeface="DejaVu Sans"/>
              </a:rPr>
              <a:t> app</a:t>
            </a:r>
            <a:endParaRPr dirty="0">
              <a:latin typeface="Century Gothic" panose="020B0502020202020204" pitchFamily="34" charset="0"/>
            </a:endParaRPr>
          </a:p>
          <a:p>
            <a:pPr>
              <a:lnSpc>
                <a:spcPct val="100000"/>
              </a:lnSpc>
            </a:pPr>
            <a:r>
              <a:rPr lang="en-US" dirty="0">
                <a:solidFill>
                  <a:srgbClr val="000000"/>
                </a:solidFill>
                <a:latin typeface="Century Gothic" panose="020B0502020202020204" pitchFamily="34" charset="0"/>
                <a:ea typeface="DejaVu Sans"/>
              </a:rPr>
              <a:t>We can now run the app in a browser</a:t>
            </a: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marL="342900" indent="-342900">
              <a:lnSpc>
                <a:spcPct val="100000"/>
              </a:lnSpc>
              <a:buFont typeface="+mj-lt"/>
              <a:buAutoNum type="arabicPeriod" startAt="10"/>
            </a:pPr>
            <a:r>
              <a:rPr lang="en-US" sz="1600" dirty="0" smtClean="0">
                <a:solidFill>
                  <a:srgbClr val="000000"/>
                </a:solidFill>
                <a:latin typeface="Century Gothic" panose="020B0502020202020204" pitchFamily="34" charset="0"/>
                <a:ea typeface="DejaVu Sans"/>
              </a:rPr>
              <a:t> Start </a:t>
            </a:r>
            <a:r>
              <a:rPr lang="en-US" sz="1600" dirty="0">
                <a:solidFill>
                  <a:srgbClr val="000000"/>
                </a:solidFill>
                <a:latin typeface="Century Gothic" panose="020B0502020202020204" pitchFamily="34" charset="0"/>
                <a:ea typeface="DejaVu Sans"/>
              </a:rPr>
              <a:t>browser on </a:t>
            </a:r>
            <a:r>
              <a:rPr lang="en-US" sz="1600" b="1" dirty="0">
                <a:solidFill>
                  <a:srgbClr val="000000"/>
                </a:solidFill>
                <a:latin typeface="Century Gothic" panose="020B0502020202020204" pitchFamily="34" charset="0"/>
                <a:ea typeface="DejaVu Sans"/>
              </a:rPr>
              <a:t>localhost:3000</a:t>
            </a:r>
            <a:endParaRPr b="1"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r>
              <a:rPr lang="en-US" dirty="0" smtClean="0">
                <a:latin typeface="Century Gothic" panose="020B0502020202020204" pitchFamily="34" charset="0"/>
              </a:rPr>
              <a:t>Play around. Stop the node container.  Restart it. The </a:t>
            </a:r>
            <a:r>
              <a:rPr lang="en-US" dirty="0" err="1" smtClean="0">
                <a:latin typeface="Century Gothic" panose="020B0502020202020204" pitchFamily="34" charset="0"/>
              </a:rPr>
              <a:t>redis</a:t>
            </a:r>
            <a:r>
              <a:rPr lang="en-US" dirty="0" smtClean="0">
                <a:latin typeface="Century Gothic" panose="020B0502020202020204" pitchFamily="34" charset="0"/>
              </a:rPr>
              <a:t> data is still there!</a:t>
            </a:r>
          </a:p>
        </p:txBody>
      </p:sp>
      <p:pic>
        <p:nvPicPr>
          <p:cNvPr id="130" name="Picture 1"/>
          <p:cNvPicPr/>
          <p:nvPr/>
        </p:nvPicPr>
        <p:blipFill>
          <a:blip r:embed="rId2"/>
          <a:stretch>
            <a:fillRect/>
          </a:stretch>
        </p:blipFill>
        <p:spPr>
          <a:xfrm>
            <a:off x="605596" y="2350548"/>
            <a:ext cx="8895600" cy="4171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504000" y="1769040"/>
            <a:ext cx="9070560" cy="4383360"/>
          </a:xfrm>
          <a:prstGeom prst="rect">
            <a:avLst/>
          </a:prstGeom>
          <a:noFill/>
          <a:ln>
            <a:noFill/>
          </a:ln>
        </p:spPr>
        <p:txBody>
          <a:bodyPr lIns="0" tIns="0" rIns="0" bIns="0"/>
          <a:lstStyle/>
          <a:p>
            <a:pPr algn="ctr">
              <a:lnSpc>
                <a:spcPct val="100000"/>
              </a:lnSpc>
            </a:pPr>
            <a:endParaRPr/>
          </a:p>
          <a:p>
            <a:pPr algn="ctr">
              <a:lnSpc>
                <a:spcPct val="100000"/>
              </a:lnSpc>
            </a:pPr>
            <a:endParaRPr/>
          </a:p>
          <a:p>
            <a:pPr algn="ctr">
              <a:lnSpc>
                <a:spcPct val="100000"/>
              </a:lnSpc>
            </a:pPr>
            <a:r>
              <a:rPr lang="en-US" sz="4800" b="1">
                <a:solidFill>
                  <a:srgbClr val="6699CC"/>
                </a:solidFill>
                <a:latin typeface="Century Gothic"/>
                <a:ea typeface="DejaVu Sans"/>
              </a:rPr>
              <a:t>New Docker Features</a:t>
            </a:r>
            <a:endParaRPr/>
          </a:p>
          <a:p>
            <a:pPr algn="ctr">
              <a:lnSpc>
                <a:spcPct val="100000"/>
              </a:lnSpc>
            </a:pPr>
            <a:r>
              <a:rPr lang="en-US" sz="4800" b="1">
                <a:solidFill>
                  <a:srgbClr val="6699CC"/>
                </a:solidFill>
                <a:latin typeface="Century Gothic"/>
                <a:ea typeface="DejaVu Sans"/>
              </a:rPr>
              <a:t>in Development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Docker Swarm</a:t>
            </a:r>
            <a:endParaRPr>
              <a:latin typeface="Century Gothic" panose="020B0502020202020204" pitchFamily="34" charset="0"/>
            </a:endParaRPr>
          </a:p>
        </p:txBody>
      </p:sp>
      <p:sp>
        <p:nvSpPr>
          <p:cNvPr id="138" name="CustomShape 2"/>
          <p:cNvSpPr/>
          <p:nvPr/>
        </p:nvSpPr>
        <p:spPr>
          <a:xfrm>
            <a:off x="504000" y="1188720"/>
            <a:ext cx="67197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Run many containers as a cluster</a:t>
            </a: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marL="225425" indent="-225425">
              <a:lnSpc>
                <a:spcPct val="100000"/>
              </a:lnSpc>
              <a:buSzPct val="45000"/>
              <a:buFont typeface="Wingdings" charset="2"/>
              <a:buChar char=""/>
            </a:pPr>
            <a:r>
              <a:rPr lang="en-US" sz="2400" dirty="0" smtClean="0">
                <a:solidFill>
                  <a:srgbClr val="000000"/>
                </a:solidFill>
                <a:latin typeface="Century Gothic" panose="020B0502020202020204" pitchFamily="34" charset="0"/>
                <a:ea typeface="DejaVu Sans"/>
              </a:rPr>
              <a:t>Turns </a:t>
            </a:r>
            <a:r>
              <a:rPr lang="en-US" sz="2400" dirty="0">
                <a:solidFill>
                  <a:srgbClr val="000000"/>
                </a:solidFill>
                <a:latin typeface="Century Gothic" panose="020B0502020202020204" pitchFamily="34" charset="0"/>
                <a:ea typeface="DejaVu Sans"/>
              </a:rPr>
              <a:t>pool of </a:t>
            </a: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hosts into a single, virtual host</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Swarm </a:t>
            </a:r>
            <a:r>
              <a:rPr lang="en-US" sz="2400" dirty="0">
                <a:solidFill>
                  <a:srgbClr val="000000"/>
                </a:solidFill>
                <a:latin typeface="Century Gothic" panose="020B0502020202020204" pitchFamily="34" charset="0"/>
                <a:ea typeface="DejaVu Sans"/>
              </a:rPr>
              <a:t>uses the existing </a:t>
            </a: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API</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Pluggable </a:t>
            </a:r>
            <a:r>
              <a:rPr lang="en-US" sz="2400" dirty="0" err="1">
                <a:solidFill>
                  <a:srgbClr val="000000"/>
                </a:solidFill>
                <a:latin typeface="Century Gothic" panose="020B0502020202020204" pitchFamily="34" charset="0"/>
                <a:ea typeface="DejaVu Sans"/>
              </a:rPr>
              <a:t>backends</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Allows </a:t>
            </a:r>
            <a:r>
              <a:rPr lang="en-US" sz="2000" dirty="0">
                <a:solidFill>
                  <a:srgbClr val="000000"/>
                </a:solidFill>
                <a:latin typeface="Century Gothic" panose="020B0502020202020204" pitchFamily="34" charset="0"/>
                <a:ea typeface="DejaVu Sans"/>
              </a:rPr>
              <a:t>swapping with more powerful </a:t>
            </a:r>
            <a:r>
              <a:rPr lang="en-US" sz="2000" dirty="0" err="1">
                <a:solidFill>
                  <a:srgbClr val="000000"/>
                </a:solidFill>
                <a:latin typeface="Century Gothic" panose="020B0502020202020204" pitchFamily="34" charset="0"/>
                <a:ea typeface="DejaVu Sans"/>
              </a:rPr>
              <a:t>backends</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For </a:t>
            </a:r>
            <a:r>
              <a:rPr lang="en-US" sz="2000" dirty="0">
                <a:solidFill>
                  <a:srgbClr val="000000"/>
                </a:solidFill>
                <a:latin typeface="Century Gothic" panose="020B0502020202020204" pitchFamily="34" charset="0"/>
                <a:ea typeface="DejaVu Sans"/>
              </a:rPr>
              <a:t>example: </a:t>
            </a:r>
            <a:r>
              <a:rPr lang="en-US" sz="2000" dirty="0" err="1">
                <a:solidFill>
                  <a:srgbClr val="000000"/>
                </a:solidFill>
                <a:latin typeface="Century Gothic" panose="020B0502020202020204" pitchFamily="34" charset="0"/>
                <a:ea typeface="DejaVu Sans"/>
              </a:rPr>
              <a:t>Mesos</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TLS support for all server communications</a:t>
            </a:r>
            <a:endParaRPr dirty="0" smtClean="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CLI to Swarm</a:t>
            </a:r>
            <a:endParaRPr dirty="0" smtClean="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Swarm to </a:t>
            </a:r>
            <a:r>
              <a:rPr lang="en-US" sz="2000" dirty="0" err="1" smtClean="0">
                <a:solidFill>
                  <a:srgbClr val="000000"/>
                </a:solidFill>
                <a:latin typeface="Century Gothic" panose="020B0502020202020204" pitchFamily="34" charset="0"/>
                <a:ea typeface="DejaVu Sans"/>
              </a:rPr>
              <a:t>Docker</a:t>
            </a:r>
            <a:r>
              <a:rPr lang="en-US" sz="2000" dirty="0" smtClean="0">
                <a:solidFill>
                  <a:srgbClr val="000000"/>
                </a:solidFill>
                <a:latin typeface="Century Gothic" panose="020B0502020202020204" pitchFamily="34" charset="0"/>
                <a:ea typeface="DejaVu Sans"/>
              </a:rPr>
              <a:t> nodes</a:t>
            </a:r>
            <a:endParaRPr dirty="0" smtClean="0">
              <a:latin typeface="Century Gothic" panose="020B0502020202020204" pitchFamily="34" charset="0"/>
            </a:endParaRPr>
          </a:p>
          <a:p>
            <a:pPr>
              <a:lnSpc>
                <a:spcPct val="100000"/>
              </a:lnSpc>
            </a:pPr>
            <a:endParaRPr dirty="0">
              <a:latin typeface="Century Gothic" panose="020B0502020202020204" pitchFamily="34" charset="0"/>
            </a:endParaRPr>
          </a:p>
          <a:p>
            <a:pPr lvl="1">
              <a:buSzPct val="45000"/>
            </a:pPr>
            <a:r>
              <a:rPr lang="en-US" sz="2400" u="sng" dirty="0">
                <a:solidFill>
                  <a:srgbClr val="0000FF"/>
                </a:solidFill>
                <a:latin typeface="Century Gothic" panose="020B0502020202020204" pitchFamily="34" charset="0"/>
                <a:ea typeface="DejaVu Sans"/>
                <a:hlinkClick r:id="rId2"/>
              </a:rPr>
              <a:t>https://github.com/docker/swarm/</a:t>
            </a: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p:txBody>
      </p:sp>
      <p:pic>
        <p:nvPicPr>
          <p:cNvPr id="139" name="Picture 1"/>
          <p:cNvPicPr/>
          <p:nvPr/>
        </p:nvPicPr>
        <p:blipFill>
          <a:blip r:embed="rId3"/>
          <a:stretch>
            <a:fillRect/>
          </a:stretch>
        </p:blipFill>
        <p:spPr>
          <a:xfrm>
            <a:off x="6591600" y="1188720"/>
            <a:ext cx="2982960" cy="2481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Docker Machine</a:t>
            </a:r>
            <a:endParaRPr>
              <a:latin typeface="Century Gothic" panose="020B0502020202020204" pitchFamily="34" charset="0"/>
            </a:endParaRPr>
          </a:p>
        </p:txBody>
      </p:sp>
      <p:sp>
        <p:nvSpPr>
          <p:cNvPr id="141"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Makes </a:t>
            </a:r>
            <a:r>
              <a:rPr lang="en-US" sz="2800" dirty="0" err="1">
                <a:solidFill>
                  <a:srgbClr val="000000"/>
                </a:solidFill>
                <a:latin typeface="Century Gothic" panose="020B0502020202020204" pitchFamily="34" charset="0"/>
                <a:ea typeface="DejaVu Sans"/>
              </a:rPr>
              <a:t>Docker</a:t>
            </a:r>
            <a:r>
              <a:rPr lang="en-US" sz="2800" dirty="0">
                <a:solidFill>
                  <a:srgbClr val="000000"/>
                </a:solidFill>
                <a:latin typeface="Century Gothic" panose="020B0502020202020204" pitchFamily="34" charset="0"/>
                <a:ea typeface="DejaVu Sans"/>
              </a:rPr>
              <a:t> host creation much easier</a:t>
            </a:r>
            <a:endParaRPr dirty="0">
              <a:latin typeface="Century Gothic" panose="020B0502020202020204" pitchFamily="34" charset="0"/>
            </a:endParaRPr>
          </a:p>
          <a:p>
            <a:pPr marL="225425" indent="-225425">
              <a:lnSpc>
                <a:spcPct val="200000"/>
              </a:lnSpc>
              <a:buSzPct val="45000"/>
              <a:buFont typeface="Wingdings" charset="2"/>
              <a:buChar char=""/>
            </a:pPr>
            <a:r>
              <a:rPr lang="en-US" sz="2400" dirty="0" smtClean="0">
                <a:solidFill>
                  <a:srgbClr val="000000"/>
                </a:solidFill>
                <a:latin typeface="Century Gothic" panose="020B0502020202020204" pitchFamily="34" charset="0"/>
                <a:ea typeface="DejaVu Sans"/>
              </a:rPr>
              <a:t>Works </a:t>
            </a:r>
            <a:r>
              <a:rPr lang="en-US" sz="2400" dirty="0">
                <a:solidFill>
                  <a:srgbClr val="000000"/>
                </a:solidFill>
                <a:latin typeface="Century Gothic" panose="020B0502020202020204" pitchFamily="34" charset="0"/>
                <a:ea typeface="DejaVu Sans"/>
              </a:rPr>
              <a:t>on:</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Local </a:t>
            </a:r>
            <a:r>
              <a:rPr lang="en-US" sz="2000" dirty="0">
                <a:solidFill>
                  <a:srgbClr val="000000"/>
                </a:solidFill>
                <a:latin typeface="Century Gothic" panose="020B0502020202020204" pitchFamily="34" charset="0"/>
                <a:ea typeface="DejaVu Sans"/>
              </a:rPr>
              <a:t>laptop</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On </a:t>
            </a:r>
            <a:r>
              <a:rPr lang="en-US" sz="2000" dirty="0">
                <a:solidFill>
                  <a:srgbClr val="000000"/>
                </a:solidFill>
                <a:latin typeface="Century Gothic" panose="020B0502020202020204" pitchFamily="34" charset="0"/>
                <a:ea typeface="DejaVu Sans"/>
              </a:rPr>
              <a:t>cloud providers</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In </a:t>
            </a:r>
            <a:r>
              <a:rPr lang="en-US" sz="2000" dirty="0">
                <a:solidFill>
                  <a:srgbClr val="000000"/>
                </a:solidFill>
                <a:latin typeface="Century Gothic" panose="020B0502020202020204" pitchFamily="34" charset="0"/>
                <a:ea typeface="DejaVu Sans"/>
              </a:rPr>
              <a:t>customer datacenters</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Single </a:t>
            </a:r>
            <a:r>
              <a:rPr lang="en-US" sz="2400" dirty="0">
                <a:solidFill>
                  <a:srgbClr val="000000"/>
                </a:solidFill>
                <a:latin typeface="Century Gothic" panose="020B0502020202020204" pitchFamily="34" charset="0"/>
                <a:ea typeface="DejaVu Sans"/>
              </a:rPr>
              <a:t>command:</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Creates </a:t>
            </a:r>
            <a:r>
              <a:rPr lang="en-US" sz="2000" dirty="0">
                <a:solidFill>
                  <a:srgbClr val="000000"/>
                </a:solidFill>
                <a:latin typeface="Century Gothic" panose="020B0502020202020204" pitchFamily="34" charset="0"/>
                <a:ea typeface="DejaVu Sans"/>
              </a:rPr>
              <a:t>servers</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Installs </a:t>
            </a:r>
            <a:r>
              <a:rPr lang="en-US" sz="2000" dirty="0" err="1">
                <a:solidFill>
                  <a:srgbClr val="000000"/>
                </a:solidFill>
                <a:latin typeface="Century Gothic" panose="020B0502020202020204" pitchFamily="34" charset="0"/>
                <a:ea typeface="DejaVu Sans"/>
              </a:rPr>
              <a:t>Docker</a:t>
            </a:r>
            <a:r>
              <a:rPr lang="en-US" sz="2000" dirty="0">
                <a:solidFill>
                  <a:srgbClr val="000000"/>
                </a:solidFill>
                <a:latin typeface="Century Gothic" panose="020B0502020202020204" pitchFamily="34" charset="0"/>
                <a:ea typeface="DejaVu Sans"/>
              </a:rPr>
              <a:t> on them</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Configures </a:t>
            </a:r>
            <a:r>
              <a:rPr lang="en-US" sz="2000" dirty="0" err="1">
                <a:solidFill>
                  <a:srgbClr val="000000"/>
                </a:solidFill>
                <a:latin typeface="Century Gothic" panose="020B0502020202020204" pitchFamily="34" charset="0"/>
                <a:ea typeface="DejaVu Sans"/>
              </a:rPr>
              <a:t>Docker</a:t>
            </a:r>
            <a:r>
              <a:rPr lang="en-US" sz="2000" dirty="0">
                <a:solidFill>
                  <a:srgbClr val="000000"/>
                </a:solidFill>
                <a:latin typeface="Century Gothic" panose="020B0502020202020204" pitchFamily="34" charset="0"/>
                <a:ea typeface="DejaVu Sans"/>
              </a:rPr>
              <a:t> client to communicate with them</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In </a:t>
            </a:r>
            <a:r>
              <a:rPr lang="en-US" sz="2400" dirty="0">
                <a:solidFill>
                  <a:srgbClr val="000000"/>
                </a:solidFill>
                <a:latin typeface="Century Gothic" panose="020B0502020202020204" pitchFamily="34" charset="0"/>
                <a:ea typeface="DejaVu Sans"/>
              </a:rPr>
              <a:t>beta</a:t>
            </a:r>
            <a:endParaRPr dirty="0">
              <a:latin typeface="Century Gothic" panose="020B0502020202020204" pitchFamily="34" charset="0"/>
            </a:endParaRPr>
          </a:p>
          <a:p>
            <a:pPr lvl="1">
              <a:lnSpc>
                <a:spcPct val="150000"/>
              </a:lnSpc>
              <a:buSzPct val="45000"/>
            </a:pPr>
            <a:r>
              <a:rPr lang="en-US" sz="2400" u="sng" dirty="0" smtClean="0">
                <a:solidFill>
                  <a:srgbClr val="0000FF"/>
                </a:solidFill>
                <a:latin typeface="Century Gothic" panose="020B0502020202020204" pitchFamily="34" charset="0"/>
                <a:ea typeface="DejaVu Sans"/>
                <a:hlinkClick r:id="rId2"/>
              </a:rPr>
              <a:t>https</a:t>
            </a:r>
            <a:r>
              <a:rPr lang="en-US" sz="2400" u="sng" dirty="0">
                <a:solidFill>
                  <a:srgbClr val="0000FF"/>
                </a:solidFill>
                <a:latin typeface="Century Gothic" panose="020B0502020202020204" pitchFamily="34" charset="0"/>
                <a:ea typeface="DejaVu Sans"/>
                <a:hlinkClick r:id="rId2"/>
              </a:rPr>
              <a:t>://github.com/docker/machine</a:t>
            </a:r>
            <a:endParaRPr dirty="0">
              <a:latin typeface="Century Gothic" panose="020B0502020202020204" pitchFamily="34" charset="0"/>
            </a:endParaRPr>
          </a:p>
          <a:p>
            <a:pPr>
              <a:lnSpc>
                <a:spcPct val="15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Docker Collaborations</a:t>
            </a:r>
            <a:endParaRPr>
              <a:latin typeface="Century Gothic" panose="020B0502020202020204" pitchFamily="34" charset="0"/>
            </a:endParaRPr>
          </a:p>
        </p:txBody>
      </p:sp>
      <p:sp>
        <p:nvSpPr>
          <p:cNvPr id="143"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These are just some of the integrations:</a:t>
            </a:r>
            <a:endParaRPr dirty="0">
              <a:latin typeface="Century Gothic" panose="020B0502020202020204" pitchFamily="34" charset="0"/>
            </a:endParaRPr>
          </a:p>
          <a:p>
            <a:pPr>
              <a:lnSpc>
                <a:spcPct val="100000"/>
              </a:lnSpc>
            </a:pPr>
            <a:r>
              <a:rPr lang="en-US" sz="800" dirty="0">
                <a:solidFill>
                  <a:srgbClr val="000000"/>
                </a:solidFill>
                <a:latin typeface="Century Gothic" panose="020B0502020202020204" pitchFamily="34" charset="0"/>
                <a:ea typeface="DejaVu Sans"/>
              </a:rPr>
              <a:t> </a:t>
            </a:r>
            <a:endParaRPr dirty="0">
              <a:latin typeface="Century Gothic" panose="020B0502020202020204" pitchFamily="34" charset="0"/>
            </a:endParaRPr>
          </a:p>
          <a:p>
            <a:pPr marL="685800" lvl="1" indent="-228600">
              <a:lnSpc>
                <a:spcPct val="150000"/>
              </a:lnSpc>
              <a:buFont typeface="Arial"/>
              <a:buChar char="•"/>
            </a:pPr>
            <a:r>
              <a:rPr lang="en-US" sz="2800" u="sng" dirty="0">
                <a:solidFill>
                  <a:srgbClr val="0000FF"/>
                </a:solidFill>
                <a:latin typeface="Century Gothic" panose="020B0502020202020204" pitchFamily="34" charset="0"/>
                <a:ea typeface="DejaVu Sans"/>
                <a:hlinkClick r:id="rId2"/>
              </a:rPr>
              <a:t>Google Compute Engine &amp; </a:t>
            </a:r>
            <a:r>
              <a:rPr lang="en-US" sz="2800" u="sng" dirty="0" err="1">
                <a:solidFill>
                  <a:srgbClr val="0000FF"/>
                </a:solidFill>
                <a:latin typeface="Century Gothic" panose="020B0502020202020204" pitchFamily="34" charset="0"/>
                <a:ea typeface="DejaVu Sans"/>
                <a:hlinkClick r:id="rId2"/>
              </a:rPr>
              <a:t>Kubernetes</a:t>
            </a:r>
            <a:endParaRPr dirty="0">
              <a:latin typeface="Century Gothic" panose="020B0502020202020204" pitchFamily="34" charset="0"/>
            </a:endParaRPr>
          </a:p>
          <a:p>
            <a:pPr marL="685800" lvl="1" indent="-228600">
              <a:lnSpc>
                <a:spcPct val="150000"/>
              </a:lnSpc>
              <a:buFont typeface="Arial"/>
              <a:buChar char="•"/>
            </a:pPr>
            <a:r>
              <a:rPr lang="en-US" sz="2800" u="sng" dirty="0" smtClean="0">
                <a:solidFill>
                  <a:srgbClr val="0000FF"/>
                </a:solidFill>
                <a:latin typeface="Century Gothic" panose="020B0502020202020204" pitchFamily="34" charset="0"/>
                <a:ea typeface="DejaVu Sans"/>
                <a:hlinkClick r:id="rId3"/>
              </a:rPr>
              <a:t>IBM Containers</a:t>
            </a:r>
            <a:endParaRPr dirty="0">
              <a:latin typeface="Century Gothic" panose="020B0502020202020204" pitchFamily="34" charset="0"/>
            </a:endParaRPr>
          </a:p>
          <a:p>
            <a:pPr marL="685800" lvl="1" indent="-228600">
              <a:lnSpc>
                <a:spcPct val="150000"/>
              </a:lnSpc>
              <a:buFont typeface="Arial"/>
              <a:buChar char="•"/>
            </a:pPr>
            <a:r>
              <a:rPr lang="en-US" sz="2800" u="sng" dirty="0" smtClean="0">
                <a:solidFill>
                  <a:srgbClr val="0000FF"/>
                </a:solidFill>
                <a:latin typeface="Century Gothic" panose="020B0502020202020204" pitchFamily="34" charset="0"/>
                <a:ea typeface="DejaVu Sans"/>
                <a:hlinkClick r:id="rId4"/>
              </a:rPr>
              <a:t>Fedora Container &amp; </a:t>
            </a:r>
            <a:r>
              <a:rPr lang="en-US" sz="2800" u="sng" dirty="0" err="1" smtClean="0">
                <a:solidFill>
                  <a:srgbClr val="0000FF"/>
                </a:solidFill>
                <a:latin typeface="Century Gothic" panose="020B0502020202020204" pitchFamily="34" charset="0"/>
                <a:ea typeface="DejaVu Sans"/>
                <a:hlinkClick r:id="rId4"/>
              </a:rPr>
              <a:t>Docker</a:t>
            </a:r>
            <a:r>
              <a:rPr lang="en-US" sz="2800" u="sng" dirty="0" smtClean="0">
                <a:solidFill>
                  <a:srgbClr val="0000FF"/>
                </a:solidFill>
                <a:latin typeface="Century Gothic" panose="020B0502020202020204" pitchFamily="34" charset="0"/>
                <a:ea typeface="DejaVu Sans"/>
                <a:hlinkClick r:id="rId4"/>
              </a:rPr>
              <a:t> Support</a:t>
            </a:r>
            <a:endParaRPr dirty="0">
              <a:latin typeface="Century Gothic" panose="020B0502020202020204" pitchFamily="34" charset="0"/>
            </a:endParaRPr>
          </a:p>
          <a:p>
            <a:pPr marL="685800" lvl="1" indent="-228600">
              <a:lnSpc>
                <a:spcPct val="150000"/>
              </a:lnSpc>
              <a:buFont typeface="Arial"/>
              <a:buChar char="•"/>
            </a:pPr>
            <a:r>
              <a:rPr lang="en-US" sz="2800" u="sng" dirty="0" err="1" smtClean="0">
                <a:solidFill>
                  <a:srgbClr val="0000FF"/>
                </a:solidFill>
                <a:latin typeface="Century Gothic" panose="020B0502020202020204" pitchFamily="34" charset="0"/>
                <a:ea typeface="DejaVu Sans"/>
                <a:hlinkClick r:id="rId5"/>
              </a:rPr>
              <a:t>Openstack</a:t>
            </a:r>
            <a:r>
              <a:rPr lang="en-US" sz="2800" u="sng" dirty="0" smtClean="0">
                <a:solidFill>
                  <a:srgbClr val="0000FF"/>
                </a:solidFill>
                <a:latin typeface="Century Gothic" panose="020B0502020202020204" pitchFamily="34" charset="0"/>
                <a:ea typeface="DejaVu Sans"/>
                <a:hlinkClick r:id="rId5"/>
              </a:rPr>
              <a:t> &amp; </a:t>
            </a:r>
            <a:r>
              <a:rPr lang="en-US" sz="2800" u="sng" dirty="0" err="1" smtClean="0">
                <a:solidFill>
                  <a:srgbClr val="0000FF"/>
                </a:solidFill>
                <a:latin typeface="Century Gothic" panose="020B0502020202020204" pitchFamily="34" charset="0"/>
                <a:ea typeface="DejaVu Sans"/>
                <a:hlinkClick r:id="rId5"/>
              </a:rPr>
              <a:t>Docker</a:t>
            </a:r>
            <a:endParaRPr dirty="0">
              <a:latin typeface="Century Gothic" panose="020B0502020202020204" pitchFamily="34" charset="0"/>
            </a:endParaRPr>
          </a:p>
          <a:p>
            <a:pPr marL="685800" lvl="1" indent="-228600">
              <a:lnSpc>
                <a:spcPct val="150000"/>
              </a:lnSpc>
              <a:buFont typeface="Arial"/>
              <a:buChar char="•"/>
            </a:pPr>
            <a:r>
              <a:rPr lang="en-US" sz="2800" u="sng" dirty="0" smtClean="0">
                <a:solidFill>
                  <a:srgbClr val="0000FF"/>
                </a:solidFill>
                <a:latin typeface="Century Gothic" panose="020B0502020202020204" pitchFamily="34" charset="0"/>
                <a:ea typeface="DejaVu Sans"/>
                <a:hlinkClick r:id="rId6"/>
              </a:rPr>
              <a:t>Rackspace &amp; </a:t>
            </a:r>
            <a:r>
              <a:rPr lang="en-US" sz="2800" u="sng" dirty="0" err="1" smtClean="0">
                <a:solidFill>
                  <a:srgbClr val="0000FF"/>
                </a:solidFill>
                <a:latin typeface="Century Gothic" panose="020B0502020202020204" pitchFamily="34" charset="0"/>
                <a:ea typeface="DejaVu Sans"/>
                <a:hlinkClick r:id="rId6"/>
              </a:rPr>
              <a:t>Docker</a:t>
            </a:r>
            <a:endParaRPr dirty="0">
              <a:latin typeface="Century Gothic" panose="020B0502020202020204" pitchFamily="34" charset="0"/>
            </a:endParaRPr>
          </a:p>
          <a:p>
            <a:pPr marL="685800" lvl="1" indent="-228600">
              <a:lnSpc>
                <a:spcPct val="150000"/>
              </a:lnSpc>
              <a:buFont typeface="Arial"/>
              <a:buChar char="•"/>
            </a:pPr>
            <a:r>
              <a:rPr lang="en-US" sz="2800" u="sng" dirty="0">
                <a:solidFill>
                  <a:srgbClr val="0000FF"/>
                </a:solidFill>
                <a:latin typeface="Century Gothic" panose="020B0502020202020204" pitchFamily="34" charset="0"/>
                <a:ea typeface="DejaVu Sans"/>
                <a:hlinkClick r:id="rId7"/>
              </a:rPr>
              <a:t>Red Hat</a:t>
            </a:r>
            <a:r>
              <a:rPr lang="en-US" sz="2800" dirty="0">
                <a:solidFill>
                  <a:srgbClr val="000000"/>
                </a:solidFill>
                <a:latin typeface="Century Gothic" panose="020B0502020202020204" pitchFamily="34" charset="0"/>
                <a:ea typeface="DejaVu Sans"/>
              </a:rPr>
              <a:t> (Project Atomic)</a:t>
            </a:r>
            <a:endParaRPr dirty="0">
              <a:latin typeface="Century Gothic" panose="020B0502020202020204" pitchFamily="34" charset="0"/>
            </a:endParaRPr>
          </a:p>
          <a:p>
            <a:pPr marL="685800" lvl="1" indent="-228600">
              <a:lnSpc>
                <a:spcPct val="150000"/>
              </a:lnSpc>
              <a:buFont typeface="Arial"/>
              <a:buChar char="•"/>
            </a:pPr>
            <a:r>
              <a:rPr lang="en-US" sz="2800" u="sng" dirty="0">
                <a:solidFill>
                  <a:srgbClr val="0000FF"/>
                </a:solidFill>
                <a:latin typeface="Century Gothic" panose="020B0502020202020204" pitchFamily="34" charset="0"/>
                <a:ea typeface="DejaVu Sans"/>
                <a:hlinkClick r:id="rId8"/>
              </a:rPr>
              <a:t>VMware &amp; Pivotal</a:t>
            </a:r>
            <a:endParaRPr dirty="0">
              <a:latin typeface="Century Gothic" panose="020B0502020202020204" pitchFamily="34" charset="0"/>
            </a:endParaRPr>
          </a:p>
          <a:p>
            <a:pPr marL="685800" lvl="1" indent="-228600">
              <a:lnSpc>
                <a:spcPct val="150000"/>
              </a:lnSpc>
              <a:buFont typeface="Arial"/>
              <a:buChar char="•"/>
            </a:pPr>
            <a:r>
              <a:rPr lang="en-US" sz="2800" u="sng" dirty="0">
                <a:solidFill>
                  <a:srgbClr val="0000FF"/>
                </a:solidFill>
                <a:latin typeface="Century Gothic" panose="020B0502020202020204" pitchFamily="34" charset="0"/>
                <a:ea typeface="DejaVu Sans"/>
                <a:hlinkClick r:id="rId9"/>
              </a:rPr>
              <a:t>Microsoft Azure</a:t>
            </a:r>
            <a:endParaRPr dirty="0">
              <a:latin typeface="Century Gothic" panose="020B0502020202020204" pitchFamily="34" charset="0"/>
            </a:endParaRPr>
          </a:p>
          <a:p>
            <a:pPr>
              <a:lnSpc>
                <a:spcPct val="100000"/>
              </a:lnSpc>
            </a:pPr>
            <a:endParaRPr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504000" y="1769040"/>
            <a:ext cx="9070560" cy="4383360"/>
          </a:xfrm>
          <a:prstGeom prst="rect">
            <a:avLst/>
          </a:prstGeom>
          <a:noFill/>
          <a:ln>
            <a:noFill/>
          </a:ln>
        </p:spPr>
        <p:txBody>
          <a:bodyPr lIns="0" tIns="0" rIns="0" bIns="0"/>
          <a:lstStyle/>
          <a:p>
            <a:pPr algn="ctr">
              <a:lnSpc>
                <a:spcPct val="100000"/>
              </a:lnSpc>
            </a:pPr>
            <a:endParaRPr/>
          </a:p>
          <a:p>
            <a:pPr algn="ctr">
              <a:lnSpc>
                <a:spcPct val="100000"/>
              </a:lnSpc>
            </a:pPr>
            <a:endParaRPr/>
          </a:p>
          <a:p>
            <a:pPr algn="ctr">
              <a:lnSpc>
                <a:spcPct val="100000"/>
              </a:lnSpc>
            </a:pPr>
            <a:r>
              <a:rPr lang="en-US" sz="4800" b="1">
                <a:solidFill>
                  <a:srgbClr val="6699CC"/>
                </a:solidFill>
                <a:latin typeface="Century Gothic"/>
                <a:ea typeface="DejaVu Sans"/>
              </a:rPr>
              <a:t>Other Vendors</a:t>
            </a:r>
            <a:endParaRPr/>
          </a:p>
          <a:p>
            <a:pPr algn="ctr">
              <a:lnSpc>
                <a:spcPct val="100000"/>
              </a:lnSpc>
            </a:pPr>
            <a:r>
              <a:rPr lang="en-US" sz="4800" b="1">
                <a:solidFill>
                  <a:srgbClr val="6699CC"/>
                </a:solidFill>
                <a:latin typeface="Century Gothic"/>
                <a:ea typeface="DejaVu Sans"/>
              </a:rPr>
              <a:t>In the Container Space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Container Vendors 1</a:t>
            </a:r>
            <a:endParaRPr/>
          </a:p>
        </p:txBody>
      </p:sp>
      <p:sp>
        <p:nvSpPr>
          <p:cNvPr id="146" name="CustomShape 2"/>
          <p:cNvSpPr/>
          <p:nvPr/>
        </p:nvSpPr>
        <p:spPr>
          <a:xfrm>
            <a:off x="504000" y="1008720"/>
            <a:ext cx="9070560" cy="6860880"/>
          </a:xfrm>
          <a:prstGeom prst="rect">
            <a:avLst/>
          </a:prstGeom>
          <a:noFill/>
          <a:ln>
            <a:noFill/>
          </a:ln>
        </p:spPr>
        <p:txBody>
          <a:bodyPr lIns="0" tIns="0" rIns="0" bIns="0"/>
          <a:lstStyle/>
          <a:p>
            <a:pPr>
              <a:lnSpc>
                <a:spcPct val="100000"/>
              </a:lnSpc>
            </a:pPr>
            <a:endParaRPr/>
          </a:p>
          <a:p>
            <a:pPr>
              <a:lnSpc>
                <a:spcPct val="100000"/>
              </a:lnSpc>
            </a:pPr>
            <a:endParaRPr/>
          </a:p>
        </p:txBody>
      </p:sp>
      <p:graphicFrame>
        <p:nvGraphicFramePr>
          <p:cNvPr id="147" name="Table 3"/>
          <p:cNvGraphicFramePr/>
          <p:nvPr/>
        </p:nvGraphicFramePr>
        <p:xfrm>
          <a:off x="640080" y="1440720"/>
          <a:ext cx="9133560" cy="5599440"/>
        </p:xfrm>
        <a:graphic>
          <a:graphicData uri="http://schemas.openxmlformats.org/drawingml/2006/table">
            <a:tbl>
              <a:tblPr/>
              <a:tblGrid>
                <a:gridCol w="2693520"/>
                <a:gridCol w="1469520"/>
                <a:gridCol w="4970520"/>
              </a:tblGrid>
              <a:tr h="1032480">
                <a:tc>
                  <a:txBody>
                    <a:bodyPr/>
                    <a:lstStyle/>
                    <a:p>
                      <a:pPr>
                        <a:lnSpc>
                          <a:spcPct val="100000"/>
                        </a:lnSpc>
                      </a:pPr>
                      <a:r>
                        <a:rPr lang="en-US" b="1">
                          <a:solidFill>
                            <a:srgbClr val="000000"/>
                          </a:solidFill>
                          <a:latin typeface="Century Gothic"/>
                          <a:ea typeface="DejaVu Sans"/>
                        </a:rPr>
                        <a:t>Vagrant</a:t>
                      </a:r>
                      <a:endParaRPr/>
                    </a:p>
                  </a:txBody>
                  <a:tcPr/>
                </a:tc>
                <a:tc>
                  <a:txBody>
                    <a:bodyPr/>
                    <a:lstStyle/>
                    <a:p>
                      <a:pPr>
                        <a:lnSpc>
                          <a:spcPct val="100000"/>
                        </a:lnSpc>
                      </a:pPr>
                      <a:r>
                        <a:rPr lang="en-US">
                          <a:solidFill>
                            <a:srgbClr val="000000"/>
                          </a:solidFill>
                          <a:latin typeface="Century Gothic"/>
                          <a:ea typeface="DejaVu Sans"/>
                        </a:rPr>
                        <a:t>Linux, Mac &amp; Windows</a:t>
                      </a:r>
                      <a:endParaRPr/>
                    </a:p>
                  </a:txBody>
                  <a:tcPr/>
                </a:tc>
                <a:tc>
                  <a:txBody>
                    <a:bodyPr/>
                    <a:lstStyle/>
                    <a:p>
                      <a:pPr>
                        <a:lnSpc>
                          <a:spcPct val="100000"/>
                        </a:lnSpc>
                      </a:pPr>
                      <a:r>
                        <a:rPr lang="en-US">
                          <a:solidFill>
                            <a:srgbClr val="000000"/>
                          </a:solidFill>
                          <a:latin typeface="Century Gothic"/>
                          <a:ea typeface="DejaVu Sans"/>
                        </a:rPr>
                        <a:t>Manages virtual dev environments by wrapping virtualization &amp; configuration.</a:t>
                      </a:r>
                      <a:endParaRPr/>
                    </a:p>
                  </a:txBody>
                  <a:tcPr/>
                </a:tc>
              </a:tr>
              <a:tr h="1032480">
                <a:tc>
                  <a:txBody>
                    <a:bodyPr/>
                    <a:lstStyle/>
                    <a:p>
                      <a:pPr>
                        <a:lnSpc>
                          <a:spcPct val="100000"/>
                        </a:lnSpc>
                      </a:pPr>
                      <a:r>
                        <a:rPr lang="en-US" b="1">
                          <a:solidFill>
                            <a:srgbClr val="000000"/>
                          </a:solidFill>
                          <a:latin typeface="Century Gothic"/>
                          <a:ea typeface="DejaVu Sans"/>
                        </a:rPr>
                        <a:t>LXD</a:t>
                      </a:r>
                      <a:endParaRPr/>
                    </a:p>
                    <a:p>
                      <a:pPr>
                        <a:lnSpc>
                          <a:spcPct val="100000"/>
                        </a:lnSpc>
                      </a:pPr>
                      <a:r>
                        <a:rPr lang="en-US">
                          <a:solidFill>
                            <a:srgbClr val="000000"/>
                          </a:solidFill>
                          <a:latin typeface="Century Gothic"/>
                          <a:ea typeface="DejaVu Sans"/>
                        </a:rPr>
                        <a:t>    Ubuntu</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a container-based hypervisor for creating and managing container clusters.</a:t>
                      </a:r>
                      <a:endParaRPr/>
                    </a:p>
                  </a:txBody>
                  <a:tcPr/>
                </a:tc>
              </a:tr>
              <a:tr h="1468800">
                <a:tc>
                  <a:txBody>
                    <a:bodyPr/>
                    <a:lstStyle/>
                    <a:p>
                      <a:pPr>
                        <a:lnSpc>
                          <a:spcPct val="100000"/>
                        </a:lnSpc>
                      </a:pPr>
                      <a:r>
                        <a:rPr lang="en-US" b="1">
                          <a:solidFill>
                            <a:srgbClr val="000000"/>
                          </a:solidFill>
                          <a:latin typeface="Century Gothic"/>
                          <a:ea typeface="DejaVu Sans"/>
                        </a:rPr>
                        <a:t>Project Atomic</a:t>
                      </a:r>
                      <a:endParaRPr/>
                    </a:p>
                    <a:p>
                      <a:pPr>
                        <a:lnSpc>
                          <a:spcPct val="100000"/>
                        </a:lnSpc>
                      </a:pPr>
                      <a:r>
                        <a:rPr lang="en-US">
                          <a:solidFill>
                            <a:srgbClr val="000000"/>
                          </a:solidFill>
                          <a:latin typeface="Century Gothic"/>
                          <a:ea typeface="DejaVu Sans"/>
                        </a:rPr>
                        <a:t>    Red Hat</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A direct competitor to Docker, focusing initially on the Red Hat distros.  Additionally supporting large-scale cluster support.</a:t>
                      </a:r>
                      <a:endParaRPr/>
                    </a:p>
                  </a:txBody>
                  <a:tcPr/>
                </a:tc>
              </a:tr>
              <a:tr h="1032480">
                <a:tc>
                  <a:txBody>
                    <a:bodyPr/>
                    <a:lstStyle/>
                    <a:p>
                      <a:pPr>
                        <a:lnSpc>
                          <a:spcPct val="100000"/>
                        </a:lnSpc>
                      </a:pPr>
                      <a:r>
                        <a:rPr lang="en-US" b="1">
                          <a:solidFill>
                            <a:srgbClr val="000000"/>
                          </a:solidFill>
                          <a:latin typeface="Century Gothic"/>
                          <a:ea typeface="DejaVu Sans"/>
                        </a:rPr>
                        <a:t>EC2 Container Service</a:t>
                      </a:r>
                      <a:endParaRPr/>
                    </a:p>
                    <a:p>
                      <a:pPr>
                        <a:lnSpc>
                          <a:spcPct val="100000"/>
                        </a:lnSpc>
                      </a:pPr>
                      <a:r>
                        <a:rPr lang="en-US">
                          <a:solidFill>
                            <a:srgbClr val="000000"/>
                          </a:solidFill>
                          <a:latin typeface="Century Gothic"/>
                          <a:ea typeface="DejaVu Sans"/>
                        </a:rPr>
                        <a:t>    Amazon</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Docker container support in an AWS EC2 context.</a:t>
                      </a:r>
                      <a:endParaRPr/>
                    </a:p>
                  </a:txBody>
                  <a:tcPr/>
                </a:tc>
              </a:tr>
              <a:tr h="1033200">
                <a:tc>
                  <a:txBody>
                    <a:bodyPr/>
                    <a:lstStyle/>
                    <a:p>
                      <a:pPr>
                        <a:lnSpc>
                          <a:spcPct val="100000"/>
                        </a:lnSpc>
                      </a:pPr>
                      <a:r>
                        <a:rPr lang="en-US" b="1">
                          <a:solidFill>
                            <a:srgbClr val="000000"/>
                          </a:solidFill>
                          <a:latin typeface="Century Gothic"/>
                          <a:ea typeface="DejaVu Sans"/>
                        </a:rPr>
                        <a:t>Flockport</a:t>
                      </a:r>
                      <a:endParaRPr/>
                    </a:p>
                    <a:p>
                      <a:pPr>
                        <a:lnSpc>
                          <a:spcPct val="100000"/>
                        </a:lnSpc>
                      </a:pPr>
                      <a:r>
                        <a:rPr lang="en-US">
                          <a:solidFill>
                            <a:srgbClr val="000000"/>
                          </a:solidFill>
                          <a:latin typeface="Century Gothic"/>
                          <a:ea typeface="DejaVu Sans"/>
                        </a:rPr>
                        <a:t>    Startup</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Very small, recent startup in direct competitiion with Docker.</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OS Virtualization</a:t>
            </a:r>
            <a:endParaRPr>
              <a:latin typeface="Century Gothic" panose="020B0502020202020204" pitchFamily="34" charset="0"/>
            </a:endParaRPr>
          </a:p>
        </p:txBody>
      </p:sp>
      <p:sp>
        <p:nvSpPr>
          <p:cNvPr id="79"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Virtualizing the </a:t>
            </a:r>
            <a:r>
              <a:rPr lang="en-US" sz="2800" b="1" dirty="0">
                <a:solidFill>
                  <a:srgbClr val="000000"/>
                </a:solidFill>
                <a:latin typeface="Century Gothic" panose="020B0502020202020204" pitchFamily="34" charset="0"/>
                <a:ea typeface="DejaVu Sans"/>
              </a:rPr>
              <a:t>Operating System</a:t>
            </a:r>
            <a:endParaRPr dirty="0">
              <a:latin typeface="Century Gothic" panose="020B0502020202020204" pitchFamily="34" charset="0"/>
            </a:endParaRPr>
          </a:p>
          <a:p>
            <a:pPr>
              <a:lnSpc>
                <a:spcPct val="100000"/>
              </a:lnSpc>
              <a:buSzPct val="45000"/>
              <a:buFont typeface="Wingdings" charset="2"/>
              <a:buChar char=""/>
            </a:pPr>
            <a:r>
              <a:rPr lang="en-US" sz="2200" dirty="0" smtClean="0">
                <a:solidFill>
                  <a:srgbClr val="000000"/>
                </a:solidFill>
                <a:latin typeface="Century Gothic" panose="020B0502020202020204" pitchFamily="34" charset="0"/>
                <a:ea typeface="DejaVu Sans"/>
              </a:rPr>
              <a:t> Containers </a:t>
            </a:r>
            <a:r>
              <a:rPr lang="en-US" sz="2200" dirty="0">
                <a:solidFill>
                  <a:srgbClr val="000000"/>
                </a:solidFill>
                <a:latin typeface="Century Gothic" panose="020B0502020202020204" pitchFamily="34" charset="0"/>
                <a:ea typeface="DejaVu Sans"/>
              </a:rPr>
              <a:t>have existed on *nix systems for some time</a:t>
            </a:r>
            <a:endParaRPr dirty="0">
              <a:latin typeface="Century Gothic" panose="020B0502020202020204" pitchFamily="34" charset="0"/>
            </a:endParaRPr>
          </a:p>
          <a:p>
            <a:pPr>
              <a:lnSpc>
                <a:spcPct val="100000"/>
              </a:lnSpc>
              <a:buSzPct val="45000"/>
              <a:buFont typeface="Wingdings" charset="2"/>
              <a:buChar char=""/>
            </a:pPr>
            <a:r>
              <a:rPr lang="en-US" sz="2200" dirty="0" smtClean="0">
                <a:solidFill>
                  <a:srgbClr val="000000"/>
                </a:solidFill>
                <a:latin typeface="Century Gothic" panose="020B0502020202020204" pitchFamily="34" charset="0"/>
                <a:ea typeface="DejaVu Sans"/>
              </a:rPr>
              <a:t> An extension of the '</a:t>
            </a:r>
            <a:r>
              <a:rPr lang="en-US" sz="2200" dirty="0" err="1" smtClean="0">
                <a:solidFill>
                  <a:srgbClr val="000000"/>
                </a:solidFill>
                <a:latin typeface="Century Gothic" panose="020B0502020202020204" pitchFamily="34" charset="0"/>
                <a:ea typeface="DejaVu Sans"/>
              </a:rPr>
              <a:t>chroot</a:t>
            </a:r>
            <a:r>
              <a:rPr lang="en-US" sz="2200" dirty="0" smtClean="0">
                <a:solidFill>
                  <a:srgbClr val="000000"/>
                </a:solidFill>
                <a:latin typeface="Century Gothic" panose="020B0502020202020204" pitchFamily="34" charset="0"/>
                <a:ea typeface="DejaVu Sans"/>
              </a:rPr>
              <a:t>‘ concept</a:t>
            </a:r>
            <a:endParaRPr dirty="0">
              <a:latin typeface="Century Gothic" panose="020B0502020202020204" pitchFamily="34" charset="0"/>
            </a:endParaRPr>
          </a:p>
          <a:p>
            <a:pPr>
              <a:lnSpc>
                <a:spcPct val="100000"/>
              </a:lnSpc>
              <a:buSzPct val="45000"/>
              <a:buFont typeface="Wingdings" charset="2"/>
              <a:buChar char=""/>
            </a:pPr>
            <a:r>
              <a:rPr lang="en-US" sz="2200" dirty="0" smtClean="0">
                <a:solidFill>
                  <a:srgbClr val="000000"/>
                </a:solidFill>
                <a:latin typeface="Century Gothic" panose="020B0502020202020204" pitchFamily="34" charset="0"/>
                <a:ea typeface="DejaVu Sans"/>
              </a:rPr>
              <a:t> Examples</a:t>
            </a:r>
            <a:r>
              <a:rPr lang="en-US" sz="2200" dirty="0">
                <a:solidFill>
                  <a:srgbClr val="000000"/>
                </a:solidFill>
                <a:latin typeface="Century Gothic" panose="020B0502020202020204" pitchFamily="34" charset="0"/>
                <a:ea typeface="DejaVu Sans"/>
              </a:rPr>
              <a:t>:</a:t>
            </a:r>
            <a:endParaRPr dirty="0">
              <a:latin typeface="Century Gothic" panose="020B0502020202020204" pitchFamily="34" charset="0"/>
            </a:endParaRPr>
          </a:p>
          <a:p>
            <a:pPr lvl="2">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 Linux </a:t>
            </a:r>
            <a:r>
              <a:rPr lang="en-US" sz="2000" dirty="0">
                <a:solidFill>
                  <a:srgbClr val="000000"/>
                </a:solidFill>
                <a:latin typeface="Century Gothic" panose="020B0502020202020204" pitchFamily="34" charset="0"/>
                <a:ea typeface="DejaVu Sans"/>
              </a:rPr>
              <a:t>Containers</a:t>
            </a:r>
            <a:endParaRPr dirty="0">
              <a:latin typeface="Century Gothic" panose="020B0502020202020204" pitchFamily="34" charset="0"/>
            </a:endParaRPr>
          </a:p>
          <a:p>
            <a:pPr lvl="2">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 BSD </a:t>
            </a:r>
            <a:r>
              <a:rPr lang="en-US" sz="2000" dirty="0">
                <a:solidFill>
                  <a:srgbClr val="000000"/>
                </a:solidFill>
                <a:latin typeface="Century Gothic" panose="020B0502020202020204" pitchFamily="34" charset="0"/>
                <a:ea typeface="DejaVu Sans"/>
              </a:rPr>
              <a:t>“Jails”</a:t>
            </a:r>
            <a:endParaRPr dirty="0">
              <a:latin typeface="Century Gothic" panose="020B0502020202020204" pitchFamily="34" charset="0"/>
            </a:endParaRPr>
          </a:p>
          <a:p>
            <a:pPr lvl="2">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 Solaris </a:t>
            </a:r>
            <a:r>
              <a:rPr lang="en-US" sz="2000" dirty="0">
                <a:solidFill>
                  <a:srgbClr val="000000"/>
                </a:solidFill>
                <a:latin typeface="Century Gothic" panose="020B0502020202020204" pitchFamily="34" charset="0"/>
                <a:ea typeface="DejaVu Sans"/>
              </a:rPr>
              <a:t>Containers</a:t>
            </a:r>
            <a:endParaRPr dirty="0">
              <a:latin typeface="Century Gothic" panose="020B0502020202020204" pitchFamily="34" charset="0"/>
            </a:endParaRPr>
          </a:p>
          <a:p>
            <a:pPr>
              <a:lnSpc>
                <a:spcPct val="100000"/>
              </a:lnSpc>
            </a:pPr>
            <a:endParaRPr dirty="0">
              <a:latin typeface="Century Gothic" panose="020B0502020202020204" pitchFamily="34" charset="0"/>
            </a:endParaRPr>
          </a:p>
        </p:txBody>
      </p:sp>
      <p:pic>
        <p:nvPicPr>
          <p:cNvPr id="80" name="Picture 77"/>
          <p:cNvPicPr/>
          <p:nvPr/>
        </p:nvPicPr>
        <p:blipFill>
          <a:blip r:embed="rId2"/>
          <a:stretch>
            <a:fillRect/>
          </a:stretch>
        </p:blipFill>
        <p:spPr>
          <a:xfrm>
            <a:off x="496080" y="3624480"/>
            <a:ext cx="8934480" cy="3142080"/>
          </a:xfrm>
          <a:prstGeom prst="rect">
            <a:avLst/>
          </a:prstGeom>
          <a:ln>
            <a:noFill/>
          </a:ln>
        </p:spPr>
      </p:pic>
      <p:sp>
        <p:nvSpPr>
          <p:cNvPr id="81" name="TextShape 3"/>
          <p:cNvSpPr txBox="1"/>
          <p:nvPr/>
        </p:nvSpPr>
        <p:spPr>
          <a:xfrm>
            <a:off x="473760" y="6824880"/>
            <a:ext cx="8701200" cy="346320"/>
          </a:xfrm>
          <a:prstGeom prst="rect">
            <a:avLst/>
          </a:prstGeom>
        </p:spPr>
        <p:txBody>
          <a:bodyPr lIns="90000" tIns="45000" rIns="90000" bIns="45000"/>
          <a:lstStyle/>
          <a:p>
            <a:r>
              <a:rPr lang="en-US" sz="1400" dirty="0">
                <a:latin typeface="Century Gothic" panose="020B0502020202020204" pitchFamily="34" charset="0"/>
              </a:rPr>
              <a:t>“Understanding </a:t>
            </a:r>
            <a:r>
              <a:rPr lang="en-US" sz="1400" dirty="0" err="1">
                <a:latin typeface="Century Gothic" panose="020B0502020202020204" pitchFamily="34" charset="0"/>
              </a:rPr>
              <a:t>Docker</a:t>
            </a:r>
            <a:r>
              <a:rPr lang="en-US" sz="1400" dirty="0">
                <a:latin typeface="Century Gothic" panose="020B0502020202020204" pitchFamily="34" charset="0"/>
              </a:rPr>
              <a:t>”: </a:t>
            </a:r>
            <a:r>
              <a:rPr lang="en-US" sz="1400" dirty="0">
                <a:latin typeface="Century Gothic" panose="020B0502020202020204" pitchFamily="34" charset="0"/>
                <a:hlinkClick r:id="rId3"/>
              </a:rPr>
              <a:t>https://docs.docker.com/introduction/understanding-docker/</a:t>
            </a:r>
            <a:endParaRPr sz="1400"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Container Vendors 2</a:t>
            </a:r>
            <a:endParaRPr/>
          </a:p>
        </p:txBody>
      </p:sp>
      <p:sp>
        <p:nvSpPr>
          <p:cNvPr id="149" name="CustomShape 2"/>
          <p:cNvSpPr/>
          <p:nvPr/>
        </p:nvSpPr>
        <p:spPr>
          <a:xfrm>
            <a:off x="504000" y="1008720"/>
            <a:ext cx="9070560" cy="6860880"/>
          </a:xfrm>
          <a:prstGeom prst="rect">
            <a:avLst/>
          </a:prstGeom>
          <a:noFill/>
          <a:ln>
            <a:noFill/>
          </a:ln>
        </p:spPr>
        <p:txBody>
          <a:bodyPr lIns="0" tIns="0" rIns="0" bIns="0"/>
          <a:lstStyle/>
          <a:p>
            <a:pPr>
              <a:lnSpc>
                <a:spcPct val="100000"/>
              </a:lnSpc>
            </a:pPr>
            <a:endParaRPr/>
          </a:p>
          <a:p>
            <a:pPr>
              <a:lnSpc>
                <a:spcPct val="100000"/>
              </a:lnSpc>
            </a:pPr>
            <a:endParaRPr/>
          </a:p>
        </p:txBody>
      </p:sp>
      <p:graphicFrame>
        <p:nvGraphicFramePr>
          <p:cNvPr id="150" name="Table 3"/>
          <p:cNvGraphicFramePr/>
          <p:nvPr/>
        </p:nvGraphicFramePr>
        <p:xfrm>
          <a:off x="640080" y="1188720"/>
          <a:ext cx="9051840" cy="5742000"/>
        </p:xfrm>
        <a:graphic>
          <a:graphicData uri="http://schemas.openxmlformats.org/drawingml/2006/table">
            <a:tbl>
              <a:tblPr/>
              <a:tblGrid>
                <a:gridCol w="2555640"/>
                <a:gridCol w="1594080"/>
                <a:gridCol w="4902120"/>
              </a:tblGrid>
              <a:tr h="740520">
                <a:tc>
                  <a:txBody>
                    <a:bodyPr/>
                    <a:lstStyle/>
                    <a:p>
                      <a:pPr>
                        <a:lnSpc>
                          <a:spcPct val="100000"/>
                        </a:lnSpc>
                      </a:pPr>
                      <a:r>
                        <a:rPr lang="en-US" b="1">
                          <a:solidFill>
                            <a:srgbClr val="000000"/>
                          </a:solidFill>
                          <a:latin typeface="Century Gothic"/>
                          <a:ea typeface="DejaVu Sans"/>
                        </a:rPr>
                        <a:t>Kubernetes</a:t>
                      </a:r>
                      <a:endParaRPr/>
                    </a:p>
                    <a:p>
                      <a:pPr>
                        <a:lnSpc>
                          <a:spcPct val="100000"/>
                        </a:lnSpc>
                      </a:pPr>
                      <a:r>
                        <a:rPr lang="en-US">
                          <a:solidFill>
                            <a:srgbClr val="000000"/>
                          </a:solidFill>
                          <a:latin typeface="Century Gothic"/>
                          <a:ea typeface="DejaVu Sans"/>
                        </a:rPr>
                        <a:t>    Google</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large-scale cluster management for Docker Containers.</a:t>
                      </a:r>
                      <a:endParaRPr/>
                    </a:p>
                  </a:txBody>
                  <a:tcPr/>
                </a:tc>
              </a:tr>
              <a:tr h="740520">
                <a:tc>
                  <a:txBody>
                    <a:bodyPr/>
                    <a:lstStyle/>
                    <a:p>
                      <a:pPr>
                        <a:lnSpc>
                          <a:spcPct val="100000"/>
                        </a:lnSpc>
                      </a:pPr>
                      <a:r>
                        <a:rPr lang="en-US" b="1">
                          <a:solidFill>
                            <a:srgbClr val="000000"/>
                          </a:solidFill>
                          <a:latin typeface="Century Gothic"/>
                          <a:ea typeface="DejaVu Sans"/>
                        </a:rPr>
                        <a:t>Shipyard</a:t>
                      </a:r>
                      <a:endParaRPr/>
                    </a:p>
                    <a:p>
                      <a:pPr>
                        <a:lnSpc>
                          <a:spcPct val="100000"/>
                        </a:lnSpc>
                      </a:pPr>
                      <a:r>
                        <a:rPr lang="en-US">
                          <a:solidFill>
                            <a:srgbClr val="000000"/>
                          </a:solidFill>
                          <a:latin typeface="Century Gothic"/>
                          <a:ea typeface="DejaVu Sans"/>
                        </a:rPr>
                        <a:t>    Startup</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a management console for Docker Containers.</a:t>
                      </a:r>
                      <a:endParaRPr/>
                    </a:p>
                  </a:txBody>
                  <a:tcPr/>
                </a:tc>
              </a:tr>
              <a:tr h="1296360">
                <a:tc>
                  <a:txBody>
                    <a:bodyPr/>
                    <a:lstStyle/>
                    <a:p>
                      <a:pPr>
                        <a:lnSpc>
                          <a:spcPct val="100000"/>
                        </a:lnSpc>
                      </a:pPr>
                      <a:r>
                        <a:rPr lang="en-US" b="1">
                          <a:solidFill>
                            <a:srgbClr val="000000"/>
                          </a:solidFill>
                          <a:latin typeface="Century Gothic"/>
                          <a:ea typeface="DejaVu Sans"/>
                        </a:rPr>
                        <a:t>Tutum</a:t>
                      </a:r>
                      <a:endParaRPr/>
                    </a:p>
                    <a:p>
                      <a:pPr>
                        <a:lnSpc>
                          <a:spcPct val="100000"/>
                        </a:lnSpc>
                      </a:pPr>
                      <a:r>
                        <a:rPr lang="en-US">
                          <a:solidFill>
                            <a:srgbClr val="000000"/>
                          </a:solidFill>
                          <a:latin typeface="Century Gothic"/>
                          <a:ea typeface="DejaVu Sans"/>
                        </a:rPr>
                        <a:t>    Startup</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cloud-based support for setup and management of dev environments to many different cloud providers.</a:t>
                      </a:r>
                      <a:endParaRPr/>
                    </a:p>
                    <a:p>
                      <a:pPr>
                        <a:lnSpc>
                          <a:spcPct val="100000"/>
                        </a:lnSpc>
                      </a:pPr>
                      <a:endParaRPr/>
                    </a:p>
                  </a:txBody>
                  <a:tcPr/>
                </a:tc>
              </a:tr>
              <a:tr h="997560">
                <a:tc>
                  <a:txBody>
                    <a:bodyPr/>
                    <a:lstStyle/>
                    <a:p>
                      <a:pPr>
                        <a:lnSpc>
                          <a:spcPct val="100000"/>
                        </a:lnSpc>
                      </a:pPr>
                      <a:r>
                        <a:rPr lang="en-US" b="1">
                          <a:solidFill>
                            <a:srgbClr val="000000"/>
                          </a:solidFill>
                          <a:latin typeface="Century Gothic"/>
                          <a:ea typeface="DejaVu Sans"/>
                        </a:rPr>
                        <a:t>Rocket</a:t>
                      </a:r>
                      <a:endParaRPr/>
                    </a:p>
                    <a:p>
                      <a:pPr>
                        <a:lnSpc>
                          <a:spcPct val="100000"/>
                        </a:lnSpc>
                      </a:pPr>
                      <a:r>
                        <a:rPr lang="en-US">
                          <a:solidFill>
                            <a:srgbClr val="000000"/>
                          </a:solidFill>
                          <a:latin typeface="Century Gothic"/>
                          <a:ea typeface="DejaVu Sans"/>
                        </a:rPr>
                        <a:t>    CoreOS</a:t>
                      </a:r>
                      <a:endParaRPr/>
                    </a:p>
                  </a:txBody>
                  <a:tcPr/>
                </a:tc>
                <a:tc>
                  <a:txBody>
                    <a:bodyPr/>
                    <a:lstStyle/>
                    <a:p>
                      <a:pPr>
                        <a:lnSpc>
                          <a:spcPct val="100000"/>
                        </a:lnSpc>
                      </a:pPr>
                      <a:r>
                        <a:rPr lang="en-US">
                          <a:solidFill>
                            <a:srgbClr val="000000"/>
                          </a:solidFill>
                          <a:latin typeface="Century Gothic"/>
                          <a:ea typeface="DejaVu Sans"/>
                        </a:rPr>
                        <a:t>CoreOS</a:t>
                      </a:r>
                      <a:endParaRPr/>
                    </a:p>
                  </a:txBody>
                  <a:tcPr/>
                </a:tc>
                <a:tc>
                  <a:txBody>
                    <a:bodyPr/>
                    <a:lstStyle/>
                    <a:p>
                      <a:pPr>
                        <a:lnSpc>
                          <a:spcPct val="100000"/>
                        </a:lnSpc>
                      </a:pPr>
                      <a:r>
                        <a:rPr lang="en-US">
                          <a:solidFill>
                            <a:srgbClr val="000000"/>
                          </a:solidFill>
                          <a:latin typeface="Century Gothic"/>
                          <a:ea typeface="DejaVu Sans"/>
                        </a:rPr>
                        <a:t>Provides container support for CoreOS which is a fork of ChromeOS.  VERY immature product.</a:t>
                      </a:r>
                      <a:endParaRPr/>
                    </a:p>
                  </a:txBody>
                  <a:tcPr/>
                </a:tc>
              </a:tr>
              <a:tr h="1070640">
                <a:tc>
                  <a:txBody>
                    <a:bodyPr/>
                    <a:lstStyle/>
                    <a:p>
                      <a:pPr>
                        <a:lnSpc>
                          <a:spcPct val="100000"/>
                        </a:lnSpc>
                      </a:pPr>
                      <a:r>
                        <a:rPr lang="en-US" b="1">
                          <a:solidFill>
                            <a:srgbClr val="000000"/>
                          </a:solidFill>
                          <a:latin typeface="Century Gothic"/>
                          <a:ea typeface="DejaVu Sans"/>
                        </a:rPr>
                        <a:t>Spoon</a:t>
                      </a:r>
                      <a:endParaRPr/>
                    </a:p>
                    <a:p>
                      <a:pPr>
                        <a:lnSpc>
                          <a:spcPct val="100000"/>
                        </a:lnSpc>
                      </a:pPr>
                      <a:r>
                        <a:rPr lang="en-US">
                          <a:solidFill>
                            <a:srgbClr val="000000"/>
                          </a:solidFill>
                          <a:latin typeface="Century Gothic"/>
                          <a:ea typeface="DejaVu Sans"/>
                        </a:rPr>
                        <a:t>    Xenocode</a:t>
                      </a:r>
                      <a:endParaRPr/>
                    </a:p>
                    <a:p>
                      <a:pPr>
                        <a:lnSpc>
                          <a:spcPct val="100000"/>
                        </a:lnSpc>
                      </a:pPr>
                      <a:r>
                        <a:rPr lang="en-US">
                          <a:solidFill>
                            <a:srgbClr val="000000"/>
                          </a:solidFill>
                          <a:latin typeface="Century Gothic"/>
                          <a:ea typeface="DejaVu Sans"/>
                        </a:rPr>
                        <a:t>    </a:t>
                      </a:r>
                      <a:endParaRPr/>
                    </a:p>
                  </a:txBody>
                  <a:tcPr/>
                </a:tc>
                <a:tc>
                  <a:txBody>
                    <a:bodyPr/>
                    <a:lstStyle/>
                    <a:p>
                      <a:pPr>
                        <a:lnSpc>
                          <a:spcPct val="100000"/>
                        </a:lnSpc>
                      </a:pPr>
                      <a:r>
                        <a:rPr lang="en-US">
                          <a:solidFill>
                            <a:srgbClr val="000000"/>
                          </a:solidFill>
                          <a:latin typeface="Century Gothic"/>
                          <a:ea typeface="DejaVu Sans"/>
                        </a:rPr>
                        <a:t>Windows</a:t>
                      </a:r>
                      <a:endParaRPr/>
                    </a:p>
                  </a:txBody>
                  <a:tcPr/>
                </a:tc>
                <a:tc>
                  <a:txBody>
                    <a:bodyPr/>
                    <a:lstStyle/>
                    <a:p>
                      <a:pPr>
                        <a:lnSpc>
                          <a:spcPct val="100000"/>
                        </a:lnSpc>
                      </a:pPr>
                      <a:r>
                        <a:rPr lang="en-US">
                          <a:solidFill>
                            <a:srgbClr val="000000"/>
                          </a:solidFill>
                          <a:latin typeface="Century Gothic"/>
                          <a:ea typeface="DejaVu Sans"/>
                        </a:rPr>
                        <a:t>Provides container-like support for Windows.  Meanwhile, Microsoft may build in LXC-type support into Windows...</a:t>
                      </a:r>
                      <a:endParaRPr/>
                    </a:p>
                  </a:txBody>
                  <a:tcPr/>
                </a:tc>
              </a:tr>
              <a:tr h="896400">
                <a:tc>
                  <a:txBody>
                    <a:bodyPr/>
                    <a:lstStyle/>
                    <a:p>
                      <a:pPr>
                        <a:lnSpc>
                          <a:spcPct val="100000"/>
                        </a:lnSpc>
                      </a:pPr>
                      <a:r>
                        <a:rPr lang="en-US" b="1">
                          <a:solidFill>
                            <a:srgbClr val="000000"/>
                          </a:solidFill>
                          <a:latin typeface="Century Gothic"/>
                          <a:ea typeface="DejaVu Sans"/>
                        </a:rPr>
                        <a:t>Docker Swarm</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large-scale cluster management for Docker Containers.  In beta.</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Vagrant</a:t>
            </a:r>
            <a:endParaRPr/>
          </a:p>
        </p:txBody>
      </p:sp>
      <p:sp>
        <p:nvSpPr>
          <p:cNvPr id="152" name="CustomShape 2"/>
          <p:cNvSpPr/>
          <p:nvPr/>
        </p:nvSpPr>
        <p:spPr>
          <a:xfrm>
            <a:off x="504000" y="1008720"/>
            <a:ext cx="9070560" cy="6860880"/>
          </a:xfrm>
          <a:prstGeom prst="rect">
            <a:avLst/>
          </a:prstGeom>
          <a:noFill/>
          <a:ln>
            <a:noFill/>
          </a:ln>
        </p:spPr>
        <p:txBody>
          <a:bodyPr lIns="0" tIns="0" rIns="0" bIns="0"/>
          <a:lstStyle/>
          <a:p>
            <a:pPr>
              <a:lnSpc>
                <a:spcPct val="100000"/>
              </a:lnSpc>
              <a:buSzPct val="45000"/>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Vagrant is computer software for creating and configuring virtual development environments. It can be seen as </a:t>
            </a:r>
            <a:r>
              <a:rPr lang="en-US" sz="1600" b="1" i="1">
                <a:solidFill>
                  <a:srgbClr val="000000"/>
                </a:solidFill>
                <a:latin typeface="Century Gothic"/>
                <a:ea typeface="DejaVu Sans"/>
              </a:rPr>
              <a:t>a wrapper around virtualization software</a:t>
            </a:r>
            <a:r>
              <a:rPr lang="en-US" sz="1600" i="1">
                <a:solidFill>
                  <a:srgbClr val="000000"/>
                </a:solidFill>
                <a:latin typeface="Century Gothic"/>
                <a:ea typeface="DejaVu Sans"/>
              </a:rPr>
              <a:t> such as VirtualBox, KVM, VMware </a:t>
            </a:r>
            <a:r>
              <a:rPr lang="en-US" sz="1600" b="1" i="1">
                <a:solidFill>
                  <a:srgbClr val="000000"/>
                </a:solidFill>
                <a:latin typeface="Century Gothic"/>
                <a:ea typeface="DejaVu Sans"/>
              </a:rPr>
              <a:t>and around configuration management software</a:t>
            </a:r>
            <a:r>
              <a:rPr lang="en-US" sz="1600" i="1">
                <a:solidFill>
                  <a:srgbClr val="000000"/>
                </a:solidFill>
                <a:latin typeface="Century Gothic"/>
                <a:ea typeface="DejaVu Sans"/>
              </a:rPr>
              <a:t> such as Ansible, Chef, Salt or Puppet.</a:t>
            </a:r>
            <a:endParaRPr/>
          </a:p>
          <a:p>
            <a:pPr algn="r">
              <a:lnSpc>
                <a:spcPct val="100000"/>
              </a:lnSpc>
            </a:pPr>
            <a:r>
              <a:rPr lang="en-US" sz="1600" i="1" u="sng">
                <a:solidFill>
                  <a:srgbClr val="0000FF"/>
                </a:solidFill>
                <a:latin typeface="Century Gothic"/>
                <a:ea typeface="DejaVu Sans"/>
              </a:rPr>
              <a:t>Wikipedia.org</a:t>
            </a:r>
            <a:endParaRPr/>
          </a:p>
          <a:p>
            <a:pPr>
              <a:lnSpc>
                <a:spcPct val="100000"/>
              </a:lnSpc>
              <a:buSzPct val="45000"/>
              <a:buFont typeface="Arial"/>
              <a:buChar char="•"/>
            </a:pPr>
            <a:r>
              <a:rPr lang="en-US" sz="2400">
                <a:solidFill>
                  <a:srgbClr val="000000"/>
                </a:solidFill>
                <a:latin typeface="Century Gothic"/>
                <a:ea typeface="DejaVu Sans"/>
              </a:rPr>
              <a:t>Since?</a:t>
            </a:r>
            <a:endParaRPr/>
          </a:p>
          <a:p>
            <a:pPr lvl="2">
              <a:lnSpc>
                <a:spcPct val="100000"/>
              </a:lnSpc>
              <a:buSzPct val="45000"/>
              <a:buFont typeface="Arial"/>
              <a:buChar char="•"/>
            </a:pPr>
            <a:r>
              <a:rPr lang="en-US" sz="2000">
                <a:solidFill>
                  <a:srgbClr val="000000"/>
                </a:solidFill>
                <a:latin typeface="Century Gothic"/>
                <a:ea typeface="DejaVu Sans"/>
              </a:rPr>
              <a:t>2012.  Current Release: 1.6.5 (9/4/2014)</a:t>
            </a:r>
            <a:endParaRPr/>
          </a:p>
          <a:p>
            <a:pPr>
              <a:lnSpc>
                <a:spcPct val="100000"/>
              </a:lnSpc>
              <a:buSzPct val="45000"/>
              <a:buFont typeface="Arial"/>
              <a:buChar char="•"/>
            </a:pPr>
            <a:r>
              <a:rPr lang="en-US" sz="2400">
                <a:solidFill>
                  <a:srgbClr val="000000"/>
                </a:solidFill>
                <a:latin typeface="Century Gothic"/>
                <a:ea typeface="DejaVu Sans"/>
              </a:rPr>
              <a:t>Open Source?</a:t>
            </a:r>
            <a:endParaRPr/>
          </a:p>
          <a:p>
            <a:pPr lvl="2">
              <a:lnSpc>
                <a:spcPct val="100000"/>
              </a:lnSpc>
              <a:buSzPct val="45000"/>
              <a:buFont typeface="Arial"/>
              <a:buChar char="•"/>
            </a:pPr>
            <a:r>
              <a:rPr lang="en-US" sz="2000">
                <a:solidFill>
                  <a:srgbClr val="000000"/>
                </a:solidFill>
                <a:latin typeface="Century Gothic"/>
                <a:ea typeface="DejaVu Sans"/>
              </a:rPr>
              <a:t>Yes.  MIT License</a:t>
            </a:r>
            <a:endParaRPr/>
          </a:p>
          <a:p>
            <a:pPr lvl="2">
              <a:lnSpc>
                <a:spcPct val="100000"/>
              </a:lnSpc>
              <a:buSzPct val="45000"/>
              <a:buFont typeface="Arial"/>
              <a:buChar char="•"/>
            </a:pPr>
            <a:r>
              <a:rPr lang="en-US" sz="2000">
                <a:solidFill>
                  <a:srgbClr val="000000"/>
                </a:solidFill>
                <a:latin typeface="Century Gothic"/>
                <a:ea typeface="DejaVu Sans"/>
              </a:rPr>
              <a:t>On Github: </a:t>
            </a:r>
            <a:r>
              <a:rPr lang="en-US" sz="2000" u="sng">
                <a:solidFill>
                  <a:srgbClr val="0000FF"/>
                </a:solidFill>
                <a:latin typeface="Century Gothic"/>
                <a:ea typeface="DejaVu Sans"/>
              </a:rPr>
              <a:t>https://github.com/mitchellh/vagrant</a:t>
            </a:r>
            <a:endParaRPr/>
          </a:p>
          <a:p>
            <a:pPr>
              <a:lnSpc>
                <a:spcPct val="100000"/>
              </a:lnSpc>
              <a:buSzPct val="45000"/>
              <a:buFont typeface="Arial"/>
              <a:buChar char="•"/>
            </a:pPr>
            <a:r>
              <a:rPr lang="en-US" sz="2400">
                <a:solidFill>
                  <a:srgbClr val="000000"/>
                </a:solidFill>
                <a:latin typeface="Century Gothic"/>
                <a:ea typeface="DejaVu Sans"/>
              </a:rPr>
              <a:t>Runs on?</a:t>
            </a:r>
            <a:endParaRPr/>
          </a:p>
          <a:p>
            <a:pPr lvl="2">
              <a:lnSpc>
                <a:spcPct val="100000"/>
              </a:lnSpc>
              <a:buSzPct val="45000"/>
              <a:buFont typeface="Arial"/>
              <a:buChar char="•"/>
            </a:pPr>
            <a:r>
              <a:rPr lang="en-US" sz="2000">
                <a:solidFill>
                  <a:srgbClr val="000000"/>
                </a:solidFill>
                <a:latin typeface="Century Gothic"/>
                <a:ea typeface="DejaVu Sans"/>
              </a:rPr>
              <a:t>Windows, MacOS &amp; Linux</a:t>
            </a:r>
            <a:endParaRPr/>
          </a:p>
          <a:p>
            <a:pPr>
              <a:lnSpc>
                <a:spcPct val="100000"/>
              </a:lnSpc>
              <a:buSzPct val="45000"/>
              <a:buFont typeface="Arial"/>
              <a:buChar char="•"/>
            </a:pPr>
            <a:r>
              <a:rPr lang="en-US" sz="2400">
                <a:solidFill>
                  <a:srgbClr val="000000"/>
                </a:solidFill>
                <a:latin typeface="Century Gothic"/>
                <a:ea typeface="DejaVu Sans"/>
              </a:rPr>
              <a:t>Cloud &amp; Virtualization Ready?</a:t>
            </a:r>
            <a:endParaRPr/>
          </a:p>
          <a:p>
            <a:pPr lvl="2">
              <a:lnSpc>
                <a:spcPct val="100000"/>
              </a:lnSpc>
              <a:buSzPct val="45000"/>
              <a:buFont typeface="Arial"/>
              <a:buChar char="•"/>
            </a:pPr>
            <a:r>
              <a:rPr lang="en-US" sz="2000">
                <a:solidFill>
                  <a:srgbClr val="000000"/>
                </a:solidFill>
                <a:latin typeface="Century Gothic"/>
                <a:ea typeface="DejaVu Sans"/>
              </a:rPr>
              <a:t>VirtualBox, VMware, AWS, OpenStack.  </a:t>
            </a:r>
            <a:endParaRPr/>
          </a:p>
          <a:p>
            <a:pPr lvl="2">
              <a:lnSpc>
                <a:spcPct val="100000"/>
              </a:lnSpc>
              <a:buSzPct val="45000"/>
              <a:buFont typeface="Arial"/>
              <a:buChar char="•"/>
            </a:pPr>
            <a:r>
              <a:rPr lang="en-US" sz="2000" b="1">
                <a:solidFill>
                  <a:srgbClr val="000000"/>
                </a:solidFill>
                <a:latin typeface="Century Gothic"/>
                <a:ea typeface="DejaVu Sans"/>
              </a:rPr>
              <a:t>Compatible with Docker.</a:t>
            </a:r>
            <a:endParaRPr/>
          </a:p>
          <a:p>
            <a:pPr>
              <a:lnSpc>
                <a:spcPct val="100000"/>
              </a:lnSpc>
              <a:buSzPct val="45000"/>
              <a:buFont typeface="Arial"/>
              <a:buChar char="•"/>
            </a:pPr>
            <a:r>
              <a:rPr lang="en-US" sz="2400">
                <a:solidFill>
                  <a:srgbClr val="000000"/>
                </a:solidFill>
                <a:latin typeface="Century Gothic"/>
                <a:ea typeface="DejaVu Sans"/>
              </a:rPr>
              <a:t>Requirements?</a:t>
            </a:r>
            <a:endParaRPr/>
          </a:p>
          <a:p>
            <a:pPr lvl="2">
              <a:lnSpc>
                <a:spcPct val="100000"/>
              </a:lnSpc>
              <a:buSzPct val="45000"/>
              <a:buFont typeface="Arial"/>
              <a:buChar char="•"/>
            </a:pPr>
            <a:r>
              <a:rPr lang="en-US" sz="2000">
                <a:solidFill>
                  <a:srgbClr val="000000"/>
                </a:solidFill>
                <a:latin typeface="Century Gothic"/>
                <a:ea typeface="DejaVu Sans"/>
              </a:rPr>
              <a:t>Ruby 2.0 and LXC or libvert</a:t>
            </a:r>
            <a:endParaRPr/>
          </a:p>
          <a:p>
            <a:pPr>
              <a:lnSpc>
                <a:spcPct val="100000"/>
              </a:lnSpc>
              <a:buSzPct val="45000"/>
              <a:buFont typeface="Arial"/>
              <a:buChar char="•"/>
            </a:pPr>
            <a:r>
              <a:rPr lang="en-US" sz="2400">
                <a:solidFill>
                  <a:srgbClr val="000000"/>
                </a:solidFill>
                <a:latin typeface="Century Gothic"/>
                <a:ea typeface="DejaVu Sans"/>
              </a:rPr>
              <a:t>Resources?</a:t>
            </a:r>
            <a:endParaRPr/>
          </a:p>
          <a:p>
            <a:pPr lvl="2">
              <a:lnSpc>
                <a:spcPct val="100000"/>
              </a:lnSpc>
              <a:buSzPct val="45000"/>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https://www.vagrantup.com</a:t>
            </a:r>
            <a:endParaRPr/>
          </a:p>
          <a:p>
            <a:pPr lvl="2">
              <a:lnSpc>
                <a:spcPct val="100000"/>
              </a:lnSpc>
              <a:buSzPct val="45000"/>
              <a:buFont typeface="Arial"/>
              <a:buChar char="•"/>
            </a:pPr>
            <a:r>
              <a:rPr lang="en-US" sz="2000">
                <a:solidFill>
                  <a:srgbClr val="000000"/>
                </a:solidFill>
                <a:latin typeface="Century Gothic"/>
                <a:ea typeface="DejaVu Sans"/>
              </a:rPr>
              <a:t>Repository: </a:t>
            </a:r>
            <a:r>
              <a:rPr lang="en-US" sz="2000" u="sng">
                <a:solidFill>
                  <a:srgbClr val="0000FF"/>
                </a:solidFill>
                <a:latin typeface="Century Gothic"/>
                <a:ea typeface="DejaVu Sans"/>
              </a:rPr>
              <a:t>https://atlas.hashicorp.com/boxes/search</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b="1">
                <a:solidFill>
                  <a:srgbClr val="000000"/>
                </a:solidFill>
                <a:latin typeface="Century Gothic"/>
                <a:ea typeface="DejaVu Sans"/>
              </a:rPr>
              <a:t>LXD</a:t>
            </a:r>
            <a:r>
              <a:rPr lang="en-US" sz="3600">
                <a:solidFill>
                  <a:srgbClr val="000000"/>
                </a:solidFill>
                <a:latin typeface="Century Gothic"/>
                <a:ea typeface="DejaVu Sans"/>
              </a:rPr>
              <a:t>: “The Linux Container Daemon”</a:t>
            </a:r>
            <a:endParaRPr/>
          </a:p>
        </p:txBody>
      </p:sp>
      <p:sp>
        <p:nvSpPr>
          <p:cNvPr id="154"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 LXD, pronounced Lex-Dee, is a container-based hypervisor sponsored by Canonical, the company that supports Ubuntu Linux.  It provides a way to manage containers, via a REST API and a CLI.</a:t>
            </a:r>
            <a:endParaRPr/>
          </a:p>
          <a:p>
            <a:pPr algn="r">
              <a:lnSpc>
                <a:spcPct val="100000"/>
              </a:lnSpc>
            </a:pPr>
            <a:r>
              <a:rPr lang="en-US" sz="1600" i="1" u="sng">
                <a:solidFill>
                  <a:srgbClr val="0000FF"/>
                </a:solidFill>
                <a:latin typeface="Century Gothic"/>
                <a:ea typeface="DejaVu Sans"/>
              </a:rPr>
              <a:t>Tycho Anderson (Canonical) at Linux.conf.au 2015 Auckland, New Zealand</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Announced at Paris OpenStack Summit 2014 (November)</a:t>
            </a:r>
            <a:endParaRPr/>
          </a:p>
          <a:p>
            <a:pPr lvl="2">
              <a:lnSpc>
                <a:spcPct val="100000"/>
              </a:lnSpc>
              <a:buFont typeface="Arial"/>
              <a:buChar char="•"/>
            </a:pPr>
            <a:r>
              <a:rPr lang="en-US" sz="2000">
                <a:solidFill>
                  <a:srgbClr val="000000"/>
                </a:solidFill>
                <a:latin typeface="Century Gothic"/>
                <a:ea typeface="DejaVu Sans"/>
              </a:rPr>
              <a:t>0.1 release January 2015, container management only</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Apache 2.0 License.  </a:t>
            </a:r>
            <a:endParaRPr/>
          </a:p>
          <a:p>
            <a:pPr lvl="2">
              <a:lnSpc>
                <a:spcPct val="100000"/>
              </a:lnSpc>
              <a:buFont typeface="Arial"/>
              <a:buChar char="•"/>
            </a:pPr>
            <a:r>
              <a:rPr lang="en-US" sz="2000">
                <a:solidFill>
                  <a:srgbClr val="000000"/>
                </a:solidFill>
                <a:latin typeface="Century Gothic"/>
                <a:ea typeface="DejaVu Sans"/>
              </a:rPr>
              <a:t>On Github: </a:t>
            </a:r>
            <a:r>
              <a:rPr lang="en-US" sz="2000" u="sng">
                <a:solidFill>
                  <a:srgbClr val="0000FF"/>
                </a:solidFill>
                <a:latin typeface="Century Gothic"/>
                <a:ea typeface="DejaVu Sans"/>
              </a:rPr>
              <a:t>https://github.com/lxc/lxd</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Linux distros under Ubuntu. No Windows.  No Mac.</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OpenStack.  </a:t>
            </a:r>
            <a:r>
              <a:rPr lang="en-US" sz="2000" b="1">
                <a:solidFill>
                  <a:srgbClr val="000000"/>
                </a:solidFill>
                <a:latin typeface="Century Gothic"/>
                <a:ea typeface="DejaVu Sans"/>
              </a:rPr>
              <a:t>Compatible with Docker.</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Golang 3.0+ and LXC</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http://www.ubuntu.com/cloud/tools/lxd</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Project Atomic</a:t>
            </a:r>
            <a:endParaRPr/>
          </a:p>
        </p:txBody>
      </p:sp>
      <p:sp>
        <p:nvSpPr>
          <p:cNvPr id="156"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Platform for rolling out Docker-based containizered apps.  Supports atomic upgrades and rollbacks.  Web-based Cockpit provides storage, services and logging control, plus ability to browse and inspect images and containers. Integrates with Kubernetes.</a:t>
            </a:r>
            <a:endParaRPr/>
          </a:p>
          <a:p>
            <a:pPr algn="r">
              <a:lnSpc>
                <a:spcPct val="100000"/>
              </a:lnSpc>
            </a:pPr>
            <a:r>
              <a:rPr lang="en-US" sz="1600" i="1" u="sng">
                <a:solidFill>
                  <a:srgbClr val="0000FF"/>
                </a:solidFill>
                <a:latin typeface="Century Gothic"/>
                <a:ea typeface="DejaVu Sans"/>
              </a:rPr>
              <a:t>Project Atomic Website</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Announced last year at Red Hat Summit</a:t>
            </a:r>
            <a:endParaRPr/>
          </a:p>
          <a:p>
            <a:pPr lvl="2">
              <a:lnSpc>
                <a:spcPct val="100000"/>
              </a:lnSpc>
              <a:buFont typeface="Arial"/>
              <a:buChar char="•"/>
            </a:pPr>
            <a:r>
              <a:rPr lang="en-US" sz="2000">
                <a:solidFill>
                  <a:srgbClr val="000000"/>
                </a:solidFill>
                <a:latin typeface="Century Gothic"/>
                <a:ea typeface="DejaVu Sans"/>
              </a:rPr>
              <a:t>Included in Fedora 21 (12/9/2014)</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GPL 2 License.  </a:t>
            </a:r>
            <a:endParaRPr/>
          </a:p>
          <a:p>
            <a:pPr lvl="2">
              <a:lnSpc>
                <a:spcPct val="100000"/>
              </a:lnSpc>
              <a:buFont typeface="Arial"/>
              <a:buChar char="•"/>
            </a:pPr>
            <a:r>
              <a:rPr lang="en-US" sz="2000">
                <a:solidFill>
                  <a:srgbClr val="000000"/>
                </a:solidFill>
                <a:latin typeface="Century Gothic"/>
                <a:ea typeface="DejaVu Sans"/>
              </a:rPr>
              <a:t>On Github: </a:t>
            </a:r>
            <a:r>
              <a:rPr lang="en-US" sz="2000" u="sng">
                <a:solidFill>
                  <a:srgbClr val="0000FF"/>
                </a:solidFill>
                <a:latin typeface="Century Gothic"/>
                <a:ea typeface="DejaVu Sans"/>
              </a:rPr>
              <a:t>https://github.com/projectatomic/atomic-site/</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Fedora (now) and Centos &amp; RHEL (later).</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b="1">
                <a:solidFill>
                  <a:srgbClr val="000000"/>
                </a:solidFill>
                <a:latin typeface="Century Gothic"/>
                <a:ea typeface="DejaVu Sans"/>
              </a:rPr>
              <a:t>Compatible with Docker.</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Virtual Machine Manager (virt-manager) for Linux</a:t>
            </a:r>
            <a:endParaRPr/>
          </a:p>
          <a:p>
            <a:pPr lvl="2">
              <a:lnSpc>
                <a:spcPct val="100000"/>
              </a:lnSpc>
              <a:buFont typeface="Arial"/>
              <a:buChar char="•"/>
            </a:pPr>
            <a:r>
              <a:rPr lang="en-US" sz="2000">
                <a:solidFill>
                  <a:srgbClr val="000000"/>
                </a:solidFill>
                <a:latin typeface="Century Gothic"/>
                <a:ea typeface="DejaVu Sans"/>
              </a:rPr>
              <a:t>VirtualBox for Windows &amp; Mac OS X</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http://www.projectatomic.io/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Amazon EC2 Container Service</a:t>
            </a:r>
            <a:endParaRPr/>
          </a:p>
        </p:txBody>
      </p:sp>
      <p:sp>
        <p:nvSpPr>
          <p:cNvPr id="158"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Amazon EC2 Container Service is a highly scalable, high performance container management service that supports Docker containers and allows you to easily run distributed applications on a managed cluster of Amazon EC2 instances.</a:t>
            </a:r>
            <a:endParaRPr/>
          </a:p>
          <a:p>
            <a:pPr algn="r">
              <a:lnSpc>
                <a:spcPct val="100000"/>
              </a:lnSpc>
            </a:pPr>
            <a:r>
              <a:rPr lang="en-US" sz="1600" i="1" u="sng">
                <a:solidFill>
                  <a:srgbClr val="0000FF"/>
                </a:solidFill>
                <a:latin typeface="Century Gothic"/>
                <a:ea typeface="DejaVu Sans"/>
              </a:rPr>
              <a:t>Amazon EC2 Container Service website</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Currently in Preview mode</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No.  </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EC2 Instances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b="1">
                <a:solidFill>
                  <a:srgbClr val="000000"/>
                </a:solidFill>
                <a:latin typeface="Century Gothic"/>
                <a:ea typeface="DejaVu Sans"/>
              </a:rPr>
              <a:t>Compatible with Docker.</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Amazon EC2 Instances</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http://aws.amazon.com/ecs/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Flockport</a:t>
            </a:r>
            <a:endParaRPr/>
          </a:p>
        </p:txBody>
      </p:sp>
      <p:sp>
        <p:nvSpPr>
          <p:cNvPr id="160"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Flockport provides web stacks and application in LXC containers that can be deployed on any Linux server or VM in seconds.  Looks like a direct competitor to Docker.  Very small company.</a:t>
            </a:r>
            <a:endParaRPr/>
          </a:p>
          <a:p>
            <a:pPr algn="r">
              <a:lnSpc>
                <a:spcPct val="100000"/>
              </a:lnSpc>
            </a:pPr>
            <a:r>
              <a:rPr lang="en-US" sz="1600" i="1" u="sng">
                <a:solidFill>
                  <a:srgbClr val="0000FF"/>
                </a:solidFill>
                <a:latin typeface="Century Gothic"/>
                <a:ea typeface="DejaVu Sans"/>
              </a:rPr>
              <a:t>Flockport FAQs</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Startup.  September 9, 2014.</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  No information on their website or in any articles.</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Any Linux that supports LXC</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They “...will shortly enable users to deploy Flockport containers directly to a number of public clouds directly from Flockport.com...”</a:t>
            </a:r>
            <a:endParaRPr/>
          </a:p>
          <a:p>
            <a:pPr lvl="2">
              <a:lnSpc>
                <a:spcPct val="100000"/>
              </a:lnSpc>
              <a:buFont typeface="Arial"/>
              <a:buChar char="•"/>
            </a:pPr>
            <a:r>
              <a:rPr lang="en-US" sz="2000">
                <a:solidFill>
                  <a:srgbClr val="000000"/>
                </a:solidFill>
                <a:latin typeface="Century Gothic"/>
                <a:ea typeface="DejaVu Sans"/>
              </a:rPr>
              <a:t>Support for KVM for local work</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Container Hub: </a:t>
            </a:r>
            <a:r>
              <a:rPr lang="en-US" sz="2000" u="sng">
                <a:solidFill>
                  <a:srgbClr val="0000FF"/>
                </a:solidFill>
                <a:latin typeface="Century Gothic"/>
                <a:ea typeface="DejaVu Sans"/>
              </a:rPr>
              <a:t>http://www.flockport.com/containers/</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http://www.flockport.com/</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Kubernetes</a:t>
            </a:r>
            <a:endParaRPr/>
          </a:p>
        </p:txBody>
      </p:sp>
      <p:sp>
        <p:nvSpPr>
          <p:cNvPr id="162"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000">
                <a:solidFill>
                  <a:srgbClr val="000000"/>
                </a:solidFill>
                <a:latin typeface="Century Gothic"/>
                <a:ea typeface="DejaVu Sans"/>
              </a:rPr>
              <a:t>What is it?</a:t>
            </a:r>
            <a:endParaRPr/>
          </a:p>
          <a:p>
            <a:pPr>
              <a:lnSpc>
                <a:spcPct val="100000"/>
              </a:lnSpc>
            </a:pPr>
            <a:r>
              <a:rPr lang="en-US" sz="1400" i="1">
                <a:solidFill>
                  <a:srgbClr val="000000"/>
                </a:solidFill>
                <a:latin typeface="Century Gothic"/>
                <a:ea typeface="DejaVu Sans"/>
              </a:rPr>
              <a:t>Kubernetes is an open source container cluster manager. It schedules any number of container replicas across a group of node instances. A master instance exposes the Kubernetes API, through which tasks are defined. Kubernetes spawns containers on nodes to handle the defined tasks.  The number and type of containers can be dynamically modified according to need. An agent (a kubelet) on each node instance monitors containers and restarts them if necessary.  Kubernetes is optimized for Google Cloud Platform, but can run on any physical or virtual machine..</a:t>
            </a:r>
            <a:endParaRPr/>
          </a:p>
          <a:p>
            <a:pPr algn="r">
              <a:lnSpc>
                <a:spcPct val="100000"/>
              </a:lnSpc>
            </a:pPr>
            <a:r>
              <a:rPr lang="en-US" sz="1400" i="1" u="sng">
                <a:solidFill>
                  <a:srgbClr val="0000FF"/>
                </a:solidFill>
                <a:latin typeface="Century Gothic"/>
                <a:ea typeface="DejaVu Sans"/>
              </a:rPr>
              <a:t>Kubernetes project website</a:t>
            </a:r>
            <a:endParaRPr/>
          </a:p>
          <a:p>
            <a:pPr>
              <a:lnSpc>
                <a:spcPct val="100000"/>
              </a:lnSpc>
              <a:buFont typeface="Arial"/>
              <a:buChar char="•"/>
            </a:pPr>
            <a:r>
              <a:rPr lang="en-US" sz="20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June 1, 2014.</a:t>
            </a:r>
            <a:endParaRPr/>
          </a:p>
          <a:p>
            <a:pPr>
              <a:lnSpc>
                <a:spcPct val="100000"/>
              </a:lnSpc>
              <a:buFont typeface="Arial"/>
              <a:buChar char="•"/>
            </a:pPr>
            <a:r>
              <a:rPr lang="en-US" sz="20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Apache 2.0 License.</a:t>
            </a:r>
            <a:endParaRPr/>
          </a:p>
          <a:p>
            <a:pPr lvl="2">
              <a:lnSpc>
                <a:spcPct val="100000"/>
              </a:lnSpc>
              <a:buFont typeface="Arial"/>
              <a:buChar char="•"/>
            </a:pPr>
            <a:r>
              <a:rPr lang="en-US" sz="2000">
                <a:solidFill>
                  <a:srgbClr val="000000"/>
                </a:solidFill>
                <a:latin typeface="Century Gothic"/>
                <a:ea typeface="DejaVu Sans"/>
              </a:rPr>
              <a:t>Github repo: </a:t>
            </a:r>
            <a:r>
              <a:rPr lang="en-US" sz="2000" u="sng">
                <a:solidFill>
                  <a:srgbClr val="0000FF"/>
                </a:solidFill>
                <a:latin typeface="Century Gothic"/>
                <a:ea typeface="DejaVu Sans"/>
              </a:rPr>
              <a:t>https://github.com/googlecloudplatform/kubernetes</a:t>
            </a:r>
            <a:endParaRPr/>
          </a:p>
          <a:p>
            <a:pPr>
              <a:lnSpc>
                <a:spcPct val="100000"/>
              </a:lnSpc>
              <a:buFont typeface="Arial"/>
              <a:buChar char="•"/>
            </a:pPr>
            <a:r>
              <a:rPr lang="en-US" sz="20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Docker Images</a:t>
            </a:r>
            <a:endParaRPr/>
          </a:p>
          <a:p>
            <a:pPr>
              <a:lnSpc>
                <a:spcPct val="100000"/>
              </a:lnSpc>
              <a:buFont typeface="Arial"/>
              <a:buChar char="•"/>
            </a:pPr>
            <a:r>
              <a:rPr lang="en-US" sz="20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Yes.</a:t>
            </a:r>
            <a:endParaRPr/>
          </a:p>
          <a:p>
            <a:pPr>
              <a:lnSpc>
                <a:spcPct val="100000"/>
              </a:lnSpc>
              <a:buFont typeface="Arial"/>
              <a:buChar char="•"/>
            </a:pPr>
            <a:r>
              <a:rPr lang="en-US" sz="20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Hosting: Google Cloud Platform, Digital Ocean</a:t>
            </a:r>
            <a:endParaRPr/>
          </a:p>
          <a:p>
            <a:pPr>
              <a:lnSpc>
                <a:spcPct val="100000"/>
              </a:lnSpc>
              <a:buFont typeface="Arial"/>
              <a:buChar char="•"/>
            </a:pPr>
            <a:r>
              <a:rPr lang="en-US" sz="20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http://kubernetes.io/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Shipyard</a:t>
            </a:r>
            <a:endParaRPr/>
          </a:p>
        </p:txBody>
      </p:sp>
      <p:sp>
        <p:nvSpPr>
          <p:cNvPr id="164"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Built on the Docker cluster management toolkit Citadel, Shipyard gives you the ability to manage Docker resources including containers, hosts and more.  Shipyard differs from other management applications in that it promotes composability. Using "Extension Images" you can add functionality such as application routing and load balancing, centralized logging, deployment and more.</a:t>
            </a:r>
            <a:endParaRPr/>
          </a:p>
          <a:p>
            <a:pPr algn="r">
              <a:lnSpc>
                <a:spcPct val="100000"/>
              </a:lnSpc>
            </a:pPr>
            <a:r>
              <a:rPr lang="en-US" sz="1600" i="1" u="sng">
                <a:solidFill>
                  <a:srgbClr val="0000FF"/>
                </a:solidFill>
                <a:latin typeface="Century Gothic"/>
                <a:ea typeface="DejaVu Sans"/>
              </a:rPr>
              <a:t>Shipyard Project website</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June 2013</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Apache 2.0 License.</a:t>
            </a:r>
            <a:endParaRPr/>
          </a:p>
          <a:p>
            <a:pPr lvl="2">
              <a:lnSpc>
                <a:spcPct val="100000"/>
              </a:lnSpc>
              <a:buFont typeface="Arial"/>
              <a:buChar char="•"/>
            </a:pPr>
            <a:r>
              <a:rPr lang="en-US" sz="2000">
                <a:solidFill>
                  <a:srgbClr val="000000"/>
                </a:solidFill>
                <a:latin typeface="Century Gothic"/>
                <a:ea typeface="DejaVu Sans"/>
              </a:rPr>
              <a:t>Github site: </a:t>
            </a:r>
            <a:r>
              <a:rPr lang="en-US" sz="2000" u="sng">
                <a:solidFill>
                  <a:srgbClr val="0000FF"/>
                </a:solidFill>
                <a:latin typeface="Century Gothic"/>
                <a:ea typeface="DejaVu Sans"/>
              </a:rPr>
              <a:t>https://github.com/shipyard/shipyard</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Standard Docker Containers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Uses Citadel for scheduling containers on a Docker cluster.</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Golang 1.3+</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http://shipyard-project.com/</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Tutum</a:t>
            </a:r>
            <a:endParaRPr/>
          </a:p>
        </p:txBody>
      </p:sp>
      <p:sp>
        <p:nvSpPr>
          <p:cNvPr id="166"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Web-hosted Docker container support.  Build Docker compatible images and deploy the containers to any cloud provider.</a:t>
            </a:r>
            <a:endParaRPr/>
          </a:p>
          <a:p>
            <a:pPr algn="r">
              <a:lnSpc>
                <a:spcPct val="100000"/>
              </a:lnSpc>
            </a:pPr>
            <a:r>
              <a:rPr lang="en-US" sz="1600" i="1" u="sng">
                <a:solidFill>
                  <a:srgbClr val="0000FF"/>
                </a:solidFill>
                <a:latin typeface="Century Gothic"/>
                <a:ea typeface="DejaVu Sans"/>
              </a:rPr>
              <a:t>Tutum website</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In beta.</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No. Proprietary.</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Docker-compatible containers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Yes. </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Tutum Private Registry – requires account creation.</a:t>
            </a:r>
            <a:endParaRPr/>
          </a:p>
          <a:p>
            <a:pPr>
              <a:lnSpc>
                <a:spcPct val="100000"/>
              </a:lnSpc>
              <a:buFont typeface="Arial"/>
              <a:buChar char="•"/>
            </a:pPr>
            <a:r>
              <a:rPr lang="en-US" sz="2400">
                <a:solidFill>
                  <a:srgbClr val="000000"/>
                </a:solidFill>
                <a:latin typeface="Century Gothic"/>
                <a:ea typeface="DejaVu Sans"/>
              </a:rPr>
              <a:t>Resources?</a:t>
            </a:r>
            <a:endParaRPr/>
          </a:p>
          <a:p>
            <a:pPr lvl="1">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https://www.tutum.co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Rocket</a:t>
            </a:r>
            <a:endParaRPr/>
          </a:p>
        </p:txBody>
      </p:sp>
      <p:sp>
        <p:nvSpPr>
          <p:cNvPr id="168"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Part of the CoreOS platform.  CoreOS is a fork of ChromeOS.  Partners with Pivotal.  Direct competitor with Docker but </a:t>
            </a:r>
            <a:r>
              <a:rPr lang="en-US" sz="1600" b="1" i="1">
                <a:solidFill>
                  <a:srgbClr val="000000"/>
                </a:solidFill>
                <a:latin typeface="Century Gothic"/>
                <a:ea typeface="DejaVu Sans"/>
              </a:rPr>
              <a:t>very immature product</a:t>
            </a:r>
            <a:r>
              <a:rPr lang="en-US" sz="1600" i="1">
                <a:solidFill>
                  <a:srgbClr val="000000"/>
                </a:solidFill>
                <a:latin typeface="Century Gothic"/>
                <a:ea typeface="DejaVu Sans"/>
              </a:rPr>
              <a:t>.  Different philosophy from Docker: focus on core container management, not on creating a full container platform.</a:t>
            </a:r>
            <a:endParaRPr/>
          </a:p>
          <a:p>
            <a:pPr algn="r">
              <a:lnSpc>
                <a:spcPct val="100000"/>
              </a:lnSpc>
            </a:pPr>
            <a:r>
              <a:rPr lang="en-US" sz="1600" i="1" u="sng">
                <a:solidFill>
                  <a:srgbClr val="0000FF"/>
                </a:solidFill>
                <a:latin typeface="Century Gothic"/>
                <a:ea typeface="DejaVu Sans"/>
              </a:rPr>
              <a:t>CoreOS is building a container runtime, Rocket (12/1/2014)</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Prototype version currently on Github</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Apache 2.0 License.</a:t>
            </a:r>
            <a:endParaRPr/>
          </a:p>
          <a:p>
            <a:pPr lvl="2">
              <a:lnSpc>
                <a:spcPct val="100000"/>
              </a:lnSpc>
              <a:buFont typeface="Arial"/>
              <a:buChar char="•"/>
            </a:pPr>
            <a:r>
              <a:rPr lang="en-US" sz="2000">
                <a:solidFill>
                  <a:srgbClr val="000000"/>
                </a:solidFill>
                <a:latin typeface="Century Gothic"/>
                <a:ea typeface="DejaVu Sans"/>
              </a:rPr>
              <a:t>Github: </a:t>
            </a:r>
            <a:r>
              <a:rPr lang="en-US" sz="2000" u="sng">
                <a:solidFill>
                  <a:srgbClr val="0000FF"/>
                </a:solidFill>
                <a:latin typeface="Century Gothic"/>
                <a:ea typeface="DejaVu Sans"/>
              </a:rPr>
              <a:t>https://github.com/coreos/rocket</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On CoreOS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b="1">
                <a:solidFill>
                  <a:srgbClr val="000000"/>
                </a:solidFill>
                <a:latin typeface="Century Gothic"/>
                <a:ea typeface="DejaVu Sans"/>
              </a:rPr>
              <a:t>Direct competitor of Docker.</a:t>
            </a:r>
            <a:endParaRPr/>
          </a:p>
          <a:p>
            <a:pPr lvl="2">
              <a:lnSpc>
                <a:spcPct val="100000"/>
              </a:lnSpc>
              <a:buFont typeface="Arial"/>
              <a:buChar char="•"/>
            </a:pPr>
            <a:r>
              <a:rPr lang="en-US" sz="2000">
                <a:solidFill>
                  <a:srgbClr val="000000"/>
                </a:solidFill>
                <a:latin typeface="Century Gothic"/>
                <a:ea typeface="DejaVu Sans"/>
              </a:rPr>
              <a:t>Run CoreOS instances on Amazon AWS, Google or Rackspace now.</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Run Linux distros later...</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https://github.com/coreos/rocket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04000" y="292320"/>
            <a:ext cx="9070560" cy="630000"/>
          </a:xfrm>
          <a:prstGeom prst="rect">
            <a:avLst/>
          </a:prstGeom>
          <a:noFill/>
          <a:ln>
            <a:solidFill>
              <a:srgbClr val="4F81BD"/>
            </a:solidFill>
          </a:ln>
        </p:spPr>
        <p:txBody>
          <a:bodyPr lIns="9000" tIns="9000" rIns="9000" bIns="9000" anchor="ctr"/>
          <a:lstStyle/>
          <a:p>
            <a:pPr algn="r">
              <a:lnSpc>
                <a:spcPct val="100000"/>
              </a:lnSpc>
            </a:pPr>
            <a:r>
              <a:rPr lang="en-US" sz="3600">
                <a:solidFill>
                  <a:srgbClr val="000000"/>
                </a:solidFill>
                <a:latin typeface="Century Gothic"/>
                <a:ea typeface="DejaVu Sans"/>
              </a:rPr>
              <a:t>Container Implementations</a:t>
            </a:r>
            <a:endParaRPr/>
          </a:p>
        </p:txBody>
      </p:sp>
      <p:pic>
        <p:nvPicPr>
          <p:cNvPr id="83" name="Picture 79">
            <a:hlinkClick r:id="rId2"/>
          </p:cNvPr>
          <p:cNvPicPr/>
          <p:nvPr/>
        </p:nvPicPr>
        <p:blipFill>
          <a:blip r:embed="rId3"/>
          <a:stretch>
            <a:fillRect/>
          </a:stretch>
        </p:blipFill>
        <p:spPr>
          <a:xfrm>
            <a:off x="365760" y="1132200"/>
            <a:ext cx="9417240" cy="5541840"/>
          </a:xfrm>
          <a:prstGeom prst="rect">
            <a:avLst/>
          </a:prstGeom>
          <a:ln>
            <a:noFill/>
          </a:ln>
        </p:spPr>
      </p:pic>
      <p:sp>
        <p:nvSpPr>
          <p:cNvPr id="2" name="TextBox 1"/>
          <p:cNvSpPr txBox="1"/>
          <p:nvPr/>
        </p:nvSpPr>
        <p:spPr>
          <a:xfrm>
            <a:off x="504000" y="6931742"/>
            <a:ext cx="5669181" cy="369332"/>
          </a:xfrm>
          <a:prstGeom prst="rect">
            <a:avLst/>
          </a:prstGeom>
          <a:noFill/>
        </p:spPr>
        <p:txBody>
          <a:bodyPr wrap="none" rtlCol="0">
            <a:spAutoFit/>
          </a:bodyPr>
          <a:lstStyle/>
          <a:p>
            <a:r>
              <a:rPr lang="en-US" dirty="0" smtClean="0"/>
              <a:t>From Wikipedia: </a:t>
            </a:r>
            <a:r>
              <a:rPr lang="en-US" dirty="0" smtClean="0">
                <a:hlinkClick r:id="rId2"/>
              </a:rPr>
              <a:t>Operating-system-level Virtualization</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Spoon</a:t>
            </a:r>
            <a:endParaRPr/>
          </a:p>
        </p:txBody>
      </p:sp>
      <p:sp>
        <p:nvSpPr>
          <p:cNvPr id="170"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Container support in Windows.  Uses Spoon VM instead of LXC.  Hosts a component repository.</a:t>
            </a:r>
            <a:endParaRPr/>
          </a:p>
          <a:p>
            <a:pPr algn="r">
              <a:lnSpc>
                <a:spcPct val="100000"/>
              </a:lnSpc>
            </a:pPr>
            <a:r>
              <a:rPr lang="en-US" sz="1600" i="1" u="sng">
                <a:solidFill>
                  <a:srgbClr val="0000FF"/>
                </a:solidFill>
                <a:latin typeface="Century Gothic"/>
                <a:ea typeface="DejaVu Sans"/>
              </a:rPr>
              <a:t>What is Spoon?</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Xenocode (2006-2010), then rebranded to Spoon in 2010.</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No. Proprietary.</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Windows containers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Docker and Spoon operate on different platforms (Linux vs. Windows).</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Windows</a:t>
            </a:r>
            <a:endParaRPr/>
          </a:p>
          <a:p>
            <a:pPr lvl="2">
              <a:lnSpc>
                <a:spcPct val="100000"/>
              </a:lnSpc>
              <a:buFont typeface="Arial"/>
              <a:buChar char="•"/>
            </a:pPr>
            <a:r>
              <a:rPr lang="en-US" sz="2000">
                <a:solidFill>
                  <a:srgbClr val="000000"/>
                </a:solidFill>
                <a:latin typeface="Century Gothic"/>
                <a:ea typeface="DejaVu Sans"/>
              </a:rPr>
              <a:t>Spoon.net Hub: </a:t>
            </a:r>
            <a:r>
              <a:rPr lang="en-US" sz="2000" u="sng">
                <a:solidFill>
                  <a:srgbClr val="0000FF"/>
                </a:solidFill>
                <a:latin typeface="Century Gothic"/>
                <a:ea typeface="DejaVu Sans"/>
              </a:rPr>
              <a:t>https://spoon.net/hub</a:t>
            </a:r>
            <a:endParaRPr/>
          </a:p>
          <a:p>
            <a:pPr lvl="2">
              <a:lnSpc>
                <a:spcPct val="100000"/>
              </a:lnSpc>
              <a:buFont typeface="Arial"/>
              <a:buChar char="•"/>
            </a:pPr>
            <a:r>
              <a:rPr lang="en-US" sz="2000">
                <a:solidFill>
                  <a:srgbClr val="000000"/>
                </a:solidFill>
                <a:latin typeface="Century Gothic"/>
                <a:ea typeface="DejaVu Sans"/>
              </a:rPr>
              <a:t>Third-party Hub: </a:t>
            </a:r>
            <a:r>
              <a:rPr lang="en-US" sz="2000" u="sng">
                <a:solidFill>
                  <a:srgbClr val="0000FF"/>
                </a:solidFill>
                <a:latin typeface="Century Gothic"/>
                <a:ea typeface="DejaVu Sans"/>
              </a:rPr>
              <a:t>http://turbo.net</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https://spoon.net/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What is Docker?</a:t>
            </a:r>
            <a:endParaRPr>
              <a:latin typeface="Century Gothic" panose="020B0502020202020204" pitchFamily="34" charset="0"/>
            </a:endParaRPr>
          </a:p>
        </p:txBody>
      </p:sp>
      <p:sp>
        <p:nvSpPr>
          <p:cNvPr id="85" name="CustomShape 2"/>
          <p:cNvSpPr/>
          <p:nvPr/>
        </p:nvSpPr>
        <p:spPr>
          <a:xfrm>
            <a:off x="504000" y="1188720"/>
            <a:ext cx="9070560" cy="5851080"/>
          </a:xfrm>
          <a:prstGeom prst="rect">
            <a:avLst/>
          </a:prstGeom>
          <a:noFill/>
          <a:ln>
            <a:noFill/>
          </a:ln>
        </p:spPr>
        <p:txBody>
          <a:bodyPr lIns="0" tIns="0" rIns="0" bIns="0"/>
          <a:lstStyle/>
          <a:p>
            <a:pPr marL="228600" indent="-228600">
              <a:lnSpc>
                <a:spcPct val="100000"/>
              </a:lnSpc>
              <a:buFont typeface="Arial"/>
              <a:buChar char="•"/>
            </a:pPr>
            <a:r>
              <a:rPr lang="en-US" sz="2000" dirty="0" err="1">
                <a:solidFill>
                  <a:srgbClr val="000000"/>
                </a:solidFill>
                <a:latin typeface="Century Gothic" panose="020B0502020202020204" pitchFamily="34" charset="0"/>
                <a:ea typeface="DejaVu Sans"/>
              </a:rPr>
              <a:t>Docker</a:t>
            </a:r>
            <a:r>
              <a:rPr lang="en-US" sz="2000" dirty="0">
                <a:solidFill>
                  <a:srgbClr val="000000"/>
                </a:solidFill>
                <a:latin typeface="Century Gothic" panose="020B0502020202020204" pitchFamily="34" charset="0"/>
                <a:ea typeface="DejaVu Sans"/>
              </a:rPr>
              <a:t> helps to create and manage containers easy</a:t>
            </a:r>
            <a:endParaRPr dirty="0">
              <a:latin typeface="Century Gothic" panose="020B0502020202020204" pitchFamily="34" charset="0"/>
            </a:endParaRPr>
          </a:p>
          <a:p>
            <a:pPr marL="228600" indent="-228600">
              <a:lnSpc>
                <a:spcPct val="100000"/>
              </a:lnSpc>
              <a:buFont typeface="Arial"/>
              <a:buChar char="•"/>
            </a:pPr>
            <a:r>
              <a:rPr lang="en-US" sz="2000" dirty="0" err="1">
                <a:solidFill>
                  <a:srgbClr val="000000"/>
                </a:solidFill>
                <a:latin typeface="Century Gothic" panose="020B0502020202020204" pitchFamily="34" charset="0"/>
                <a:ea typeface="DejaVu Sans"/>
              </a:rPr>
              <a:t>Docker</a:t>
            </a:r>
            <a:r>
              <a:rPr lang="en-US" sz="2000" dirty="0">
                <a:solidFill>
                  <a:srgbClr val="000000"/>
                </a:solidFill>
                <a:latin typeface="Century Gothic" panose="020B0502020202020204" pitchFamily="34" charset="0"/>
                <a:ea typeface="DejaVu Sans"/>
              </a:rPr>
              <a:t> creates an ecosystem similar to </a:t>
            </a:r>
            <a:r>
              <a:rPr lang="en-US" sz="2000" dirty="0" err="1">
                <a:solidFill>
                  <a:srgbClr val="000000"/>
                </a:solidFill>
                <a:latin typeface="Century Gothic" panose="020B0502020202020204" pitchFamily="34" charset="0"/>
                <a:ea typeface="DejaVu Sans"/>
              </a:rPr>
              <a:t>Github</a:t>
            </a:r>
            <a:r>
              <a:rPr lang="en-US" sz="2000" dirty="0">
                <a:solidFill>
                  <a:srgbClr val="000000"/>
                </a:solidFill>
                <a:latin typeface="Century Gothic" panose="020B0502020202020204" pitchFamily="34" charset="0"/>
                <a:ea typeface="DejaVu Sans"/>
              </a:rPr>
              <a:t> and Maven that makes it easy to share images</a:t>
            </a:r>
            <a:endParaRPr dirty="0">
              <a:latin typeface="Century Gothic" panose="020B0502020202020204" pitchFamily="34" charset="0"/>
            </a:endParaRPr>
          </a:p>
          <a:p>
            <a:pPr marL="228600" indent="-228600">
              <a:lnSpc>
                <a:spcPct val="100000"/>
              </a:lnSpc>
              <a:buFont typeface="Arial"/>
              <a:buChar char="•"/>
            </a:pPr>
            <a:endParaRPr dirty="0">
              <a:latin typeface="Century Gothic" panose="020B0502020202020204" pitchFamily="34" charset="0"/>
            </a:endParaRPr>
          </a:p>
          <a:p>
            <a:pPr marL="228600" indent="-228600">
              <a:lnSpc>
                <a:spcPct val="100000"/>
              </a:lnSpc>
              <a:buFont typeface="Arial"/>
              <a:buChar char="•"/>
            </a:pPr>
            <a:r>
              <a:rPr lang="en-US" sz="2000" dirty="0">
                <a:solidFill>
                  <a:srgbClr val="000000"/>
                </a:solidFill>
                <a:latin typeface="Century Gothic" panose="020B0502020202020204" pitchFamily="34" charset="0"/>
                <a:ea typeface="DejaVu Sans"/>
              </a:rPr>
              <a:t>An </a:t>
            </a:r>
            <a:r>
              <a:rPr lang="en-US" sz="2000" dirty="0">
                <a:solidFill>
                  <a:srgbClr val="FF3333"/>
                </a:solidFill>
                <a:latin typeface="Century Gothic" panose="020B0502020202020204" pitchFamily="34" charset="0"/>
                <a:ea typeface="DejaVu Sans"/>
              </a:rPr>
              <a:t>image</a:t>
            </a:r>
            <a:r>
              <a:rPr lang="en-US" sz="2000" dirty="0">
                <a:solidFill>
                  <a:srgbClr val="000000"/>
                </a:solidFill>
                <a:latin typeface="Century Gothic" panose="020B0502020202020204" pitchFamily="34" charset="0"/>
                <a:ea typeface="DejaVu Sans"/>
              </a:rPr>
              <a:t> is a shareable snapshot of software</a:t>
            </a:r>
            <a:endParaRPr dirty="0">
              <a:latin typeface="Century Gothic" panose="020B0502020202020204" pitchFamily="34" charset="0"/>
            </a:endParaRPr>
          </a:p>
          <a:p>
            <a:pPr marL="228600" indent="-228600">
              <a:lnSpc>
                <a:spcPct val="100000"/>
              </a:lnSpc>
              <a:buFont typeface="Arial"/>
              <a:buChar char="•"/>
            </a:pPr>
            <a:r>
              <a:rPr lang="en-US" sz="2000" dirty="0">
                <a:solidFill>
                  <a:srgbClr val="000000"/>
                </a:solidFill>
                <a:latin typeface="Century Gothic" panose="020B0502020202020204" pitchFamily="34" charset="0"/>
                <a:ea typeface="DejaVu Sans"/>
              </a:rPr>
              <a:t>A </a:t>
            </a:r>
            <a:r>
              <a:rPr lang="en-US" sz="2000" dirty="0">
                <a:solidFill>
                  <a:srgbClr val="FF3333"/>
                </a:solidFill>
                <a:latin typeface="Century Gothic" panose="020B0502020202020204" pitchFamily="34" charset="0"/>
                <a:ea typeface="DejaVu Sans"/>
              </a:rPr>
              <a:t>container</a:t>
            </a:r>
            <a:r>
              <a:rPr lang="en-US" sz="2000" dirty="0">
                <a:solidFill>
                  <a:srgbClr val="000000"/>
                </a:solidFill>
                <a:latin typeface="Century Gothic" panose="020B0502020202020204" pitchFamily="34" charset="0"/>
                <a:ea typeface="DejaVu Sans"/>
              </a:rPr>
              <a:t> is a running instance of an </a:t>
            </a:r>
            <a:r>
              <a:rPr lang="en-US" sz="2000" dirty="0">
                <a:solidFill>
                  <a:srgbClr val="FF3333"/>
                </a:solidFill>
                <a:latin typeface="Century Gothic" panose="020B0502020202020204" pitchFamily="34" charset="0"/>
                <a:ea typeface="DejaVu Sans"/>
              </a:rPr>
              <a:t>image</a:t>
            </a:r>
            <a:endParaRPr dirty="0">
              <a:latin typeface="Century Gothic" panose="020B0502020202020204" pitchFamily="34" charset="0"/>
            </a:endParaRPr>
          </a:p>
          <a:p>
            <a:pPr marL="228600" indent="-228600">
              <a:lnSpc>
                <a:spcPct val="100000"/>
              </a:lnSpc>
              <a:buFont typeface="Arial"/>
              <a:buChar char="•"/>
            </a:pPr>
            <a:r>
              <a:rPr lang="en-US" sz="2000" dirty="0">
                <a:solidFill>
                  <a:srgbClr val="FF3333"/>
                </a:solidFill>
                <a:latin typeface="Century Gothic" panose="020B0502020202020204" pitchFamily="34" charset="0"/>
                <a:ea typeface="DejaVu Sans"/>
              </a:rPr>
              <a:t>Images </a:t>
            </a:r>
            <a:r>
              <a:rPr lang="en-US" sz="2000" dirty="0">
                <a:solidFill>
                  <a:srgbClr val="000000"/>
                </a:solidFill>
                <a:latin typeface="Century Gothic" panose="020B0502020202020204" pitchFamily="34" charset="0"/>
                <a:ea typeface="DejaVu Sans"/>
              </a:rPr>
              <a:t>can be built and managed on your local workstation</a:t>
            </a:r>
            <a:endParaRPr dirty="0">
              <a:latin typeface="Century Gothic" panose="020B0502020202020204" pitchFamily="34" charset="0"/>
            </a:endParaRPr>
          </a:p>
          <a:p>
            <a:pPr marL="228600" indent="-228600">
              <a:lnSpc>
                <a:spcPct val="100000"/>
              </a:lnSpc>
              <a:buFont typeface="Arial"/>
              <a:buChar char="•"/>
            </a:pPr>
            <a:r>
              <a:rPr lang="en-US" sz="2000" dirty="0">
                <a:solidFill>
                  <a:srgbClr val="FF3333"/>
                </a:solidFill>
                <a:latin typeface="Century Gothic" panose="020B0502020202020204" pitchFamily="34" charset="0"/>
                <a:ea typeface="DejaVu Sans"/>
              </a:rPr>
              <a:t>Images</a:t>
            </a:r>
            <a:r>
              <a:rPr lang="en-US" sz="2000" dirty="0">
                <a:solidFill>
                  <a:srgbClr val="000000"/>
                </a:solidFill>
                <a:latin typeface="Century Gothic" panose="020B0502020202020204" pitchFamily="34" charset="0"/>
                <a:ea typeface="DejaVu Sans"/>
              </a:rPr>
              <a:t> can be pulled and pushed from private and public </a:t>
            </a:r>
            <a:r>
              <a:rPr lang="en-US" sz="2000" dirty="0">
                <a:solidFill>
                  <a:srgbClr val="FF3333"/>
                </a:solidFill>
                <a:latin typeface="Century Gothic" panose="020B0502020202020204" pitchFamily="34" charset="0"/>
                <a:ea typeface="DejaVu Sans"/>
              </a:rPr>
              <a:t>repos</a:t>
            </a:r>
            <a:endParaRPr dirty="0">
              <a:latin typeface="Century Gothic" panose="020B0502020202020204" pitchFamily="34" charset="0"/>
            </a:endParaRPr>
          </a:p>
        </p:txBody>
      </p:sp>
      <p:sp>
        <p:nvSpPr>
          <p:cNvPr id="87" name="TextShape 3"/>
          <p:cNvSpPr txBox="1"/>
          <p:nvPr/>
        </p:nvSpPr>
        <p:spPr>
          <a:xfrm>
            <a:off x="1692720" y="7091640"/>
            <a:ext cx="7132320" cy="346320"/>
          </a:xfrm>
          <a:prstGeom prst="rect">
            <a:avLst/>
          </a:prstGeom>
        </p:spPr>
        <p:txBody>
          <a:bodyPr lIns="90000" tIns="45000" rIns="90000" bIns="45000"/>
          <a:lstStyle/>
          <a:p>
            <a:r>
              <a:rPr lang="en-US" dirty="0">
                <a:latin typeface="Century Gothic" panose="020B0502020202020204" pitchFamily="34" charset="0"/>
              </a:rPr>
              <a:t>What is </a:t>
            </a:r>
            <a:r>
              <a:rPr lang="en-US" dirty="0" err="1">
                <a:latin typeface="Century Gothic" panose="020B0502020202020204" pitchFamily="34" charset="0"/>
              </a:rPr>
              <a:t>Docker</a:t>
            </a:r>
            <a:r>
              <a:rPr lang="en-US" dirty="0">
                <a:latin typeface="Century Gothic" panose="020B0502020202020204" pitchFamily="34" charset="0"/>
              </a:rPr>
              <a:t>?  </a:t>
            </a:r>
            <a:r>
              <a:rPr lang="en-US" dirty="0">
                <a:latin typeface="Century Gothic" panose="020B0502020202020204" pitchFamily="34" charset="0"/>
                <a:hlinkClick r:id="rId2"/>
              </a:rPr>
              <a:t>https://www.docker.com/whatisdocker/</a:t>
            </a:r>
            <a:endParaRPr dirty="0">
              <a:latin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785" y="3560137"/>
            <a:ext cx="4708670" cy="353150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Currently Linux-Centric</a:t>
            </a:r>
            <a:endParaRPr/>
          </a:p>
        </p:txBody>
      </p:sp>
      <p:sp>
        <p:nvSpPr>
          <p:cNvPr id="89" name="CustomShape 2"/>
          <p:cNvSpPr/>
          <p:nvPr/>
        </p:nvSpPr>
        <p:spPr>
          <a:xfrm>
            <a:off x="504000" y="1188720"/>
            <a:ext cx="9070560" cy="5851080"/>
          </a:xfrm>
          <a:prstGeom prst="rect">
            <a:avLst/>
          </a:prstGeom>
          <a:noFill/>
          <a:ln>
            <a:noFill/>
          </a:ln>
        </p:spPr>
        <p:txBody>
          <a:bodyPr lIns="0" tIns="0" rIns="0" bIns="0"/>
          <a:lstStyle/>
          <a:p>
            <a:pPr marL="228600" indent="-228600">
              <a:lnSpc>
                <a:spcPct val="100000"/>
              </a:lnSpc>
              <a:buSzPct val="45000"/>
              <a:buFont typeface="Arial"/>
              <a:buChar char="•"/>
            </a:pPr>
            <a:r>
              <a:rPr lang="en-US" sz="2400" dirty="0" smtClean="0">
                <a:solidFill>
                  <a:srgbClr val="000000"/>
                </a:solidFill>
                <a:latin typeface="Century Gothic" panose="020B0502020202020204" pitchFamily="34" charset="0"/>
                <a:ea typeface="DejaVu Sans"/>
              </a:rPr>
              <a:t>Linux already has container support</a:t>
            </a:r>
          </a:p>
          <a:p>
            <a:pPr marL="685800" lvl="1" indent="-228600">
              <a:buSzPct val="45000"/>
              <a:buFont typeface="Arial"/>
              <a:buChar char="•"/>
            </a:pPr>
            <a:r>
              <a:rPr lang="en-US" dirty="0" smtClean="0">
                <a:solidFill>
                  <a:srgbClr val="000000"/>
                </a:solidFill>
                <a:latin typeface="Century Gothic" panose="020B0502020202020204" pitchFamily="34" charset="0"/>
                <a:ea typeface="DejaVu Sans"/>
              </a:rPr>
              <a:t>Container </a:t>
            </a:r>
            <a:r>
              <a:rPr lang="en-US" dirty="0">
                <a:solidFill>
                  <a:srgbClr val="000000"/>
                </a:solidFill>
                <a:latin typeface="Century Gothic" panose="020B0502020202020204" pitchFamily="34" charset="0"/>
                <a:ea typeface="DejaVu Sans"/>
              </a:rPr>
              <a:t>support is already in </a:t>
            </a:r>
            <a:r>
              <a:rPr lang="en-US" dirty="0" smtClean="0">
                <a:solidFill>
                  <a:srgbClr val="000000"/>
                </a:solidFill>
                <a:latin typeface="Century Gothic" panose="020B0502020202020204" pitchFamily="34" charset="0"/>
                <a:ea typeface="DejaVu Sans"/>
              </a:rPr>
              <a:t>Linux</a:t>
            </a:r>
          </a:p>
          <a:p>
            <a:pPr marL="685800" lvl="1" indent="-228600">
              <a:buSzPct val="45000"/>
              <a:buFont typeface="Arial"/>
              <a:buChar char="•"/>
            </a:pPr>
            <a:r>
              <a:rPr lang="en-US" dirty="0" smtClean="0">
                <a:solidFill>
                  <a:srgbClr val="000000"/>
                </a:solidFill>
                <a:latin typeface="Century Gothic" panose="020B0502020202020204" pitchFamily="34" charset="0"/>
              </a:rPr>
              <a:t>Uses Linux namespaces and control groups (</a:t>
            </a:r>
            <a:r>
              <a:rPr lang="en-US" dirty="0" err="1" smtClean="0">
                <a:solidFill>
                  <a:srgbClr val="000000"/>
                </a:solidFill>
                <a:latin typeface="Century Gothic" panose="020B0502020202020204" pitchFamily="34" charset="0"/>
              </a:rPr>
              <a:t>cgroups</a:t>
            </a:r>
            <a:r>
              <a:rPr lang="en-US" dirty="0" smtClean="0">
                <a:solidFill>
                  <a:srgbClr val="000000"/>
                </a:solidFill>
                <a:latin typeface="Century Gothic" panose="020B0502020202020204" pitchFamily="34" charset="0"/>
              </a:rPr>
              <a:t>)</a:t>
            </a:r>
            <a:endParaRPr lang="en-US" sz="2400" dirty="0" smtClean="0">
              <a:solidFill>
                <a:srgbClr val="000000"/>
              </a:solidFill>
              <a:latin typeface="Century Gothic" panose="020B0502020202020204" pitchFamily="34" charset="0"/>
            </a:endParaRPr>
          </a:p>
          <a:p>
            <a:pPr marL="228600" indent="-228600">
              <a:buSzPct val="45000"/>
              <a:buFont typeface="Arial"/>
              <a:buChar char="•"/>
            </a:pPr>
            <a:r>
              <a:rPr lang="en-US" sz="2400" dirty="0" smtClean="0">
                <a:solidFill>
                  <a:srgbClr val="000000"/>
                </a:solidFill>
                <a:latin typeface="Century Gothic" panose="020B0502020202020204" pitchFamily="34" charset="0"/>
              </a:rPr>
              <a:t>So, what does </a:t>
            </a:r>
            <a:r>
              <a:rPr lang="en-US" sz="2400" dirty="0" err="1" smtClean="0">
                <a:solidFill>
                  <a:srgbClr val="000000"/>
                </a:solidFill>
                <a:latin typeface="Century Gothic" panose="020B0502020202020204" pitchFamily="34" charset="0"/>
              </a:rPr>
              <a:t>Docker</a:t>
            </a:r>
            <a:r>
              <a:rPr lang="en-US" sz="2400" dirty="0" smtClean="0">
                <a:solidFill>
                  <a:srgbClr val="000000"/>
                </a:solidFill>
                <a:latin typeface="Century Gothic" panose="020B0502020202020204" pitchFamily="34" charset="0"/>
              </a:rPr>
              <a:t> bring to the table?</a:t>
            </a:r>
            <a:endParaRPr sz="2400" dirty="0">
              <a:latin typeface="Century Gothic" panose="020B0502020202020204" pitchFamily="34" charset="0"/>
            </a:endParaRPr>
          </a:p>
          <a:p>
            <a:pPr marL="685800" lvl="1" indent="-228600">
              <a:buSzPct val="45000"/>
              <a:buFont typeface="Arial"/>
              <a:buChar char="•"/>
            </a:pPr>
            <a:r>
              <a:rPr lang="en-US" dirty="0" smtClean="0">
                <a:solidFill>
                  <a:srgbClr val="000000"/>
                </a:solidFill>
                <a:latin typeface="Century Gothic" panose="020B0502020202020204" pitchFamily="34" charset="0"/>
                <a:ea typeface="DejaVu Sans"/>
              </a:rPr>
              <a:t>makes </a:t>
            </a:r>
            <a:r>
              <a:rPr lang="en-US" dirty="0">
                <a:solidFill>
                  <a:srgbClr val="000000"/>
                </a:solidFill>
                <a:latin typeface="Century Gothic" panose="020B0502020202020204" pitchFamily="34" charset="0"/>
                <a:ea typeface="DejaVu Sans"/>
              </a:rPr>
              <a:t>it </a:t>
            </a:r>
            <a:r>
              <a:rPr lang="en-US" dirty="0" smtClean="0">
                <a:solidFill>
                  <a:srgbClr val="000000"/>
                </a:solidFill>
                <a:latin typeface="Century Gothic" panose="020B0502020202020204" pitchFamily="34" charset="0"/>
                <a:ea typeface="DejaVu Sans"/>
              </a:rPr>
              <a:t>easy to build images</a:t>
            </a:r>
          </a:p>
          <a:p>
            <a:pPr marL="685800" lvl="1" indent="-228600">
              <a:buSzPct val="45000"/>
              <a:buFont typeface="Arial"/>
              <a:buChar char="•"/>
            </a:pPr>
            <a:r>
              <a:rPr lang="en-US" dirty="0" smtClean="0">
                <a:solidFill>
                  <a:srgbClr val="000000"/>
                </a:solidFill>
                <a:latin typeface="Century Gothic" panose="020B0502020202020204" pitchFamily="34" charset="0"/>
              </a:rPr>
              <a:t>creates images that are portable</a:t>
            </a:r>
          </a:p>
          <a:p>
            <a:pPr marL="685800" lvl="1" indent="-228600">
              <a:buSzPct val="45000"/>
              <a:buFont typeface="Arial"/>
              <a:buChar char="•"/>
            </a:pPr>
            <a:r>
              <a:rPr lang="en-US" dirty="0" smtClean="0">
                <a:solidFill>
                  <a:srgbClr val="000000"/>
                </a:solidFill>
                <a:latin typeface="Century Gothic" panose="020B0502020202020204" pitchFamily="34" charset="0"/>
              </a:rPr>
              <a:t>provides an ecosystem to help users share their images</a:t>
            </a:r>
          </a:p>
          <a:p>
            <a:pPr marL="1143000" lvl="2" indent="-228600">
              <a:buSzPct val="45000"/>
              <a:buFont typeface="Arial"/>
              <a:buChar char="•"/>
            </a:pPr>
            <a:r>
              <a:rPr lang="en-US" dirty="0" smtClean="0">
                <a:solidFill>
                  <a:srgbClr val="000000"/>
                </a:solidFill>
                <a:latin typeface="Century Gothic" panose="020B0502020202020204" pitchFamily="34" charset="0"/>
                <a:hlinkClick r:id="rId2"/>
              </a:rPr>
              <a:t>Shared Registry</a:t>
            </a:r>
            <a:endParaRPr lang="en-US" dirty="0" smtClean="0">
              <a:solidFill>
                <a:srgbClr val="000000"/>
              </a:solidFill>
              <a:latin typeface="Century Gothic" panose="020B0502020202020204" pitchFamily="34" charset="0"/>
            </a:endParaRPr>
          </a:p>
          <a:p>
            <a:pPr marL="685800" lvl="1" indent="-228600">
              <a:buSzPct val="45000"/>
              <a:buFont typeface="Arial"/>
              <a:buChar char="•"/>
            </a:pPr>
            <a:r>
              <a:rPr lang="en-US" dirty="0" smtClean="0">
                <a:solidFill>
                  <a:srgbClr val="000000"/>
                </a:solidFill>
                <a:latin typeface="Century Gothic" panose="020B0502020202020204" pitchFamily="34" charset="0"/>
              </a:rPr>
              <a:t>is open-source</a:t>
            </a:r>
          </a:p>
          <a:p>
            <a:pPr marL="685800" lvl="1" indent="-228600">
              <a:buSzPct val="45000"/>
              <a:buFont typeface="Arial"/>
              <a:buChar char="•"/>
            </a:pPr>
            <a:r>
              <a:rPr lang="en-US" dirty="0" smtClean="0">
                <a:solidFill>
                  <a:srgbClr val="000000"/>
                </a:solidFill>
                <a:latin typeface="Century Gothic" panose="020B0502020202020204" pitchFamily="34" charset="0"/>
              </a:rPr>
              <a:t>has a very active community</a:t>
            </a:r>
          </a:p>
          <a:p>
            <a:pPr marL="685800" lvl="1" indent="-228600">
              <a:buSzPct val="45000"/>
              <a:buFont typeface="Arial"/>
              <a:buChar char="•"/>
            </a:pPr>
            <a:r>
              <a:rPr lang="en-US" dirty="0">
                <a:solidFill>
                  <a:srgbClr val="000000"/>
                </a:solidFill>
                <a:latin typeface="Century Gothic" panose="020B0502020202020204" pitchFamily="34" charset="0"/>
              </a:rPr>
              <a:t>p</a:t>
            </a:r>
            <a:r>
              <a:rPr lang="en-US" dirty="0" smtClean="0">
                <a:solidFill>
                  <a:srgbClr val="000000"/>
                </a:solidFill>
                <a:latin typeface="Century Gothic" panose="020B0502020202020204" pitchFamily="34" charset="0"/>
              </a:rPr>
              <a:t>rovides security</a:t>
            </a:r>
          </a:p>
          <a:p>
            <a:pPr marL="685800" lvl="1" indent="-228600">
              <a:buSzPct val="45000"/>
              <a:buFont typeface="Arial"/>
              <a:buChar char="•"/>
            </a:pPr>
            <a:endParaRPr dirty="0">
              <a:latin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722" y="3347671"/>
            <a:ext cx="4922838" cy="369212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38150" y="301320"/>
            <a:ext cx="913641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What About Mac OS?</a:t>
            </a:r>
            <a:endParaRPr>
              <a:latin typeface="Century Gothic" panose="020B0502020202020204" pitchFamily="34" charset="0"/>
            </a:endParaRPr>
          </a:p>
        </p:txBody>
      </p:sp>
      <p:sp>
        <p:nvSpPr>
          <p:cNvPr id="92" name="CustomShape 2"/>
          <p:cNvSpPr/>
          <p:nvPr/>
        </p:nvSpPr>
        <p:spPr>
          <a:xfrm>
            <a:off x="570029" y="1188720"/>
            <a:ext cx="9004532" cy="5851080"/>
          </a:xfrm>
          <a:prstGeom prst="rect">
            <a:avLst/>
          </a:prstGeom>
          <a:noFill/>
          <a:ln>
            <a:noFill/>
          </a:ln>
        </p:spPr>
        <p:txBody>
          <a:bodyPr lIns="0" tIns="0" rIns="0" bIns="0"/>
          <a:lstStyle/>
          <a:p>
            <a:pPr marL="228600" indent="-228600">
              <a:lnSpc>
                <a:spcPct val="100000"/>
              </a:lnSpc>
              <a:buSzPct val="45000"/>
              <a:buFont typeface="Arial"/>
              <a:buChar char="•"/>
            </a:pPr>
            <a:r>
              <a:rPr lang="en-US" sz="2400" dirty="0">
                <a:solidFill>
                  <a:srgbClr val="000000"/>
                </a:solidFill>
                <a:latin typeface="Century Gothic" panose="020B0502020202020204" pitchFamily="34" charset="0"/>
                <a:ea typeface="DejaVu Sans"/>
              </a:rPr>
              <a:t>Can run </a:t>
            </a: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under Mac OS!</a:t>
            </a:r>
            <a:endParaRPr dirty="0">
              <a:latin typeface="Century Gothic" panose="020B0502020202020204" pitchFamily="34" charset="0"/>
            </a:endParaRPr>
          </a:p>
          <a:p>
            <a:pPr marL="228600" indent="-228600">
              <a:lnSpc>
                <a:spcPct val="100000"/>
              </a:lnSpc>
              <a:buSzPct val="45000"/>
              <a:buFont typeface="Arial"/>
              <a:buChar char="•"/>
            </a:pPr>
            <a:r>
              <a:rPr lang="en-US" sz="2400" dirty="0">
                <a:solidFill>
                  <a:srgbClr val="000000"/>
                </a:solidFill>
                <a:latin typeface="Century Gothic" panose="020B0502020202020204" pitchFamily="34" charset="0"/>
                <a:ea typeface="DejaVu Sans"/>
              </a:rPr>
              <a:t>Until native OS support is built – Use '</a:t>
            </a:r>
            <a:r>
              <a:rPr lang="en-US" sz="2400" dirty="0">
                <a:solidFill>
                  <a:srgbClr val="3399FF"/>
                </a:solidFill>
                <a:latin typeface="Century Gothic" panose="020B0502020202020204" pitchFamily="34" charset="0"/>
                <a:ea typeface="DejaVu Sans"/>
              </a:rPr>
              <a:t>boot2docker</a:t>
            </a:r>
            <a:r>
              <a:rPr lang="en-US" sz="2400" dirty="0">
                <a:solidFill>
                  <a:srgbClr val="000000"/>
                </a:solidFill>
                <a:latin typeface="Century Gothic" panose="020B0502020202020204" pitchFamily="34" charset="0"/>
                <a:ea typeface="DejaVu Sans"/>
              </a:rPr>
              <a:t>'</a:t>
            </a:r>
            <a:endParaRPr dirty="0">
              <a:latin typeface="Century Gothic" panose="020B0502020202020204" pitchFamily="34" charset="0"/>
            </a:endParaRPr>
          </a:p>
          <a:p>
            <a:pPr marL="685800" lvl="1" indent="-228600">
              <a:buSzPct val="45000"/>
              <a:buFont typeface="Arial"/>
              <a:buChar char="•"/>
            </a:pPr>
            <a:r>
              <a:rPr lang="en-US" sz="2000" dirty="0" smtClean="0">
                <a:solidFill>
                  <a:srgbClr val="000000"/>
                </a:solidFill>
                <a:latin typeface="Century Gothic" panose="020B0502020202020204" pitchFamily="34" charset="0"/>
                <a:ea typeface="DejaVu Sans"/>
              </a:rPr>
              <a:t>Full instructions: </a:t>
            </a:r>
            <a:r>
              <a:rPr lang="en-US" sz="2000" dirty="0">
                <a:solidFill>
                  <a:srgbClr val="3399FF"/>
                </a:solidFill>
                <a:latin typeface="Century Gothic" panose="020B0502020202020204" pitchFamily="34" charset="0"/>
                <a:ea typeface="DejaVu Sans"/>
                <a:hlinkClick r:id="rId2"/>
              </a:rPr>
              <a:t>https://docs.docker.com/installation/mac</a:t>
            </a:r>
            <a:r>
              <a:rPr lang="en-US" sz="2000" dirty="0" smtClean="0">
                <a:solidFill>
                  <a:srgbClr val="3399FF"/>
                </a:solidFill>
                <a:latin typeface="Century Gothic" panose="020B0502020202020204" pitchFamily="34" charset="0"/>
                <a:ea typeface="DejaVu Sans"/>
                <a:hlinkClick r:id="rId2"/>
              </a:rPr>
              <a:t>/</a:t>
            </a:r>
            <a:endParaRPr dirty="0">
              <a:latin typeface="Century Gothic" panose="020B0502020202020204" pitchFamily="34" charset="0"/>
            </a:endParaRPr>
          </a:p>
        </p:txBody>
      </p:sp>
      <p:pic>
        <p:nvPicPr>
          <p:cNvPr id="93" name="Picture 92"/>
          <p:cNvPicPr/>
          <p:nvPr/>
        </p:nvPicPr>
        <p:blipFill>
          <a:blip r:embed="rId3"/>
          <a:stretch>
            <a:fillRect/>
          </a:stretch>
        </p:blipFill>
        <p:spPr>
          <a:xfrm>
            <a:off x="1393153" y="3286080"/>
            <a:ext cx="3233207" cy="3809520"/>
          </a:xfrm>
          <a:prstGeom prst="rect">
            <a:avLst/>
          </a:prstGeom>
          <a:ln>
            <a:noFill/>
          </a:ln>
        </p:spPr>
      </p:pic>
      <p:pic>
        <p:nvPicPr>
          <p:cNvPr id="94" name="Picture 93"/>
          <p:cNvPicPr/>
          <p:nvPr/>
        </p:nvPicPr>
        <p:blipFill>
          <a:blip r:embed="rId4"/>
          <a:stretch>
            <a:fillRect/>
          </a:stretch>
        </p:blipFill>
        <p:spPr>
          <a:xfrm>
            <a:off x="4880473" y="3281040"/>
            <a:ext cx="3233207" cy="3809520"/>
          </a:xfrm>
          <a:prstGeom prst="rect">
            <a:avLst/>
          </a:prstGeom>
          <a:ln>
            <a:noFill/>
          </a:ln>
        </p:spPr>
      </p:pic>
      <p:sp>
        <p:nvSpPr>
          <p:cNvPr id="95" name="TextShape 3"/>
          <p:cNvSpPr txBox="1"/>
          <p:nvPr/>
        </p:nvSpPr>
        <p:spPr>
          <a:xfrm>
            <a:off x="1924050" y="2615760"/>
            <a:ext cx="2211990" cy="605880"/>
          </a:xfrm>
          <a:prstGeom prst="rect">
            <a:avLst/>
          </a:prstGeom>
        </p:spPr>
        <p:txBody>
          <a:bodyPr lIns="90000" tIns="45000" rIns="90000" bIns="45000"/>
          <a:lstStyle/>
          <a:p>
            <a:r>
              <a:rPr lang="en-US">
                <a:latin typeface="Century Gothic" panose="020B0502020202020204" pitchFamily="34" charset="0"/>
              </a:rPr>
              <a:t>Docker daemon is</a:t>
            </a:r>
            <a:endParaRPr>
              <a:latin typeface="Century Gothic" panose="020B0502020202020204" pitchFamily="34" charset="0"/>
            </a:endParaRPr>
          </a:p>
          <a:p>
            <a:r>
              <a:rPr lang="en-US">
                <a:latin typeface="Century Gothic" panose="020B0502020202020204" pitchFamily="34" charset="0"/>
              </a:rPr>
              <a:t>native under Linux</a:t>
            </a:r>
            <a:endParaRPr>
              <a:latin typeface="Century Gothic" panose="020B0502020202020204" pitchFamily="34" charset="0"/>
            </a:endParaRPr>
          </a:p>
        </p:txBody>
      </p:sp>
      <p:sp>
        <p:nvSpPr>
          <p:cNvPr id="96" name="TextShape 4"/>
          <p:cNvSpPr txBox="1"/>
          <p:nvPr/>
        </p:nvSpPr>
        <p:spPr>
          <a:xfrm>
            <a:off x="4971713" y="2449440"/>
            <a:ext cx="3031447" cy="863640"/>
          </a:xfrm>
          <a:prstGeom prst="rect">
            <a:avLst/>
          </a:prstGeom>
        </p:spPr>
        <p:txBody>
          <a:bodyPr lIns="90000" tIns="45000" rIns="90000" bIns="45000"/>
          <a:lstStyle/>
          <a:p>
            <a:pPr algn="ctr"/>
            <a:r>
              <a:rPr lang="en-US">
                <a:latin typeface="Century Gothic" panose="020B0502020202020204" pitchFamily="34" charset="0"/>
              </a:rPr>
              <a:t>boot2docker runs a </a:t>
            </a:r>
            <a:endParaRPr>
              <a:latin typeface="Century Gothic" panose="020B0502020202020204" pitchFamily="34" charset="0"/>
            </a:endParaRPr>
          </a:p>
          <a:p>
            <a:pPr algn="ctr"/>
            <a:r>
              <a:rPr lang="en-US">
                <a:latin typeface="Century Gothic" panose="020B0502020202020204" pitchFamily="34" charset="0"/>
              </a:rPr>
              <a:t>lightweight VM that hosts</a:t>
            </a:r>
            <a:endParaRPr>
              <a:latin typeface="Century Gothic" panose="020B0502020202020204" pitchFamily="34" charset="0"/>
            </a:endParaRPr>
          </a:p>
          <a:p>
            <a:pPr algn="ctr"/>
            <a:r>
              <a:rPr lang="en-US">
                <a:latin typeface="Century Gothic" panose="020B0502020202020204" pitchFamily="34" charset="0"/>
              </a:rPr>
              <a:t>the Docker daemon</a:t>
            </a:r>
            <a:endParaRPr>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dirty="0">
                <a:solidFill>
                  <a:srgbClr val="000000"/>
                </a:solidFill>
                <a:latin typeface="Century Gothic" panose="020B0502020202020204" pitchFamily="34" charset="0"/>
                <a:ea typeface="DejaVu Sans"/>
              </a:rPr>
              <a:t>What About </a:t>
            </a:r>
            <a:r>
              <a:rPr lang="en-US" sz="3600" dirty="0" smtClean="0">
                <a:solidFill>
                  <a:srgbClr val="000000"/>
                </a:solidFill>
                <a:latin typeface="Century Gothic" panose="020B0502020202020204" pitchFamily="34" charset="0"/>
                <a:ea typeface="DejaVu Sans"/>
              </a:rPr>
              <a:t>Windows?</a:t>
            </a:r>
            <a:endParaRPr dirty="0">
              <a:latin typeface="Century Gothic" panose="020B0502020202020204" pitchFamily="34" charset="0"/>
            </a:endParaRPr>
          </a:p>
        </p:txBody>
      </p:sp>
      <p:sp>
        <p:nvSpPr>
          <p:cNvPr id="98" name="CustomShape 2"/>
          <p:cNvSpPr/>
          <p:nvPr/>
        </p:nvSpPr>
        <p:spPr>
          <a:xfrm>
            <a:off x="504000" y="1188720"/>
            <a:ext cx="9070560" cy="5851080"/>
          </a:xfrm>
          <a:prstGeom prst="rect">
            <a:avLst/>
          </a:prstGeom>
          <a:noFill/>
          <a:ln>
            <a:noFill/>
          </a:ln>
        </p:spPr>
        <p:txBody>
          <a:bodyPr lIns="0" tIns="0" rIns="0" bIns="0"/>
          <a:lstStyle/>
          <a:p>
            <a:pPr marL="228600" indent="-228600">
              <a:lnSpc>
                <a:spcPct val="100000"/>
              </a:lnSpc>
              <a:buSzPct val="45000"/>
              <a:buFont typeface="Arial"/>
              <a:buChar char="•"/>
            </a:pPr>
            <a:r>
              <a:rPr lang="en-US" sz="2400" dirty="0">
                <a:solidFill>
                  <a:srgbClr val="000000"/>
                </a:solidFill>
                <a:latin typeface="Century Gothic" panose="020B0502020202020204" pitchFamily="34" charset="0"/>
                <a:ea typeface="DejaVu Sans"/>
              </a:rPr>
              <a:t>Can run </a:t>
            </a: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under </a:t>
            </a:r>
            <a:r>
              <a:rPr lang="en-US" sz="2400" dirty="0" smtClean="0">
                <a:solidFill>
                  <a:srgbClr val="000000"/>
                </a:solidFill>
                <a:latin typeface="Century Gothic" panose="020B0502020202020204" pitchFamily="34" charset="0"/>
                <a:ea typeface="DejaVu Sans"/>
              </a:rPr>
              <a:t>Windows</a:t>
            </a:r>
          </a:p>
          <a:p>
            <a:pPr marL="228600" indent="-228600">
              <a:lnSpc>
                <a:spcPct val="100000"/>
              </a:lnSpc>
              <a:buSzPct val="45000"/>
              <a:buFont typeface="Arial"/>
              <a:buChar char="•"/>
            </a:pPr>
            <a:r>
              <a:rPr lang="en-US" sz="2400" dirty="0" smtClean="0">
                <a:solidFill>
                  <a:srgbClr val="000000"/>
                </a:solidFill>
                <a:latin typeface="Century Gothic" panose="020B0502020202020204" pitchFamily="34" charset="0"/>
                <a:ea typeface="DejaVu Sans"/>
              </a:rPr>
              <a:t>Until </a:t>
            </a:r>
            <a:r>
              <a:rPr lang="en-US" sz="2400" dirty="0">
                <a:solidFill>
                  <a:srgbClr val="000000"/>
                </a:solidFill>
                <a:latin typeface="Century Gothic" panose="020B0502020202020204" pitchFamily="34" charset="0"/>
                <a:ea typeface="DejaVu Sans"/>
              </a:rPr>
              <a:t>native OS support is built – Use '</a:t>
            </a:r>
            <a:r>
              <a:rPr lang="en-US" sz="2400" dirty="0">
                <a:solidFill>
                  <a:srgbClr val="3399FF"/>
                </a:solidFill>
                <a:latin typeface="Century Gothic" panose="020B0502020202020204" pitchFamily="34" charset="0"/>
                <a:ea typeface="DejaVu Sans"/>
              </a:rPr>
              <a:t>boot2docker</a:t>
            </a:r>
            <a:r>
              <a:rPr lang="en-US" sz="2400" dirty="0">
                <a:solidFill>
                  <a:srgbClr val="000000"/>
                </a:solidFill>
                <a:latin typeface="Century Gothic" panose="020B0502020202020204" pitchFamily="34" charset="0"/>
                <a:ea typeface="DejaVu Sans"/>
              </a:rPr>
              <a:t>'</a:t>
            </a:r>
            <a:endParaRPr dirty="0">
              <a:latin typeface="Century Gothic" panose="020B0502020202020204" pitchFamily="34" charset="0"/>
            </a:endParaRPr>
          </a:p>
        </p:txBody>
      </p:sp>
      <p:sp>
        <p:nvSpPr>
          <p:cNvPr id="99" name="TextShape 3"/>
          <p:cNvSpPr txBox="1"/>
          <p:nvPr/>
        </p:nvSpPr>
        <p:spPr>
          <a:xfrm>
            <a:off x="623520" y="2065320"/>
            <a:ext cx="3357930" cy="1344630"/>
          </a:xfrm>
          <a:prstGeom prst="rect">
            <a:avLst/>
          </a:prstGeom>
        </p:spPr>
        <p:txBody>
          <a:bodyPr lIns="90000" tIns="45000" rIns="90000" bIns="45000"/>
          <a:lstStyle/>
          <a:p>
            <a:r>
              <a:rPr lang="en-US" dirty="0">
                <a:latin typeface="Century Gothic" panose="020B0502020202020204" pitchFamily="34" charset="0"/>
              </a:rPr>
              <a:t>Uses </a:t>
            </a:r>
            <a:r>
              <a:rPr lang="en-US" dirty="0" smtClean="0">
                <a:latin typeface="Century Gothic" panose="020B0502020202020204" pitchFamily="34" charset="0"/>
              </a:rPr>
              <a:t>the standard </a:t>
            </a:r>
            <a:r>
              <a:rPr lang="en-US" dirty="0">
                <a:latin typeface="Century Gothic" panose="020B0502020202020204" pitchFamily="34" charset="0"/>
              </a:rPr>
              <a:t>Windows installer</a:t>
            </a:r>
            <a:endParaRPr dirty="0">
              <a:latin typeface="Century Gothic" panose="020B0502020202020204" pitchFamily="34" charset="0"/>
            </a:endParaRPr>
          </a:p>
          <a:p>
            <a:r>
              <a:rPr lang="en-US" dirty="0" smtClean="0">
                <a:latin typeface="Century Gothic" panose="020B0502020202020204" pitchFamily="34" charset="0"/>
              </a:rPr>
              <a:t>Startup </a:t>
            </a:r>
            <a:r>
              <a:rPr lang="en-US" dirty="0">
                <a:latin typeface="Century Gothic" panose="020B0502020202020204" pitchFamily="34" charset="0"/>
              </a:rPr>
              <a:t>screen looks like this</a:t>
            </a:r>
            <a:r>
              <a:rPr lang="en-US" dirty="0" smtClean="0">
                <a:latin typeface="Century Gothic" panose="020B0502020202020204" pitchFamily="34" charset="0"/>
              </a:rPr>
              <a:t>:</a:t>
            </a:r>
            <a:endParaRPr dirty="0">
              <a:latin typeface="Century Gothic" panose="020B0502020202020204" pitchFamily="34" charset="0"/>
            </a:endParaRPr>
          </a:p>
        </p:txBody>
      </p:sp>
      <p:pic>
        <p:nvPicPr>
          <p:cNvPr id="100" name="Picture 99"/>
          <p:cNvPicPr/>
          <p:nvPr/>
        </p:nvPicPr>
        <p:blipFill>
          <a:blip r:embed="rId2"/>
          <a:stretch>
            <a:fillRect/>
          </a:stretch>
        </p:blipFill>
        <p:spPr>
          <a:xfrm>
            <a:off x="4015695" y="2187570"/>
            <a:ext cx="5562360" cy="4190760"/>
          </a:xfrm>
          <a:prstGeom prst="rect">
            <a:avLst/>
          </a:prstGeom>
          <a:ln>
            <a:noFill/>
          </a:ln>
        </p:spPr>
      </p:pic>
      <p:sp>
        <p:nvSpPr>
          <p:cNvPr id="2" name="TextBox 1"/>
          <p:cNvSpPr txBox="1"/>
          <p:nvPr/>
        </p:nvSpPr>
        <p:spPr>
          <a:xfrm>
            <a:off x="685800" y="6506400"/>
            <a:ext cx="7465505" cy="369332"/>
          </a:xfrm>
          <a:prstGeom prst="rect">
            <a:avLst/>
          </a:prstGeom>
          <a:noFill/>
        </p:spPr>
        <p:txBody>
          <a:bodyPr wrap="none" rtlCol="0">
            <a:spAutoFit/>
          </a:bodyPr>
          <a:lstStyle/>
          <a:p>
            <a:r>
              <a:rPr lang="en-US" dirty="0">
                <a:latin typeface="Century Gothic" panose="020B0502020202020204" pitchFamily="34" charset="0"/>
              </a:rPr>
              <a:t>See instructions at: </a:t>
            </a:r>
            <a:r>
              <a:rPr lang="en-US" dirty="0">
                <a:latin typeface="Century Gothic" panose="020B0502020202020204" pitchFamily="34" charset="0"/>
                <a:hlinkClick r:id="rId3"/>
              </a:rPr>
              <a:t>https://</a:t>
            </a:r>
            <a:r>
              <a:rPr lang="en-US" dirty="0" smtClean="0">
                <a:latin typeface="Century Gothic" panose="020B0502020202020204" pitchFamily="34" charset="0"/>
                <a:hlinkClick r:id="rId3"/>
              </a:rPr>
              <a:t>docs.docker.com/installation/windows</a:t>
            </a:r>
            <a:endParaRPr lang="en-US"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Docker Ecosystem</a:t>
            </a:r>
            <a:endParaRPr>
              <a:latin typeface="Century Gothic" panose="020B0502020202020204" pitchFamily="34" charset="0"/>
            </a:endParaRPr>
          </a:p>
        </p:txBody>
      </p:sp>
      <p:sp>
        <p:nvSpPr>
          <p:cNvPr id="102" name="CustomShape 2"/>
          <p:cNvSpPr/>
          <p:nvPr/>
        </p:nvSpPr>
        <p:spPr>
          <a:xfrm>
            <a:off x="504000" y="1188720"/>
            <a:ext cx="9070560" cy="5851080"/>
          </a:xfrm>
          <a:prstGeom prst="rect">
            <a:avLst/>
          </a:prstGeom>
          <a:noFill/>
          <a:ln>
            <a:noFill/>
          </a:ln>
        </p:spPr>
        <p:txBody>
          <a:bodyPr lIns="0" tIns="0" rIns="0" bIns="0"/>
          <a:lstStyle/>
          <a:p>
            <a:pPr marL="228600" indent="-228600">
              <a:lnSpc>
                <a:spcPct val="100000"/>
              </a:lnSpc>
              <a:buSzPct val="45000"/>
              <a:buFont typeface="Arial"/>
              <a:buChar char="•"/>
            </a:pP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provides a centralized repository of Images</a:t>
            </a:r>
            <a:endParaRPr dirty="0">
              <a:latin typeface="Century Gothic" panose="020B0502020202020204" pitchFamily="34" charset="0"/>
            </a:endParaRPr>
          </a:p>
          <a:p>
            <a:pPr marL="685800" lvl="3" indent="-228600">
              <a:buSzPct val="45000"/>
              <a:buFont typeface="Arial"/>
              <a:buChar char="•"/>
            </a:pPr>
            <a:r>
              <a:rPr lang="en-US" sz="2400" u="sng" dirty="0">
                <a:solidFill>
                  <a:srgbClr val="0000FF"/>
                </a:solidFill>
                <a:latin typeface="Century Gothic" panose="020B0502020202020204" pitchFamily="34" charset="0"/>
                <a:ea typeface="DejaVu Sans"/>
                <a:hlinkClick r:id="rId2"/>
              </a:rPr>
              <a:t>http://registry.hub.docker.com</a:t>
            </a:r>
            <a:endParaRPr dirty="0">
              <a:latin typeface="Century Gothic" panose="020B0502020202020204" pitchFamily="34" charset="0"/>
            </a:endParaRPr>
          </a:p>
          <a:p>
            <a:pPr marL="228600" indent="-228600">
              <a:lnSpc>
                <a:spcPct val="100000"/>
              </a:lnSpc>
              <a:buSzPct val="45000"/>
              <a:buFont typeface="Arial"/>
              <a:buChar char="•"/>
            </a:pPr>
            <a:r>
              <a:rPr lang="en-US" sz="2000" i="1" dirty="0" smtClean="0">
                <a:solidFill>
                  <a:srgbClr val="000000"/>
                </a:solidFill>
                <a:latin typeface="Century Gothic" panose="020B0502020202020204" pitchFamily="34" charset="0"/>
                <a:ea typeface="DejaVu Sans"/>
              </a:rPr>
              <a:t>3</a:t>
            </a:r>
            <a:r>
              <a:rPr lang="en-US" sz="2000" i="1" baseline="30000" dirty="0" smtClean="0">
                <a:solidFill>
                  <a:srgbClr val="000000"/>
                </a:solidFill>
                <a:latin typeface="Century Gothic" panose="020B0502020202020204" pitchFamily="34" charset="0"/>
                <a:ea typeface="DejaVu Sans"/>
              </a:rPr>
              <a:t>rd</a:t>
            </a:r>
            <a:r>
              <a:rPr lang="en-US" sz="2000" i="1" dirty="0" smtClean="0">
                <a:solidFill>
                  <a:srgbClr val="000000"/>
                </a:solidFill>
                <a:latin typeface="Century Gothic" panose="020B0502020202020204" pitchFamily="34" charset="0"/>
                <a:ea typeface="DejaVu Sans"/>
              </a:rPr>
              <a:t> Party private repos are available too</a:t>
            </a:r>
            <a:endParaRPr dirty="0">
              <a:latin typeface="Century Gothic" panose="020B0502020202020204" pitchFamily="34" charset="0"/>
            </a:endParaRPr>
          </a:p>
          <a:p>
            <a:pPr marL="228600" indent="-228600">
              <a:lnSpc>
                <a:spcPct val="100000"/>
              </a:lnSpc>
              <a:buSzPct val="45000"/>
              <a:buFont typeface="Arial"/>
              <a:buChar char="•"/>
            </a:pPr>
            <a:r>
              <a:rPr lang="en-US" sz="2000" i="1" dirty="0">
                <a:solidFill>
                  <a:srgbClr val="000000"/>
                </a:solidFill>
                <a:latin typeface="Century Gothic" panose="020B0502020202020204" pitchFamily="34" charset="0"/>
                <a:ea typeface="DejaVu Sans"/>
              </a:rPr>
              <a:t>Or </a:t>
            </a:r>
            <a:r>
              <a:rPr lang="en-US" sz="2000" i="1" dirty="0" smtClean="0">
                <a:solidFill>
                  <a:srgbClr val="000000"/>
                </a:solidFill>
                <a:latin typeface="Century Gothic" panose="020B0502020202020204" pitchFamily="34" charset="0"/>
                <a:ea typeface="DejaVu Sans"/>
              </a:rPr>
              <a:t>set up your own on-</a:t>
            </a:r>
            <a:r>
              <a:rPr lang="en-US" sz="2000" i="1" dirty="0" err="1" smtClean="0">
                <a:solidFill>
                  <a:srgbClr val="000000"/>
                </a:solidFill>
                <a:latin typeface="Century Gothic" panose="020B0502020202020204" pitchFamily="34" charset="0"/>
                <a:ea typeface="DejaVu Sans"/>
              </a:rPr>
              <a:t>prem</a:t>
            </a:r>
            <a:r>
              <a:rPr lang="en-US" sz="2000" i="1" dirty="0" smtClean="0">
                <a:solidFill>
                  <a:srgbClr val="000000"/>
                </a:solidFill>
                <a:latin typeface="Century Gothic" panose="020B0502020202020204" pitchFamily="34" charset="0"/>
                <a:ea typeface="DejaVu Sans"/>
              </a:rPr>
              <a:t> repos</a:t>
            </a:r>
          </a:p>
          <a:p>
            <a:pPr marL="228600" indent="-228600">
              <a:lnSpc>
                <a:spcPct val="100000"/>
              </a:lnSpc>
              <a:buSzPct val="45000"/>
              <a:buFont typeface="Arial"/>
              <a:buChar char="•"/>
            </a:pPr>
            <a:r>
              <a:rPr lang="en-US" sz="2000" i="1" dirty="0" smtClean="0">
                <a:solidFill>
                  <a:srgbClr val="000000"/>
                </a:solidFill>
                <a:latin typeface="Century Gothic" panose="020B0502020202020204" pitchFamily="34" charset="0"/>
              </a:rPr>
              <a:t>Similar to </a:t>
            </a:r>
            <a:r>
              <a:rPr lang="en-US" sz="2000" i="1" dirty="0" err="1" smtClean="0">
                <a:solidFill>
                  <a:srgbClr val="000000"/>
                </a:solidFill>
                <a:latin typeface="Century Gothic" panose="020B0502020202020204" pitchFamily="34" charset="0"/>
              </a:rPr>
              <a:t>Github</a:t>
            </a:r>
            <a:r>
              <a:rPr lang="en-US" sz="2000" i="1" dirty="0">
                <a:solidFill>
                  <a:srgbClr val="000000"/>
                </a:solidFill>
                <a:latin typeface="Century Gothic" panose="020B0502020202020204" pitchFamily="34" charset="0"/>
              </a:rPr>
              <a:t> </a:t>
            </a:r>
            <a:r>
              <a:rPr lang="en-US" sz="2000" i="1" dirty="0" smtClean="0">
                <a:solidFill>
                  <a:srgbClr val="000000"/>
                </a:solidFill>
                <a:latin typeface="Century Gothic" panose="020B0502020202020204" pitchFamily="34" charset="0"/>
              </a:rPr>
              <a:t>&amp; Maven</a:t>
            </a: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r>
              <a:rPr lang="en-US" sz="2400" i="1" dirty="0">
                <a:solidFill>
                  <a:srgbClr val="000000"/>
                </a:solidFill>
                <a:latin typeface="Century Gothic" panose="020B0502020202020204" pitchFamily="34" charset="0"/>
                <a:ea typeface="DejaVu Sans"/>
              </a:rPr>
              <a:t>Diagrams from “</a:t>
            </a:r>
            <a:r>
              <a:rPr lang="en-US" sz="2400" i="1" dirty="0" err="1">
                <a:solidFill>
                  <a:srgbClr val="000000"/>
                </a:solidFill>
                <a:latin typeface="Century Gothic" panose="020B0502020202020204" pitchFamily="34" charset="0"/>
                <a:ea typeface="DejaVu Sans"/>
                <a:hlinkClick r:id="rId3"/>
              </a:rPr>
              <a:t>Docker</a:t>
            </a:r>
            <a:r>
              <a:rPr lang="en-US" sz="2400" i="1" dirty="0">
                <a:solidFill>
                  <a:srgbClr val="000000"/>
                </a:solidFill>
                <a:latin typeface="Century Gothic" panose="020B0502020202020204" pitchFamily="34" charset="0"/>
                <a:ea typeface="DejaVu Sans"/>
                <a:hlinkClick r:id="rId3"/>
              </a:rPr>
              <a:t> in Action</a:t>
            </a:r>
            <a:r>
              <a:rPr lang="en-US" sz="2400" i="1" dirty="0">
                <a:solidFill>
                  <a:srgbClr val="000000"/>
                </a:solidFill>
                <a:latin typeface="Century Gothic" panose="020B0502020202020204" pitchFamily="34" charset="0"/>
                <a:ea typeface="DejaVu Sans"/>
              </a:rPr>
              <a:t>”, Manning Publications</a:t>
            </a:r>
            <a:endParaRPr dirty="0">
              <a:latin typeface="Century Gothic" panose="020B0502020202020204" pitchFamily="34" charset="0"/>
            </a:endParaRPr>
          </a:p>
        </p:txBody>
      </p:sp>
      <p:pic>
        <p:nvPicPr>
          <p:cNvPr id="103" name="Picture 88"/>
          <p:cNvPicPr/>
          <p:nvPr/>
        </p:nvPicPr>
        <p:blipFill>
          <a:blip r:embed="rId4"/>
          <a:stretch>
            <a:fillRect/>
          </a:stretch>
        </p:blipFill>
        <p:spPr>
          <a:xfrm>
            <a:off x="1056240" y="2954325"/>
            <a:ext cx="7537320" cy="3888720"/>
          </a:xfrm>
          <a:prstGeom prst="rect">
            <a:avLst/>
          </a:prstGeom>
          <a:ln>
            <a:noFill/>
          </a:ln>
        </p:spPr>
      </p:pic>
      <p:sp>
        <p:nvSpPr>
          <p:cNvPr id="6" name="Freeform 5"/>
          <p:cNvSpPr/>
          <p:nvPr/>
        </p:nvSpPr>
        <p:spPr>
          <a:xfrm>
            <a:off x="6019800" y="1733550"/>
            <a:ext cx="2297898" cy="1456500"/>
          </a:xfrm>
          <a:custGeom>
            <a:avLst/>
            <a:gdLst>
              <a:gd name="connsiteX0" fmla="*/ 0 w 2297898"/>
              <a:gd name="connsiteY0" fmla="*/ 79138 h 1269763"/>
              <a:gd name="connsiteX1" fmla="*/ 2247900 w 2297898"/>
              <a:gd name="connsiteY1" fmla="*/ 126763 h 1269763"/>
              <a:gd name="connsiteX2" fmla="*/ 1514475 w 2297898"/>
              <a:gd name="connsiteY2" fmla="*/ 1269763 h 1269763"/>
            </a:gdLst>
            <a:ahLst/>
            <a:cxnLst>
              <a:cxn ang="0">
                <a:pos x="connsiteX0" y="connsiteY0"/>
              </a:cxn>
              <a:cxn ang="0">
                <a:pos x="connsiteX1" y="connsiteY1"/>
              </a:cxn>
              <a:cxn ang="0">
                <a:pos x="connsiteX2" y="connsiteY2"/>
              </a:cxn>
            </a:cxnLst>
            <a:rect l="l" t="t" r="r" b="b"/>
            <a:pathLst>
              <a:path w="2297898" h="1269763">
                <a:moveTo>
                  <a:pt x="0" y="79138"/>
                </a:moveTo>
                <a:cubicBezTo>
                  <a:pt x="997744" y="3732"/>
                  <a:pt x="1995488" y="-71674"/>
                  <a:pt x="2247900" y="126763"/>
                </a:cubicBezTo>
                <a:cubicBezTo>
                  <a:pt x="2500312" y="325200"/>
                  <a:pt x="1725612" y="985601"/>
                  <a:pt x="1514475" y="1269763"/>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064927" y="2362200"/>
            <a:ext cx="2050247" cy="827850"/>
          </a:xfrm>
          <a:custGeom>
            <a:avLst/>
            <a:gdLst>
              <a:gd name="connsiteX0" fmla="*/ 0 w 2297898"/>
              <a:gd name="connsiteY0" fmla="*/ 79138 h 1269763"/>
              <a:gd name="connsiteX1" fmla="*/ 2247900 w 2297898"/>
              <a:gd name="connsiteY1" fmla="*/ 126763 h 1269763"/>
              <a:gd name="connsiteX2" fmla="*/ 1514475 w 2297898"/>
              <a:gd name="connsiteY2" fmla="*/ 1269763 h 1269763"/>
            </a:gdLst>
            <a:ahLst/>
            <a:cxnLst>
              <a:cxn ang="0">
                <a:pos x="connsiteX0" y="connsiteY0"/>
              </a:cxn>
              <a:cxn ang="0">
                <a:pos x="connsiteX1" y="connsiteY1"/>
              </a:cxn>
              <a:cxn ang="0">
                <a:pos x="connsiteX2" y="connsiteY2"/>
              </a:cxn>
            </a:cxnLst>
            <a:rect l="l" t="t" r="r" b="b"/>
            <a:pathLst>
              <a:path w="2297898" h="1269763">
                <a:moveTo>
                  <a:pt x="0" y="79138"/>
                </a:moveTo>
                <a:cubicBezTo>
                  <a:pt x="997744" y="3732"/>
                  <a:pt x="1995488" y="-71674"/>
                  <a:pt x="2247900" y="126763"/>
                </a:cubicBezTo>
                <a:cubicBezTo>
                  <a:pt x="2500312" y="325200"/>
                  <a:pt x="1725612" y="985601"/>
                  <a:pt x="1514475" y="1269763"/>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667375" y="2009775"/>
            <a:ext cx="2047875" cy="1180275"/>
          </a:xfrm>
          <a:custGeom>
            <a:avLst/>
            <a:gdLst>
              <a:gd name="connsiteX0" fmla="*/ 0 w 2297898"/>
              <a:gd name="connsiteY0" fmla="*/ 79138 h 1269763"/>
              <a:gd name="connsiteX1" fmla="*/ 2247900 w 2297898"/>
              <a:gd name="connsiteY1" fmla="*/ 126763 h 1269763"/>
              <a:gd name="connsiteX2" fmla="*/ 1514475 w 2297898"/>
              <a:gd name="connsiteY2" fmla="*/ 1269763 h 1269763"/>
            </a:gdLst>
            <a:ahLst/>
            <a:cxnLst>
              <a:cxn ang="0">
                <a:pos x="connsiteX0" y="connsiteY0"/>
              </a:cxn>
              <a:cxn ang="0">
                <a:pos x="connsiteX1" y="connsiteY1"/>
              </a:cxn>
              <a:cxn ang="0">
                <a:pos x="connsiteX2" y="connsiteY2"/>
              </a:cxn>
            </a:cxnLst>
            <a:rect l="l" t="t" r="r" b="b"/>
            <a:pathLst>
              <a:path w="2297898" h="1269763">
                <a:moveTo>
                  <a:pt x="0" y="79138"/>
                </a:moveTo>
                <a:cubicBezTo>
                  <a:pt x="997744" y="3732"/>
                  <a:pt x="1995488" y="-71674"/>
                  <a:pt x="2247900" y="126763"/>
                </a:cubicBezTo>
                <a:cubicBezTo>
                  <a:pt x="2500312" y="325200"/>
                  <a:pt x="1725612" y="985601"/>
                  <a:pt x="1514475" y="1269763"/>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4004</Words>
  <Application>Microsoft Office PowerPoint</Application>
  <PresentationFormat>Custom</PresentationFormat>
  <Paragraphs>818</Paragraphs>
  <Slides>40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Century Gothic</vt:lpstr>
      <vt:lpstr>Courier New</vt:lpstr>
      <vt:lpstr>DejaVu Sans</vt:lpstr>
      <vt:lpstr>StarSymbol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peterc</dc:creator>
  <cp:lastModifiedBy>Peter Connolly</cp:lastModifiedBy>
  <cp:revision>38</cp:revision>
  <dcterms:modified xsi:type="dcterms:W3CDTF">2015-03-11T21:36:36Z</dcterms:modified>
</cp:coreProperties>
</file>