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4" r:id="rId7"/>
    <p:sldId id="265" r:id="rId8"/>
    <p:sldId id="262"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03DA7-7D4F-F1BA-09BE-2FDFEE8717AB}" v="110" dt="2022-04-30T05:31:24.254"/>
    <p1510:client id="{AC8F3A91-E519-491F-91FA-A0228DCB07C8}" v="624" dt="2022-04-30T04:06:23.670"/>
    <p1510:client id="{D4CD23B2-7FD2-4876-8189-148F6B19F66A}" v="13" dt="2022-04-30T04:24:30.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EE359-2FB3-4C0C-9B26-6C8EF8EFDCFE}"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78A4291-09DE-4FFC-ADB5-D1F1310296C2}">
      <dgm:prSet/>
      <dgm:spPr/>
      <dgm:t>
        <a:bodyPr/>
        <a:lstStyle/>
        <a:p>
          <a:pPr>
            <a:lnSpc>
              <a:spcPct val="100000"/>
            </a:lnSpc>
          </a:pPr>
          <a:r>
            <a:rPr lang="en-US"/>
            <a:t>Tic-tac-toe is a very popular game for two players, X and O, who take turns marking the spaces in a 3×3 grid. The player who succeeds in placing three of their marks in a vertical, horizontal or diagonal row wins the game.</a:t>
          </a:r>
        </a:p>
      </dgm:t>
    </dgm:pt>
    <dgm:pt modelId="{A3DC29FF-D448-4900-B3B3-D86B92A563C8}" type="parTrans" cxnId="{1214D4A5-105F-47A5-95A0-4A9A3E5F7718}">
      <dgm:prSet/>
      <dgm:spPr/>
      <dgm:t>
        <a:bodyPr/>
        <a:lstStyle/>
        <a:p>
          <a:endParaRPr lang="en-US"/>
        </a:p>
      </dgm:t>
    </dgm:pt>
    <dgm:pt modelId="{209E6819-1D21-43FB-9E2B-688E545DF98D}" type="sibTrans" cxnId="{1214D4A5-105F-47A5-95A0-4A9A3E5F7718}">
      <dgm:prSet/>
      <dgm:spPr/>
      <dgm:t>
        <a:bodyPr/>
        <a:lstStyle/>
        <a:p>
          <a:endParaRPr lang="en-US"/>
        </a:p>
      </dgm:t>
    </dgm:pt>
    <dgm:pt modelId="{8041DA95-A480-4961-BBA6-6029EB65DAC3}">
      <dgm:prSet/>
      <dgm:spPr/>
      <dgm:t>
        <a:bodyPr/>
        <a:lstStyle/>
        <a:p>
          <a:pPr>
            <a:lnSpc>
              <a:spcPct val="100000"/>
            </a:lnSpc>
          </a:pPr>
          <a:r>
            <a:rPr lang="en-US"/>
            <a:t>There will be two players in a game. Two signs represent each player. The general signs used in the game are </a:t>
          </a:r>
          <a:r>
            <a:rPr lang="en-US" b="1"/>
            <a:t>X </a:t>
          </a:r>
          <a:r>
            <a:rPr lang="en-US"/>
            <a:t>and </a:t>
          </a:r>
          <a:r>
            <a:rPr lang="en-US" b="1"/>
            <a:t>O</a:t>
          </a:r>
          <a:r>
            <a:rPr lang="en-US"/>
            <a:t>. Finally, there will be a board with </a:t>
          </a:r>
          <a:r>
            <a:rPr lang="en-US" b="1"/>
            <a:t>9 </a:t>
          </a:r>
          <a:r>
            <a:rPr lang="en-US"/>
            <a:t>boxes.</a:t>
          </a:r>
        </a:p>
      </dgm:t>
    </dgm:pt>
    <dgm:pt modelId="{F694F230-CB5D-4FC6-8BEB-01BC719EC451}" type="parTrans" cxnId="{E249858B-7528-49BB-8DD2-1F8D436D3321}">
      <dgm:prSet/>
      <dgm:spPr/>
      <dgm:t>
        <a:bodyPr/>
        <a:lstStyle/>
        <a:p>
          <a:endParaRPr lang="en-US"/>
        </a:p>
      </dgm:t>
    </dgm:pt>
    <dgm:pt modelId="{DF519155-2EC2-420E-A68C-0A2A6BEB40BF}" type="sibTrans" cxnId="{E249858B-7528-49BB-8DD2-1F8D436D3321}">
      <dgm:prSet/>
      <dgm:spPr/>
      <dgm:t>
        <a:bodyPr/>
        <a:lstStyle/>
        <a:p>
          <a:endParaRPr lang="en-US"/>
        </a:p>
      </dgm:t>
    </dgm:pt>
    <dgm:pt modelId="{531AFD35-BD7C-4D76-BD2C-6484BB76B7A0}">
      <dgm:prSet/>
      <dgm:spPr/>
      <dgm:t>
        <a:bodyPr/>
        <a:lstStyle/>
        <a:p>
          <a:pPr>
            <a:lnSpc>
              <a:spcPct val="100000"/>
            </a:lnSpc>
          </a:pPr>
          <a:r>
            <a:rPr lang="en-US"/>
            <a:t>Here the opponent will be an AI enabled computer that predicts the users  moves</a:t>
          </a:r>
        </a:p>
      </dgm:t>
    </dgm:pt>
    <dgm:pt modelId="{A2D328FB-0F9A-4776-87A9-0D3698E47667}" type="parTrans" cxnId="{E83F2BCB-2775-4F73-A1EC-7D0F52D017D0}">
      <dgm:prSet/>
      <dgm:spPr/>
      <dgm:t>
        <a:bodyPr/>
        <a:lstStyle/>
        <a:p>
          <a:endParaRPr lang="en-US"/>
        </a:p>
      </dgm:t>
    </dgm:pt>
    <dgm:pt modelId="{636EA039-CAD2-4F19-915B-E7081260316C}" type="sibTrans" cxnId="{E83F2BCB-2775-4F73-A1EC-7D0F52D017D0}">
      <dgm:prSet/>
      <dgm:spPr/>
      <dgm:t>
        <a:bodyPr/>
        <a:lstStyle/>
        <a:p>
          <a:endParaRPr lang="en-US"/>
        </a:p>
      </dgm:t>
    </dgm:pt>
    <dgm:pt modelId="{AFB9D83C-DA2E-447F-94BB-6059941F3A6C}" type="pres">
      <dgm:prSet presAssocID="{27CEE359-2FB3-4C0C-9B26-6C8EF8EFDCFE}" presName="root" presStyleCnt="0">
        <dgm:presLayoutVars>
          <dgm:dir/>
          <dgm:resizeHandles val="exact"/>
        </dgm:presLayoutVars>
      </dgm:prSet>
      <dgm:spPr/>
    </dgm:pt>
    <dgm:pt modelId="{5F470E90-539D-4C4F-8428-26A89C6F53B3}" type="pres">
      <dgm:prSet presAssocID="{D78A4291-09DE-4FFC-ADB5-D1F1310296C2}" presName="compNode" presStyleCnt="0"/>
      <dgm:spPr/>
    </dgm:pt>
    <dgm:pt modelId="{7D29686D-D553-4567-928F-9D2E27F494E4}" type="pres">
      <dgm:prSet presAssocID="{D78A4291-09DE-4FFC-ADB5-D1F1310296C2}" presName="bgRect" presStyleLbl="bgShp" presStyleIdx="0" presStyleCnt="3"/>
      <dgm:spPr/>
    </dgm:pt>
    <dgm:pt modelId="{F97A9885-526D-417E-A788-E25DBB9015D8}" type="pres">
      <dgm:prSet presAssocID="{D78A4291-09DE-4FFC-ADB5-D1F1310296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ss Pieces"/>
        </a:ext>
      </dgm:extLst>
    </dgm:pt>
    <dgm:pt modelId="{EF56D3A4-0536-434E-95BF-A2E9961BC3B5}" type="pres">
      <dgm:prSet presAssocID="{D78A4291-09DE-4FFC-ADB5-D1F1310296C2}" presName="spaceRect" presStyleCnt="0"/>
      <dgm:spPr/>
    </dgm:pt>
    <dgm:pt modelId="{2CEBCF9C-45DF-4C11-AE25-1B538971B5F2}" type="pres">
      <dgm:prSet presAssocID="{D78A4291-09DE-4FFC-ADB5-D1F1310296C2}" presName="parTx" presStyleLbl="revTx" presStyleIdx="0" presStyleCnt="3">
        <dgm:presLayoutVars>
          <dgm:chMax val="0"/>
          <dgm:chPref val="0"/>
        </dgm:presLayoutVars>
      </dgm:prSet>
      <dgm:spPr/>
    </dgm:pt>
    <dgm:pt modelId="{00690249-16A9-45A6-ABE4-86BE9A084887}" type="pres">
      <dgm:prSet presAssocID="{209E6819-1D21-43FB-9E2B-688E545DF98D}" presName="sibTrans" presStyleCnt="0"/>
      <dgm:spPr/>
    </dgm:pt>
    <dgm:pt modelId="{3F27BA9B-7055-41C6-B31B-0E42E3327ED8}" type="pres">
      <dgm:prSet presAssocID="{8041DA95-A480-4961-BBA6-6029EB65DAC3}" presName="compNode" presStyleCnt="0"/>
      <dgm:spPr/>
    </dgm:pt>
    <dgm:pt modelId="{CC90B539-11F9-40F6-BFAD-6000F1C1DA3B}" type="pres">
      <dgm:prSet presAssocID="{8041DA95-A480-4961-BBA6-6029EB65DAC3}" presName="bgRect" presStyleLbl="bgShp" presStyleIdx="1" presStyleCnt="3"/>
      <dgm:spPr/>
    </dgm:pt>
    <dgm:pt modelId="{51AD0B3E-BC21-4AFA-BE5D-2CC32CBD801F}" type="pres">
      <dgm:prSet presAssocID="{8041DA95-A480-4961-BBA6-6029EB65DA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8B968DC4-63B5-439B-AC36-B6AF26444F02}" type="pres">
      <dgm:prSet presAssocID="{8041DA95-A480-4961-BBA6-6029EB65DAC3}" presName="spaceRect" presStyleCnt="0"/>
      <dgm:spPr/>
    </dgm:pt>
    <dgm:pt modelId="{8F098B0F-20C3-4A52-BBE6-37C2082C26A1}" type="pres">
      <dgm:prSet presAssocID="{8041DA95-A480-4961-BBA6-6029EB65DAC3}" presName="parTx" presStyleLbl="revTx" presStyleIdx="1" presStyleCnt="3">
        <dgm:presLayoutVars>
          <dgm:chMax val="0"/>
          <dgm:chPref val="0"/>
        </dgm:presLayoutVars>
      </dgm:prSet>
      <dgm:spPr/>
    </dgm:pt>
    <dgm:pt modelId="{68B1533F-5E29-46C8-89E9-90D8B203E1D1}" type="pres">
      <dgm:prSet presAssocID="{DF519155-2EC2-420E-A68C-0A2A6BEB40BF}" presName="sibTrans" presStyleCnt="0"/>
      <dgm:spPr/>
    </dgm:pt>
    <dgm:pt modelId="{1EC287C9-FBAE-4FD8-8E9B-C0A3FD106B39}" type="pres">
      <dgm:prSet presAssocID="{531AFD35-BD7C-4D76-BD2C-6484BB76B7A0}" presName="compNode" presStyleCnt="0"/>
      <dgm:spPr/>
    </dgm:pt>
    <dgm:pt modelId="{5D941396-5C25-4C6D-B3D6-342044CF97F5}" type="pres">
      <dgm:prSet presAssocID="{531AFD35-BD7C-4D76-BD2C-6484BB76B7A0}" presName="bgRect" presStyleLbl="bgShp" presStyleIdx="2" presStyleCnt="3"/>
      <dgm:spPr/>
    </dgm:pt>
    <dgm:pt modelId="{FEF379C0-78EB-4A9F-8808-A8E5C5710BEC}" type="pres">
      <dgm:prSet presAssocID="{531AFD35-BD7C-4D76-BD2C-6484BB76B7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958FF50-0107-44DE-BE67-6F30972C0AAF}" type="pres">
      <dgm:prSet presAssocID="{531AFD35-BD7C-4D76-BD2C-6484BB76B7A0}" presName="spaceRect" presStyleCnt="0"/>
      <dgm:spPr/>
    </dgm:pt>
    <dgm:pt modelId="{A591AE1F-B94C-498B-9E0A-91231627DC10}" type="pres">
      <dgm:prSet presAssocID="{531AFD35-BD7C-4D76-BD2C-6484BB76B7A0}" presName="parTx" presStyleLbl="revTx" presStyleIdx="2" presStyleCnt="3">
        <dgm:presLayoutVars>
          <dgm:chMax val="0"/>
          <dgm:chPref val="0"/>
        </dgm:presLayoutVars>
      </dgm:prSet>
      <dgm:spPr/>
    </dgm:pt>
  </dgm:ptLst>
  <dgm:cxnLst>
    <dgm:cxn modelId="{0FA7B500-D388-4AB6-BE82-3F7AF77777AB}" type="presOf" srcId="{531AFD35-BD7C-4D76-BD2C-6484BB76B7A0}" destId="{A591AE1F-B94C-498B-9E0A-91231627DC10}" srcOrd="0" destOrd="0" presId="urn:microsoft.com/office/officeart/2018/2/layout/IconVerticalSolidList"/>
    <dgm:cxn modelId="{C4DB443C-7C35-4501-9DA2-E53FDE6346FB}" type="presOf" srcId="{D78A4291-09DE-4FFC-ADB5-D1F1310296C2}" destId="{2CEBCF9C-45DF-4C11-AE25-1B538971B5F2}" srcOrd="0" destOrd="0" presId="urn:microsoft.com/office/officeart/2018/2/layout/IconVerticalSolidList"/>
    <dgm:cxn modelId="{E249858B-7528-49BB-8DD2-1F8D436D3321}" srcId="{27CEE359-2FB3-4C0C-9B26-6C8EF8EFDCFE}" destId="{8041DA95-A480-4961-BBA6-6029EB65DAC3}" srcOrd="1" destOrd="0" parTransId="{F694F230-CB5D-4FC6-8BEB-01BC719EC451}" sibTransId="{DF519155-2EC2-420E-A68C-0A2A6BEB40BF}"/>
    <dgm:cxn modelId="{1214D4A5-105F-47A5-95A0-4A9A3E5F7718}" srcId="{27CEE359-2FB3-4C0C-9B26-6C8EF8EFDCFE}" destId="{D78A4291-09DE-4FFC-ADB5-D1F1310296C2}" srcOrd="0" destOrd="0" parTransId="{A3DC29FF-D448-4900-B3B3-D86B92A563C8}" sibTransId="{209E6819-1D21-43FB-9E2B-688E545DF98D}"/>
    <dgm:cxn modelId="{16849BB7-0CA1-4769-8FC5-66B74FA74F36}" type="presOf" srcId="{8041DA95-A480-4961-BBA6-6029EB65DAC3}" destId="{8F098B0F-20C3-4A52-BBE6-37C2082C26A1}" srcOrd="0" destOrd="0" presId="urn:microsoft.com/office/officeart/2018/2/layout/IconVerticalSolidList"/>
    <dgm:cxn modelId="{E83F2BCB-2775-4F73-A1EC-7D0F52D017D0}" srcId="{27CEE359-2FB3-4C0C-9B26-6C8EF8EFDCFE}" destId="{531AFD35-BD7C-4D76-BD2C-6484BB76B7A0}" srcOrd="2" destOrd="0" parTransId="{A2D328FB-0F9A-4776-87A9-0D3698E47667}" sibTransId="{636EA039-CAD2-4F19-915B-E7081260316C}"/>
    <dgm:cxn modelId="{C4E0DDCB-BBF7-48A3-99B3-00B142E780EE}" type="presOf" srcId="{27CEE359-2FB3-4C0C-9B26-6C8EF8EFDCFE}" destId="{AFB9D83C-DA2E-447F-94BB-6059941F3A6C}" srcOrd="0" destOrd="0" presId="urn:microsoft.com/office/officeart/2018/2/layout/IconVerticalSolidList"/>
    <dgm:cxn modelId="{FB24D60D-18D9-44C2-A156-119032B625BF}" type="presParOf" srcId="{AFB9D83C-DA2E-447F-94BB-6059941F3A6C}" destId="{5F470E90-539D-4C4F-8428-26A89C6F53B3}" srcOrd="0" destOrd="0" presId="urn:microsoft.com/office/officeart/2018/2/layout/IconVerticalSolidList"/>
    <dgm:cxn modelId="{AFBD7F3B-DB0E-4044-88F5-56D6E87D8EEC}" type="presParOf" srcId="{5F470E90-539D-4C4F-8428-26A89C6F53B3}" destId="{7D29686D-D553-4567-928F-9D2E27F494E4}" srcOrd="0" destOrd="0" presId="urn:microsoft.com/office/officeart/2018/2/layout/IconVerticalSolidList"/>
    <dgm:cxn modelId="{2CBF0DD9-6C52-4745-9C9C-BAFB0C116458}" type="presParOf" srcId="{5F470E90-539D-4C4F-8428-26A89C6F53B3}" destId="{F97A9885-526D-417E-A788-E25DBB9015D8}" srcOrd="1" destOrd="0" presId="urn:microsoft.com/office/officeart/2018/2/layout/IconVerticalSolidList"/>
    <dgm:cxn modelId="{3BBA3DB2-FC6F-4C82-849C-E6E32466BD50}" type="presParOf" srcId="{5F470E90-539D-4C4F-8428-26A89C6F53B3}" destId="{EF56D3A4-0536-434E-95BF-A2E9961BC3B5}" srcOrd="2" destOrd="0" presId="urn:microsoft.com/office/officeart/2018/2/layout/IconVerticalSolidList"/>
    <dgm:cxn modelId="{5449E4F2-887F-4E8A-B84F-0D6E294E0F42}" type="presParOf" srcId="{5F470E90-539D-4C4F-8428-26A89C6F53B3}" destId="{2CEBCF9C-45DF-4C11-AE25-1B538971B5F2}" srcOrd="3" destOrd="0" presId="urn:microsoft.com/office/officeart/2018/2/layout/IconVerticalSolidList"/>
    <dgm:cxn modelId="{CEA311A9-AF72-40EB-8ED1-BA7E25A1FB8B}" type="presParOf" srcId="{AFB9D83C-DA2E-447F-94BB-6059941F3A6C}" destId="{00690249-16A9-45A6-ABE4-86BE9A084887}" srcOrd="1" destOrd="0" presId="urn:microsoft.com/office/officeart/2018/2/layout/IconVerticalSolidList"/>
    <dgm:cxn modelId="{F7E4DBBC-2EF2-4606-8F4B-3EA507AB1AFB}" type="presParOf" srcId="{AFB9D83C-DA2E-447F-94BB-6059941F3A6C}" destId="{3F27BA9B-7055-41C6-B31B-0E42E3327ED8}" srcOrd="2" destOrd="0" presId="urn:microsoft.com/office/officeart/2018/2/layout/IconVerticalSolidList"/>
    <dgm:cxn modelId="{2AF12652-DAEA-48F2-B213-D455C90E04BC}" type="presParOf" srcId="{3F27BA9B-7055-41C6-B31B-0E42E3327ED8}" destId="{CC90B539-11F9-40F6-BFAD-6000F1C1DA3B}" srcOrd="0" destOrd="0" presId="urn:microsoft.com/office/officeart/2018/2/layout/IconVerticalSolidList"/>
    <dgm:cxn modelId="{72D0BBDB-CA72-4659-BA2B-CBAC2B6A8577}" type="presParOf" srcId="{3F27BA9B-7055-41C6-B31B-0E42E3327ED8}" destId="{51AD0B3E-BC21-4AFA-BE5D-2CC32CBD801F}" srcOrd="1" destOrd="0" presId="urn:microsoft.com/office/officeart/2018/2/layout/IconVerticalSolidList"/>
    <dgm:cxn modelId="{A5A2D6F5-F83D-460F-ADCD-FEF6D83FBC2C}" type="presParOf" srcId="{3F27BA9B-7055-41C6-B31B-0E42E3327ED8}" destId="{8B968DC4-63B5-439B-AC36-B6AF26444F02}" srcOrd="2" destOrd="0" presId="urn:microsoft.com/office/officeart/2018/2/layout/IconVerticalSolidList"/>
    <dgm:cxn modelId="{B616804F-88AC-49F4-95BF-C270F943CEE3}" type="presParOf" srcId="{3F27BA9B-7055-41C6-B31B-0E42E3327ED8}" destId="{8F098B0F-20C3-4A52-BBE6-37C2082C26A1}" srcOrd="3" destOrd="0" presId="urn:microsoft.com/office/officeart/2018/2/layout/IconVerticalSolidList"/>
    <dgm:cxn modelId="{7CECF016-30A8-4EDE-A659-DC1C1EC9B009}" type="presParOf" srcId="{AFB9D83C-DA2E-447F-94BB-6059941F3A6C}" destId="{68B1533F-5E29-46C8-89E9-90D8B203E1D1}" srcOrd="3" destOrd="0" presId="urn:microsoft.com/office/officeart/2018/2/layout/IconVerticalSolidList"/>
    <dgm:cxn modelId="{FE8D975F-F9AA-4393-93A5-3AA4A49AB878}" type="presParOf" srcId="{AFB9D83C-DA2E-447F-94BB-6059941F3A6C}" destId="{1EC287C9-FBAE-4FD8-8E9B-C0A3FD106B39}" srcOrd="4" destOrd="0" presId="urn:microsoft.com/office/officeart/2018/2/layout/IconVerticalSolidList"/>
    <dgm:cxn modelId="{74F01A51-5D73-4B61-AD22-A9A098D06215}" type="presParOf" srcId="{1EC287C9-FBAE-4FD8-8E9B-C0A3FD106B39}" destId="{5D941396-5C25-4C6D-B3D6-342044CF97F5}" srcOrd="0" destOrd="0" presId="urn:microsoft.com/office/officeart/2018/2/layout/IconVerticalSolidList"/>
    <dgm:cxn modelId="{0D3B2A45-E70C-4E86-AD6F-4B3EE378FE6C}" type="presParOf" srcId="{1EC287C9-FBAE-4FD8-8E9B-C0A3FD106B39}" destId="{FEF379C0-78EB-4A9F-8808-A8E5C5710BEC}" srcOrd="1" destOrd="0" presId="urn:microsoft.com/office/officeart/2018/2/layout/IconVerticalSolidList"/>
    <dgm:cxn modelId="{DFF0A072-5577-491C-BEAC-B3753AD49C81}" type="presParOf" srcId="{1EC287C9-FBAE-4FD8-8E9B-C0A3FD106B39}" destId="{E958FF50-0107-44DE-BE67-6F30972C0AAF}" srcOrd="2" destOrd="0" presId="urn:microsoft.com/office/officeart/2018/2/layout/IconVerticalSolidList"/>
    <dgm:cxn modelId="{FAF2F13D-C41B-438D-B284-C4EF4E91DD6A}" type="presParOf" srcId="{1EC287C9-FBAE-4FD8-8E9B-C0A3FD106B39}" destId="{A591AE1F-B94C-498B-9E0A-91231627DC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9686D-D553-4567-928F-9D2E27F494E4}">
      <dsp:nvSpPr>
        <dsp:cNvPr id="0" name=""/>
        <dsp:cNvSpPr/>
      </dsp:nvSpPr>
      <dsp:spPr>
        <a:xfrm>
          <a:off x="0" y="446"/>
          <a:ext cx="8987404" cy="104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A9885-526D-417E-A788-E25DBB9015D8}">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EBCF9C-45DF-4C11-AE25-1B538971B5F2}">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711200">
            <a:lnSpc>
              <a:spcPct val="100000"/>
            </a:lnSpc>
            <a:spcBef>
              <a:spcPct val="0"/>
            </a:spcBef>
            <a:spcAft>
              <a:spcPct val="35000"/>
            </a:spcAft>
            <a:buNone/>
          </a:pPr>
          <a:r>
            <a:rPr lang="en-US" sz="1600" kern="1200"/>
            <a:t>Tic-tac-toe is a very popular game for two players, X and O, who take turns marking the spaces in a 3×3 grid. The player who succeeds in placing three of their marks in a vertical, horizontal or diagonal row wins the game.</a:t>
          </a:r>
        </a:p>
      </dsp:txBody>
      <dsp:txXfrm>
        <a:off x="1205506" y="446"/>
        <a:ext cx="7781897" cy="1043728"/>
      </dsp:txXfrm>
    </dsp:sp>
    <dsp:sp modelId="{CC90B539-11F9-40F6-BFAD-6000F1C1DA3B}">
      <dsp:nvSpPr>
        <dsp:cNvPr id="0" name=""/>
        <dsp:cNvSpPr/>
      </dsp:nvSpPr>
      <dsp:spPr>
        <a:xfrm>
          <a:off x="0" y="1305106"/>
          <a:ext cx="8987404" cy="104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D0B3E-BC21-4AFA-BE5D-2CC32CBD801F}">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98B0F-20C3-4A52-BBE6-37C2082C26A1}">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711200">
            <a:lnSpc>
              <a:spcPct val="100000"/>
            </a:lnSpc>
            <a:spcBef>
              <a:spcPct val="0"/>
            </a:spcBef>
            <a:spcAft>
              <a:spcPct val="35000"/>
            </a:spcAft>
            <a:buNone/>
          </a:pPr>
          <a:r>
            <a:rPr lang="en-US" sz="1600" kern="1200"/>
            <a:t>There will be two players in a game. Two signs represent each player. The general signs used in the game are </a:t>
          </a:r>
          <a:r>
            <a:rPr lang="en-US" sz="1600" b="1" kern="1200"/>
            <a:t>X </a:t>
          </a:r>
          <a:r>
            <a:rPr lang="en-US" sz="1600" kern="1200"/>
            <a:t>and </a:t>
          </a:r>
          <a:r>
            <a:rPr lang="en-US" sz="1600" b="1" kern="1200"/>
            <a:t>O</a:t>
          </a:r>
          <a:r>
            <a:rPr lang="en-US" sz="1600" kern="1200"/>
            <a:t>. Finally, there will be a board with </a:t>
          </a:r>
          <a:r>
            <a:rPr lang="en-US" sz="1600" b="1" kern="1200"/>
            <a:t>9 </a:t>
          </a:r>
          <a:r>
            <a:rPr lang="en-US" sz="1600" kern="1200"/>
            <a:t>boxes.</a:t>
          </a:r>
        </a:p>
      </dsp:txBody>
      <dsp:txXfrm>
        <a:off x="1205506" y="1305106"/>
        <a:ext cx="7781897" cy="1043728"/>
      </dsp:txXfrm>
    </dsp:sp>
    <dsp:sp modelId="{5D941396-5C25-4C6D-B3D6-342044CF97F5}">
      <dsp:nvSpPr>
        <dsp:cNvPr id="0" name=""/>
        <dsp:cNvSpPr/>
      </dsp:nvSpPr>
      <dsp:spPr>
        <a:xfrm>
          <a:off x="0" y="2609766"/>
          <a:ext cx="8987404" cy="104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379C0-78EB-4A9F-8808-A8E5C5710BEC}">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91AE1F-B94C-498B-9E0A-91231627DC10}">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711200">
            <a:lnSpc>
              <a:spcPct val="100000"/>
            </a:lnSpc>
            <a:spcBef>
              <a:spcPct val="0"/>
            </a:spcBef>
            <a:spcAft>
              <a:spcPct val="35000"/>
            </a:spcAft>
            <a:buNone/>
          </a:pPr>
          <a:r>
            <a:rPr lang="en-US" sz="1600" kern="1200"/>
            <a:t>Here the opponent will be an AI enabled computer that predicts the users  moves</a:t>
          </a:r>
        </a:p>
      </dsp:txBody>
      <dsp:txXfrm>
        <a:off x="1205506" y="2609766"/>
        <a:ext cx="7781897" cy="10437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0371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805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64832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268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64007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7653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969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148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326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265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280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202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0192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041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006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7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79187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Tic-Tac-toe using Min-Max Algorithm</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cs typeface="Calibri"/>
              </a:rPr>
              <a:t>Naga Anvesh </a:t>
            </a:r>
            <a:r>
              <a:rPr lang="en-US" err="1">
                <a:cs typeface="Calibri"/>
              </a:rPr>
              <a:t>Kunuguntla</a:t>
            </a:r>
            <a:endParaRPr lang="en-US">
              <a:cs typeface="Calibri"/>
            </a:endParaRPr>
          </a:p>
          <a:p>
            <a:r>
              <a:rPr lang="en-US">
                <a:cs typeface="Calibri"/>
              </a:rPr>
              <a:t>Surya Teja </a:t>
            </a:r>
            <a:r>
              <a:rPr lang="en-US" err="1">
                <a:cs typeface="Calibri"/>
              </a:rPr>
              <a:t>Chinigepalli</a:t>
            </a:r>
            <a:endParaRPr lang="en-US">
              <a:ea typeface="Calibri"/>
              <a:cs typeface="Calibri"/>
            </a:endParaRPr>
          </a:p>
          <a:p>
            <a:r>
              <a:rPr lang="en-US">
                <a:cs typeface="Calibri"/>
              </a:rPr>
              <a:t>Lakshmi Sai Nandan </a:t>
            </a:r>
            <a:r>
              <a:rPr lang="en-US" err="1">
                <a:cs typeface="Calibri"/>
              </a:rPr>
              <a:t>Ponakala</a:t>
            </a:r>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C30A-AFE9-388C-4FA8-5B64A55E704C}"/>
              </a:ext>
            </a:extLst>
          </p:cNvPr>
          <p:cNvSpPr>
            <a:spLocks noGrp="1"/>
          </p:cNvSpPr>
          <p:nvPr>
            <p:ph type="title"/>
          </p:nvPr>
        </p:nvSpPr>
        <p:spPr/>
        <p:txBody>
          <a:bodyPr/>
          <a:lstStyle/>
          <a:p>
            <a:r>
              <a:rPr lang="en-US">
                <a:cs typeface="Calibri Light"/>
              </a:rPr>
              <a:t>Performance Analysis</a:t>
            </a:r>
            <a:endParaRPr lang="en-US"/>
          </a:p>
        </p:txBody>
      </p:sp>
      <p:sp>
        <p:nvSpPr>
          <p:cNvPr id="3" name="Content Placeholder 2">
            <a:extLst>
              <a:ext uri="{FF2B5EF4-FFF2-40B4-BE49-F238E27FC236}">
                <a16:creationId xmlns:a16="http://schemas.microsoft.com/office/drawing/2014/main" id="{B1808480-E178-75DA-E49F-E6F8565E98C6}"/>
              </a:ext>
            </a:extLst>
          </p:cNvPr>
          <p:cNvSpPr>
            <a:spLocks noGrp="1"/>
          </p:cNvSpPr>
          <p:nvPr>
            <p:ph idx="1"/>
          </p:nvPr>
        </p:nvSpPr>
        <p:spPr>
          <a:xfrm>
            <a:off x="1964795" y="1826683"/>
            <a:ext cx="8915400" cy="4232705"/>
          </a:xfrm>
        </p:spPr>
        <p:txBody>
          <a:bodyPr vert="horz" lIns="91440" tIns="45720" rIns="91440" bIns="45720" rtlCol="0" anchor="t">
            <a:noAutofit/>
          </a:bodyPr>
          <a:lstStyle/>
          <a:p>
            <a:r>
              <a:rPr lang="en-US" sz="1600">
                <a:ea typeface="+mn-lt"/>
                <a:cs typeface="+mn-lt"/>
              </a:rPr>
              <a:t>The working requirement of Tic-Tac-Toe, we construct a </a:t>
            </a:r>
            <a:r>
              <a:rPr lang="en-US" sz="1600" err="1">
                <a:ea typeface="+mn-lt"/>
                <a:cs typeface="+mn-lt"/>
              </a:rPr>
              <a:t>PvC</a:t>
            </a:r>
            <a:r>
              <a:rPr lang="en-US" sz="1600">
                <a:ea typeface="+mn-lt"/>
                <a:cs typeface="+mn-lt"/>
              </a:rPr>
              <a:t> game  with Brute force framework. This involves applying the marker at any randomly available square on the 3x3 grid. This not only decreases the chances of the System  winning by 80% but has high space complexity. We can understand this by, the  analysis of code used. For each loop used the complexity added  N. For each loop nested within N is multiplied by outer loop. For each if-else statement complexity added is: 1. The complexity of brute force: O ((N×2) ×10+20*N+N^2). </a:t>
            </a:r>
            <a:endParaRPr lang="en-US" sz="1600">
              <a:cs typeface="Calibri"/>
            </a:endParaRPr>
          </a:p>
          <a:p>
            <a:r>
              <a:rPr lang="en-US" sz="1600">
                <a:ea typeface="+mn-lt"/>
                <a:cs typeface="+mn-lt"/>
              </a:rPr>
              <a:t>Execution is recursive execute the same function again and again, it takes more time to reach the goal state. Although the complexity seems to be low in time, when compared to the optimal winning strategies achieved it is rendered useless. The algorithm is required to be not only efficient but also accurate. Improvised AB Algorithm for tic tac toe game Understanding that winning strategies begin with taking the corners, our Algorithm is set such that we take up the ends. Gradually as the player plays, the algorithm cuts down the state space by pruning and time with minimal recursive </a:t>
            </a:r>
            <a:r>
              <a:rPr lang="en-US" sz="1600" err="1">
                <a:ea typeface="+mn-lt"/>
                <a:cs typeface="+mn-lt"/>
              </a:rPr>
              <a:t>calls.The</a:t>
            </a:r>
            <a:r>
              <a:rPr lang="en-US" sz="1600">
                <a:ea typeface="+mn-lt"/>
                <a:cs typeface="+mn-lt"/>
              </a:rPr>
              <a:t> complexity calculated is O(</a:t>
            </a:r>
            <a:r>
              <a:rPr lang="en-US" sz="1600" err="1">
                <a:ea typeface="+mn-lt"/>
                <a:cs typeface="+mn-lt"/>
              </a:rPr>
              <a:t>bM</a:t>
            </a:r>
            <a:r>
              <a:rPr lang="en-US" sz="1600">
                <a:ea typeface="+mn-lt"/>
                <a:cs typeface="+mn-lt"/>
              </a:rPr>
              <a:t>) </a:t>
            </a:r>
          </a:p>
          <a:p>
            <a:endParaRPr lang="en-US" sz="1600">
              <a:cs typeface="Calibri"/>
            </a:endParaRPr>
          </a:p>
          <a:p>
            <a:endParaRPr lang="en-US" sz="1600">
              <a:cs typeface="Calibri"/>
            </a:endParaRPr>
          </a:p>
        </p:txBody>
      </p:sp>
    </p:spTree>
    <p:extLst>
      <p:ext uri="{BB962C8B-B14F-4D97-AF65-F5344CB8AC3E}">
        <p14:creationId xmlns:p14="http://schemas.microsoft.com/office/powerpoint/2010/main" val="287000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599D3-084B-8812-5E60-5156C82C073D}"/>
              </a:ext>
            </a:extLst>
          </p:cNvPr>
          <p:cNvSpPr>
            <a:spLocks noGrp="1"/>
          </p:cNvSpPr>
          <p:nvPr>
            <p:ph type="title"/>
          </p:nvPr>
        </p:nvSpPr>
        <p:spPr>
          <a:xfrm>
            <a:off x="649224" y="645106"/>
            <a:ext cx="3650279" cy="1259894"/>
          </a:xfrm>
        </p:spPr>
        <p:txBody>
          <a:bodyPr>
            <a:normAutofit/>
          </a:bodyPr>
          <a:lstStyle/>
          <a:p>
            <a:r>
              <a:rPr lang="en-US">
                <a:cs typeface="Calibri Light"/>
              </a:rPr>
              <a:t>Table of contents</a:t>
            </a:r>
            <a:endParaRPr lang="en-US"/>
          </a:p>
        </p:txBody>
      </p:sp>
      <p:sp>
        <p:nvSpPr>
          <p:cNvPr id="3" name="Content Placeholder 2">
            <a:extLst>
              <a:ext uri="{FF2B5EF4-FFF2-40B4-BE49-F238E27FC236}">
                <a16:creationId xmlns:a16="http://schemas.microsoft.com/office/drawing/2014/main" id="{BCDE956F-73FB-193F-99D3-90AD389CA184}"/>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a:cs typeface="Calibri"/>
              </a:rPr>
              <a:t>Tic Tac Toe </a:t>
            </a:r>
          </a:p>
          <a:p>
            <a:r>
              <a:rPr lang="en-US">
                <a:cs typeface="Calibri"/>
              </a:rPr>
              <a:t>Objectives</a:t>
            </a:r>
          </a:p>
          <a:p>
            <a:r>
              <a:rPr lang="en-US">
                <a:cs typeface="Calibri"/>
              </a:rPr>
              <a:t>Overview</a:t>
            </a:r>
          </a:p>
          <a:p>
            <a:r>
              <a:rPr lang="en-US">
                <a:cs typeface="Calibri"/>
              </a:rPr>
              <a:t>Algorithms</a:t>
            </a:r>
          </a:p>
          <a:p>
            <a:r>
              <a:rPr lang="en-US">
                <a:cs typeface="Calibri"/>
              </a:rPr>
              <a:t>Min-Max Algorithm</a:t>
            </a:r>
          </a:p>
          <a:p>
            <a:r>
              <a:rPr lang="en-US">
                <a:cs typeface="Calibri"/>
              </a:rPr>
              <a:t>Algorithm Overview</a:t>
            </a:r>
          </a:p>
          <a:p>
            <a:r>
              <a:rPr lang="en-US">
                <a:cs typeface="Calibri"/>
              </a:rPr>
              <a:t>Performance analysis</a:t>
            </a:r>
          </a:p>
          <a:p>
            <a:r>
              <a:rPr lang="en-US">
                <a:cs typeface="Calibri"/>
              </a:rPr>
              <a:t>Code</a:t>
            </a:r>
          </a:p>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pic>
        <p:nvPicPr>
          <p:cNvPr id="6" name="Picture 4" descr="Water droplet on a petal">
            <a:extLst>
              <a:ext uri="{FF2B5EF4-FFF2-40B4-BE49-F238E27FC236}">
                <a16:creationId xmlns:a16="http://schemas.microsoft.com/office/drawing/2014/main" id="{5766D27E-6FDC-E74B-CC87-31901A136D4B}"/>
              </a:ext>
            </a:extLst>
          </p:cNvPr>
          <p:cNvPicPr>
            <a:picLocks noChangeAspect="1"/>
          </p:cNvPicPr>
          <p:nvPr/>
        </p:nvPicPr>
        <p:blipFill rotWithShape="1">
          <a:blip r:embed="rId2"/>
          <a:srcRect l="5317" r="32572" b="-2"/>
          <a:stretch/>
        </p:blipFill>
        <p:spPr>
          <a:xfrm>
            <a:off x="4619543" y="10"/>
            <a:ext cx="7572457" cy="6857990"/>
          </a:xfrm>
          <a:prstGeom prst="rect">
            <a:avLst/>
          </a:prstGeom>
        </p:spPr>
      </p:pic>
    </p:spTree>
    <p:extLst>
      <p:ext uri="{BB962C8B-B14F-4D97-AF65-F5344CB8AC3E}">
        <p14:creationId xmlns:p14="http://schemas.microsoft.com/office/powerpoint/2010/main" val="32996129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D47A0-CE37-0044-5B58-6F3B67D3DC67}"/>
              </a:ext>
            </a:extLst>
          </p:cNvPr>
          <p:cNvSpPr>
            <a:spLocks noGrp="1"/>
          </p:cNvSpPr>
          <p:nvPr>
            <p:ph type="title"/>
          </p:nvPr>
        </p:nvSpPr>
        <p:spPr>
          <a:xfrm>
            <a:off x="1794897" y="624110"/>
            <a:ext cx="9712998" cy="1280890"/>
          </a:xfrm>
        </p:spPr>
        <p:txBody>
          <a:bodyPr>
            <a:normAutofit/>
          </a:bodyPr>
          <a:lstStyle/>
          <a:p>
            <a:r>
              <a:rPr lang="en-US">
                <a:cs typeface="Calibri Light"/>
              </a:rPr>
              <a:t>Overview</a:t>
            </a:r>
            <a:endParaRPr lang="en-US"/>
          </a:p>
        </p:txBody>
      </p:sp>
      <p:sp>
        <p:nvSpPr>
          <p:cNvPr id="13"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4091C047-621F-E9B4-E16C-F3776D090572}"/>
              </a:ext>
            </a:extLst>
          </p:cNvPr>
          <p:cNvGraphicFramePr>
            <a:graphicFrameLocks noGrp="1"/>
          </p:cNvGraphicFramePr>
          <p:nvPr>
            <p:ph idx="1"/>
            <p:extLst>
              <p:ext uri="{D42A27DB-BD31-4B8C-83A1-F6EECF244321}">
                <p14:modId xmlns:p14="http://schemas.microsoft.com/office/powerpoint/2010/main" val="31045316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68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BAE8-8A2D-A107-B48C-B24DEA1C476A}"/>
              </a:ext>
            </a:extLst>
          </p:cNvPr>
          <p:cNvSpPr>
            <a:spLocks noGrp="1"/>
          </p:cNvSpPr>
          <p:nvPr>
            <p:ph type="title"/>
          </p:nvPr>
        </p:nvSpPr>
        <p:spPr/>
        <p:txBody>
          <a:bodyPr/>
          <a:lstStyle/>
          <a:p>
            <a:r>
              <a:rPr lang="en-US">
                <a:cs typeface="Calibri Light"/>
              </a:rPr>
              <a:t>Algorithms</a:t>
            </a:r>
          </a:p>
        </p:txBody>
      </p:sp>
      <p:sp>
        <p:nvSpPr>
          <p:cNvPr id="3" name="Content Placeholder 2">
            <a:extLst>
              <a:ext uri="{FF2B5EF4-FFF2-40B4-BE49-F238E27FC236}">
                <a16:creationId xmlns:a16="http://schemas.microsoft.com/office/drawing/2014/main" id="{E2A1C037-6410-BD4D-1802-90361538078D}"/>
              </a:ext>
            </a:extLst>
          </p:cNvPr>
          <p:cNvSpPr>
            <a:spLocks noGrp="1"/>
          </p:cNvSpPr>
          <p:nvPr>
            <p:ph idx="1"/>
          </p:nvPr>
        </p:nvSpPr>
        <p:spPr>
          <a:xfrm>
            <a:off x="2112962" y="1646767"/>
            <a:ext cx="8915400" cy="4677205"/>
          </a:xfrm>
        </p:spPr>
        <p:txBody>
          <a:bodyPr vert="horz" lIns="91440" tIns="45720" rIns="91440" bIns="45720" rtlCol="0" anchor="t">
            <a:noAutofit/>
          </a:bodyPr>
          <a:lstStyle/>
          <a:p>
            <a:r>
              <a:rPr lang="en-US" sz="1800" b="1" u="sng" err="1">
                <a:ea typeface="+mn-lt"/>
                <a:cs typeface="+mn-lt"/>
              </a:rPr>
              <a:t>Rinforcment</a:t>
            </a:r>
            <a:r>
              <a:rPr lang="en-US" sz="1800" b="1" u="sng">
                <a:ea typeface="+mn-lt"/>
                <a:cs typeface="+mn-lt"/>
              </a:rPr>
              <a:t> Learning:- </a:t>
            </a:r>
            <a:r>
              <a:rPr lang="en-US" sz="1800" b="1">
                <a:ea typeface="+mn-lt"/>
                <a:cs typeface="+mn-lt"/>
              </a:rPr>
              <a:t>Agent</a:t>
            </a:r>
            <a:r>
              <a:rPr lang="en-US" sz="1800">
                <a:ea typeface="+mn-lt"/>
                <a:cs typeface="+mn-lt"/>
              </a:rPr>
              <a:t> : Entity learning about the environment and making decisions. We need to specify a learning algorithm for the agent that allows it to learn a policy</a:t>
            </a:r>
          </a:p>
          <a:p>
            <a:pPr lvl="1"/>
            <a:r>
              <a:rPr lang="en-US" sz="1800" b="1">
                <a:ea typeface="+mn-lt"/>
                <a:cs typeface="+mn-lt"/>
              </a:rPr>
              <a:t>Environment</a:t>
            </a:r>
            <a:r>
              <a:rPr lang="en-US" sz="1800">
                <a:ea typeface="+mn-lt"/>
                <a:cs typeface="+mn-lt"/>
              </a:rPr>
              <a:t>: Everything outside the agent, including other agents</a:t>
            </a:r>
          </a:p>
          <a:p>
            <a:pPr lvl="1"/>
            <a:r>
              <a:rPr lang="en-US" sz="1800" b="1">
                <a:ea typeface="+mn-lt"/>
                <a:cs typeface="+mn-lt"/>
              </a:rPr>
              <a:t>Rewards</a:t>
            </a:r>
            <a:r>
              <a:rPr lang="en-US" sz="1800">
                <a:ea typeface="+mn-lt"/>
                <a:cs typeface="+mn-lt"/>
              </a:rPr>
              <a:t>: Numerical quantities that represent feedback from the environment that an agent tries to maximize</a:t>
            </a:r>
          </a:p>
          <a:p>
            <a:pPr lvl="1"/>
            <a:r>
              <a:rPr lang="en-US" sz="1800">
                <a:ea typeface="+mn-lt"/>
                <a:cs typeface="+mn-lt"/>
              </a:rPr>
              <a:t>Goal reward representation: 1 for goal, 0 otherwise</a:t>
            </a:r>
          </a:p>
          <a:p>
            <a:pPr lvl="1"/>
            <a:r>
              <a:rPr lang="en-US" sz="1800">
                <a:ea typeface="+mn-lt"/>
                <a:cs typeface="+mn-lt"/>
              </a:rPr>
              <a:t>Action penalty representation: -1 for not goal, 0 once goal is reached</a:t>
            </a:r>
          </a:p>
          <a:p>
            <a:pPr lvl="1"/>
            <a:endParaRPr lang="en-US" sz="1800">
              <a:ea typeface="+mn-lt"/>
              <a:cs typeface="+mn-lt"/>
            </a:endParaRPr>
          </a:p>
          <a:p>
            <a:pPr marL="514350" indent="-514350">
              <a:buAutoNum type="arabicPeriod"/>
            </a:pPr>
            <a:r>
              <a:rPr lang="en-US" sz="1800" b="1" u="sng">
                <a:ea typeface="+mn-lt"/>
                <a:cs typeface="+mn-lt"/>
              </a:rPr>
              <a:t>Min-Max </a:t>
            </a:r>
            <a:r>
              <a:rPr lang="en-US" sz="1800" b="1" u="sng" err="1">
                <a:ea typeface="+mn-lt"/>
                <a:cs typeface="+mn-lt"/>
              </a:rPr>
              <a:t>Algortihm</a:t>
            </a:r>
            <a:r>
              <a:rPr lang="en-US" sz="1800" b="1" u="sng">
                <a:ea typeface="+mn-lt"/>
                <a:cs typeface="+mn-lt"/>
              </a:rPr>
              <a:t>:- T</a:t>
            </a:r>
            <a:r>
              <a:rPr lang="en-US" sz="1800">
                <a:ea typeface="+mn-lt"/>
                <a:cs typeface="+mn-lt"/>
              </a:rPr>
              <a:t>he algorithm evaluates the moves that lead to a terminal state based on the players’ turn. It will choose the move with maximum score when it is the AI’s turn and choose the move with the minimum score when it is the human player’s turn. Using this strategy, Minimax avoids losing to the human player.</a:t>
            </a:r>
            <a:endParaRPr lang="en-US" sz="1800" b="1" u="sng">
              <a:ea typeface="+mn-lt"/>
              <a:cs typeface="+mn-lt"/>
            </a:endParaRPr>
          </a:p>
        </p:txBody>
      </p:sp>
    </p:spTree>
    <p:extLst>
      <p:ext uri="{BB962C8B-B14F-4D97-AF65-F5344CB8AC3E}">
        <p14:creationId xmlns:p14="http://schemas.microsoft.com/office/powerpoint/2010/main" val="25982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60C42C5-A1EC-E900-FF91-A47492EF2BA9}"/>
              </a:ext>
            </a:extLst>
          </p:cNvPr>
          <p:cNvSpPr>
            <a:spLocks noGrp="1"/>
          </p:cNvSpPr>
          <p:nvPr>
            <p:ph type="title"/>
          </p:nvPr>
        </p:nvSpPr>
        <p:spPr>
          <a:xfrm>
            <a:off x="6483096" y="624110"/>
            <a:ext cx="5021516" cy="1280890"/>
          </a:xfrm>
        </p:spPr>
        <p:txBody>
          <a:bodyPr>
            <a:normAutofit/>
          </a:bodyPr>
          <a:lstStyle/>
          <a:p>
            <a:r>
              <a:rPr lang="en-US">
                <a:cs typeface="Calibri Light"/>
              </a:rPr>
              <a:t>Min-Max Algorithm</a:t>
            </a:r>
            <a:endParaRPr lang="en-US"/>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Formulae written on a blackboard">
            <a:extLst>
              <a:ext uri="{FF2B5EF4-FFF2-40B4-BE49-F238E27FC236}">
                <a16:creationId xmlns:a16="http://schemas.microsoft.com/office/drawing/2014/main" id="{40A0F67E-125D-27F6-F142-F397EFF59138}"/>
              </a:ext>
            </a:extLst>
          </p:cNvPr>
          <p:cNvPicPr>
            <a:picLocks noChangeAspect="1"/>
          </p:cNvPicPr>
          <p:nvPr/>
        </p:nvPicPr>
        <p:blipFill rotWithShape="1">
          <a:blip r:embed="rId2"/>
          <a:srcRect l="30007" r="24531" b="3"/>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717273AA-EFAD-848C-8245-90441A83BD44}"/>
              </a:ext>
            </a:extLst>
          </p:cNvPr>
          <p:cNvSpPr>
            <a:spLocks noGrp="1"/>
          </p:cNvSpPr>
          <p:nvPr>
            <p:ph idx="1"/>
          </p:nvPr>
        </p:nvSpPr>
        <p:spPr>
          <a:xfrm>
            <a:off x="6438191" y="2133600"/>
            <a:ext cx="5066419" cy="3777622"/>
          </a:xfrm>
        </p:spPr>
        <p:txBody>
          <a:bodyPr vert="horz" lIns="91440" tIns="45720" rIns="91440" bIns="45720" rtlCol="0">
            <a:normAutofit/>
          </a:bodyPr>
          <a:lstStyle/>
          <a:p>
            <a:r>
              <a:rPr lang="en-US">
                <a:ea typeface="+mn-lt"/>
                <a:cs typeface="+mn-lt"/>
              </a:rPr>
              <a:t>A Minimax algorithm can be best defined as a recursive function that does the following things:</a:t>
            </a:r>
            <a:endParaRPr lang="en-US">
              <a:cs typeface="Calibri" panose="020F0502020204030204"/>
            </a:endParaRPr>
          </a:p>
          <a:p>
            <a:r>
              <a:rPr lang="en-US">
                <a:ea typeface="+mn-lt"/>
                <a:cs typeface="+mn-lt"/>
              </a:rPr>
              <a:t>return a value if a terminal state is found (+10, 0, -10)</a:t>
            </a:r>
            <a:endParaRPr lang="en-US">
              <a:cs typeface="Calibri"/>
            </a:endParaRPr>
          </a:p>
          <a:p>
            <a:r>
              <a:rPr lang="en-US">
                <a:ea typeface="+mn-lt"/>
                <a:cs typeface="+mn-lt"/>
              </a:rPr>
              <a:t>go through available spots on the board</a:t>
            </a:r>
            <a:endParaRPr lang="en-US">
              <a:cs typeface="Calibri"/>
            </a:endParaRPr>
          </a:p>
          <a:p>
            <a:r>
              <a:rPr lang="en-US">
                <a:ea typeface="+mn-lt"/>
                <a:cs typeface="+mn-lt"/>
              </a:rPr>
              <a:t>call the minimax function on each available spot (recursion)</a:t>
            </a:r>
            <a:endParaRPr lang="en-US">
              <a:cs typeface="Calibri"/>
            </a:endParaRPr>
          </a:p>
          <a:p>
            <a:r>
              <a:rPr lang="en-US">
                <a:ea typeface="+mn-lt"/>
                <a:cs typeface="+mn-lt"/>
              </a:rPr>
              <a:t>evaluate returning values from function calls</a:t>
            </a:r>
            <a:endParaRPr lang="en-US">
              <a:cs typeface="Calibri"/>
            </a:endParaRPr>
          </a:p>
          <a:p>
            <a:r>
              <a:rPr lang="en-US">
                <a:ea typeface="+mn-lt"/>
                <a:cs typeface="+mn-lt"/>
              </a:rPr>
              <a:t>and return the best value</a:t>
            </a:r>
            <a:endParaRPr lang="en-US">
              <a:cs typeface="Calibri"/>
            </a:endParaRPr>
          </a:p>
          <a:p>
            <a:endParaRPr lang="en-US">
              <a:cs typeface="Calibri"/>
            </a:endParaRPr>
          </a:p>
        </p:txBody>
      </p:sp>
    </p:spTree>
    <p:extLst>
      <p:ext uri="{BB962C8B-B14F-4D97-AF65-F5344CB8AC3E}">
        <p14:creationId xmlns:p14="http://schemas.microsoft.com/office/powerpoint/2010/main" val="309407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E085-FE21-8199-51D4-325481745AD7}"/>
              </a:ext>
            </a:extLst>
          </p:cNvPr>
          <p:cNvSpPr>
            <a:spLocks noGrp="1"/>
          </p:cNvSpPr>
          <p:nvPr>
            <p:ph type="title"/>
          </p:nvPr>
        </p:nvSpPr>
        <p:spPr/>
        <p:txBody>
          <a:bodyPr/>
          <a:lstStyle/>
          <a:p>
            <a:r>
              <a:rPr lang="en-US">
                <a:cs typeface="Calibri Light"/>
              </a:rPr>
              <a:t>Algorithm Continued...</a:t>
            </a:r>
            <a:endParaRPr lang="en-US"/>
          </a:p>
        </p:txBody>
      </p:sp>
      <p:sp>
        <p:nvSpPr>
          <p:cNvPr id="3" name="Content Placeholder 2">
            <a:extLst>
              <a:ext uri="{FF2B5EF4-FFF2-40B4-BE49-F238E27FC236}">
                <a16:creationId xmlns:a16="http://schemas.microsoft.com/office/drawing/2014/main" id="{527F5272-85FA-E33A-C344-09D1A9896DA1}"/>
              </a:ext>
            </a:extLst>
          </p:cNvPr>
          <p:cNvSpPr>
            <a:spLocks noGrp="1"/>
          </p:cNvSpPr>
          <p:nvPr>
            <p:ph idx="1"/>
          </p:nvPr>
        </p:nvSpPr>
        <p:spPr/>
        <p:txBody>
          <a:bodyPr vert="horz" lIns="91440" tIns="45720" rIns="91440" bIns="45720" rtlCol="0" anchor="t">
            <a:normAutofit/>
          </a:bodyPr>
          <a:lstStyle/>
          <a:p>
            <a:r>
              <a:rPr lang="en-US" sz="2400">
                <a:ea typeface="+mn-lt"/>
                <a:cs typeface="+mn-lt"/>
              </a:rPr>
              <a:t>There’re two utility values called the </a:t>
            </a:r>
            <a:r>
              <a:rPr lang="en-US" sz="2400" b="1">
                <a:ea typeface="+mn-lt"/>
                <a:cs typeface="+mn-lt"/>
              </a:rPr>
              <a:t>min</a:t>
            </a:r>
            <a:r>
              <a:rPr lang="en-US" sz="2400">
                <a:ea typeface="+mn-lt"/>
                <a:cs typeface="+mn-lt"/>
              </a:rPr>
              <a:t> and </a:t>
            </a:r>
            <a:r>
              <a:rPr lang="en-US" sz="2400" b="1">
                <a:ea typeface="+mn-lt"/>
                <a:cs typeface="+mn-lt"/>
              </a:rPr>
              <a:t>max</a:t>
            </a:r>
            <a:r>
              <a:rPr lang="en-US" sz="2400">
                <a:ea typeface="+mn-lt"/>
                <a:cs typeface="+mn-lt"/>
              </a:rPr>
              <a:t> value that help the A.I. agent to decide its next optimal move. </a:t>
            </a:r>
          </a:p>
          <a:p>
            <a:r>
              <a:rPr lang="en-US" sz="2400">
                <a:ea typeface="+mn-lt"/>
                <a:cs typeface="+mn-lt"/>
              </a:rPr>
              <a:t>For this case, the Agent prioritizes moves with a max value of 10 and then opts for a min value of -10. (Agent wants to win more than preventing its opponent to win) If there aren’t any moves with a min or max value greater than or less than 10, it selects the move with the highest absolute value of min plus max value.</a:t>
            </a:r>
          </a:p>
          <a:p>
            <a:r>
              <a:rPr lang="en-US" sz="2400">
                <a:ea typeface="+mn-lt"/>
                <a:cs typeface="+mn-lt"/>
              </a:rPr>
              <a:t> Again, Minimax assumes that its opponent plays optimally.</a:t>
            </a:r>
            <a:endParaRPr lang="en-US" sz="2400">
              <a:cs typeface="Calibri"/>
            </a:endParaRPr>
          </a:p>
        </p:txBody>
      </p:sp>
    </p:spTree>
    <p:extLst>
      <p:ext uri="{BB962C8B-B14F-4D97-AF65-F5344CB8AC3E}">
        <p14:creationId xmlns:p14="http://schemas.microsoft.com/office/powerpoint/2010/main" val="166255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6729-B4C3-EF9E-B3FC-FF4E4BF31FDC}"/>
              </a:ext>
            </a:extLst>
          </p:cNvPr>
          <p:cNvSpPr>
            <a:spLocks noGrp="1"/>
          </p:cNvSpPr>
          <p:nvPr>
            <p:ph type="title"/>
          </p:nvPr>
        </p:nvSpPr>
        <p:spPr/>
        <p:txBody>
          <a:bodyPr/>
          <a:lstStyle/>
          <a:p>
            <a:r>
              <a:rPr lang="en-US"/>
              <a:t>Continued..</a:t>
            </a:r>
          </a:p>
        </p:txBody>
      </p:sp>
      <p:sp>
        <p:nvSpPr>
          <p:cNvPr id="3" name="Content Placeholder 2">
            <a:extLst>
              <a:ext uri="{FF2B5EF4-FFF2-40B4-BE49-F238E27FC236}">
                <a16:creationId xmlns:a16="http://schemas.microsoft.com/office/drawing/2014/main" id="{CA0E1EDE-3143-C842-95C6-098B9877D21F}"/>
              </a:ext>
            </a:extLst>
          </p:cNvPr>
          <p:cNvSpPr>
            <a:spLocks noGrp="1"/>
          </p:cNvSpPr>
          <p:nvPr>
            <p:ph idx="1"/>
          </p:nvPr>
        </p:nvSpPr>
        <p:spPr>
          <a:xfrm>
            <a:off x="1827212" y="2091267"/>
            <a:ext cx="8915400" cy="4560788"/>
          </a:xfrm>
        </p:spPr>
        <p:txBody>
          <a:bodyPr vert="horz" lIns="91440" tIns="45720" rIns="91440" bIns="45720" rtlCol="0" anchor="t">
            <a:normAutofit lnSpcReduction="10000"/>
          </a:bodyPr>
          <a:lstStyle/>
          <a:p>
            <a:r>
              <a:rPr lang="en-US">
                <a:cs typeface="Calibri"/>
              </a:rPr>
              <a:t>Min Value-</a:t>
            </a:r>
            <a:r>
              <a:rPr lang="en-US" sz="2000">
                <a:ea typeface="+mn-lt"/>
                <a:cs typeface="+mn-lt"/>
              </a:rPr>
              <a:t>This is the value where the A.I. agent seeks to </a:t>
            </a:r>
            <a:r>
              <a:rPr lang="en-US" sz="2000" b="1">
                <a:ea typeface="+mn-lt"/>
                <a:cs typeface="+mn-lt"/>
              </a:rPr>
              <a:t>minimize</a:t>
            </a:r>
            <a:r>
              <a:rPr lang="en-US" sz="2000">
                <a:ea typeface="+mn-lt"/>
                <a:cs typeface="+mn-lt"/>
              </a:rPr>
              <a:t> the possible loss for a </a:t>
            </a:r>
            <a:r>
              <a:rPr lang="en-US" sz="2000" b="1">
                <a:ea typeface="+mn-lt"/>
                <a:cs typeface="+mn-lt"/>
              </a:rPr>
              <a:t>worst-case scenario</a:t>
            </a:r>
            <a:r>
              <a:rPr lang="en-US" sz="2000">
                <a:ea typeface="+mn-lt"/>
                <a:cs typeface="+mn-lt"/>
              </a:rPr>
              <a:t>. For every horizontal, vertical, diagonal lane on the board position, the min value -1 per lane if the 3 positions have none of your moves. Then, for every additional opponent move on a lane, you -1 . However, if there are 2 opponent moves, your min value becomes –10.</a:t>
            </a:r>
            <a:endParaRPr lang="en-US" sz="2000" i="1">
              <a:cs typeface="Calibri"/>
            </a:endParaRPr>
          </a:p>
          <a:p>
            <a:r>
              <a:rPr lang="en-US" err="1"/>
              <a:t>MaX</a:t>
            </a:r>
            <a:r>
              <a:rPr lang="en-US"/>
              <a:t> Value:-</a:t>
            </a:r>
            <a:r>
              <a:rPr lang="en-US" sz="2000">
                <a:ea typeface="+mn-lt"/>
                <a:cs typeface="+mn-lt"/>
              </a:rPr>
              <a:t>This is the value where the A.I. seeks to </a:t>
            </a:r>
            <a:r>
              <a:rPr lang="en-US" sz="2000" b="1">
                <a:ea typeface="+mn-lt"/>
                <a:cs typeface="+mn-lt"/>
              </a:rPr>
              <a:t>maximize</a:t>
            </a:r>
            <a:r>
              <a:rPr lang="en-US" sz="2000">
                <a:ea typeface="+mn-lt"/>
                <a:cs typeface="+mn-lt"/>
              </a:rPr>
              <a:t> the possible gain for a </a:t>
            </a:r>
            <a:r>
              <a:rPr lang="en-US" sz="2000" b="1">
                <a:ea typeface="+mn-lt"/>
                <a:cs typeface="+mn-lt"/>
              </a:rPr>
              <a:t>best-case scenario</a:t>
            </a:r>
            <a:r>
              <a:rPr lang="en-US" sz="2000">
                <a:ea typeface="+mn-lt"/>
                <a:cs typeface="+mn-lt"/>
              </a:rPr>
              <a:t>. For every horizontal, vertical, diagonal lane on the board position, you +1 per lane if the 3 positions have none of your opponent’s moves. Then, for every additional move you made on the lane, you +1 again(Only if your enemy didn’t make any move on that lane). However, if there are 2 of your moves, your max value becomes +10(You win by making a move there!).</a:t>
            </a:r>
            <a:br>
              <a:rPr lang="en-US"/>
            </a:br>
            <a:endParaRPr lang="en-US">
              <a:cs typeface="Calibri"/>
            </a:endParaRPr>
          </a:p>
        </p:txBody>
      </p:sp>
    </p:spTree>
    <p:extLst>
      <p:ext uri="{BB962C8B-B14F-4D97-AF65-F5344CB8AC3E}">
        <p14:creationId xmlns:p14="http://schemas.microsoft.com/office/powerpoint/2010/main" val="233504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655A-A3B8-DC26-BD1C-11620B981019}"/>
              </a:ext>
            </a:extLst>
          </p:cNvPr>
          <p:cNvSpPr>
            <a:spLocks noGrp="1"/>
          </p:cNvSpPr>
          <p:nvPr>
            <p:ph type="title"/>
          </p:nvPr>
        </p:nvSpPr>
        <p:spPr/>
        <p:txBody>
          <a:bodyPr/>
          <a:lstStyle/>
          <a:p>
            <a:r>
              <a:rPr lang="en-US">
                <a:cs typeface="Calibri Light"/>
              </a:rPr>
              <a:t>Algorithm Overview</a:t>
            </a:r>
            <a:endParaRPr lang="en-US"/>
          </a:p>
        </p:txBody>
      </p:sp>
      <p:pic>
        <p:nvPicPr>
          <p:cNvPr id="4" name="Picture 4" descr="Diagram&#10;&#10;Description automatically generated">
            <a:extLst>
              <a:ext uri="{FF2B5EF4-FFF2-40B4-BE49-F238E27FC236}">
                <a16:creationId xmlns:a16="http://schemas.microsoft.com/office/drawing/2014/main" id="{D24B7DAA-BFFB-C963-69AF-E366B1EA4107}"/>
              </a:ext>
            </a:extLst>
          </p:cNvPr>
          <p:cNvPicPr>
            <a:picLocks noGrp="1" noChangeAspect="1"/>
          </p:cNvPicPr>
          <p:nvPr>
            <p:ph idx="1"/>
          </p:nvPr>
        </p:nvPicPr>
        <p:blipFill>
          <a:blip r:embed="rId2"/>
          <a:stretch>
            <a:fillRect/>
          </a:stretch>
        </p:blipFill>
        <p:spPr>
          <a:xfrm>
            <a:off x="5092164" y="2133600"/>
            <a:ext cx="3909497" cy="3778250"/>
          </a:xfrm>
        </p:spPr>
      </p:pic>
    </p:spTree>
    <p:extLst>
      <p:ext uri="{BB962C8B-B14F-4D97-AF65-F5344CB8AC3E}">
        <p14:creationId xmlns:p14="http://schemas.microsoft.com/office/powerpoint/2010/main" val="122405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73B4-47B0-223A-DC3F-14DD8AFDBD84}"/>
              </a:ext>
            </a:extLst>
          </p:cNvPr>
          <p:cNvSpPr>
            <a:spLocks noGrp="1"/>
          </p:cNvSpPr>
          <p:nvPr>
            <p:ph type="title"/>
          </p:nvPr>
        </p:nvSpPr>
        <p:spPr/>
        <p:txBody>
          <a:bodyPr/>
          <a:lstStyle/>
          <a:p>
            <a:r>
              <a:rPr lang="en-US"/>
              <a:t>Framework:-</a:t>
            </a:r>
          </a:p>
        </p:txBody>
      </p:sp>
      <p:sp>
        <p:nvSpPr>
          <p:cNvPr id="3" name="Content Placeholder 2">
            <a:extLst>
              <a:ext uri="{FF2B5EF4-FFF2-40B4-BE49-F238E27FC236}">
                <a16:creationId xmlns:a16="http://schemas.microsoft.com/office/drawing/2014/main" id="{34879B34-CCC0-05E4-C904-9ED6A1E74DBD}"/>
              </a:ext>
            </a:extLst>
          </p:cNvPr>
          <p:cNvSpPr>
            <a:spLocks noGrp="1"/>
          </p:cNvSpPr>
          <p:nvPr>
            <p:ph idx="1"/>
          </p:nvPr>
        </p:nvSpPr>
        <p:spPr/>
        <p:txBody>
          <a:bodyPr vert="horz" lIns="91440" tIns="45720" rIns="91440" bIns="45720" rtlCol="0" anchor="t">
            <a:normAutofit/>
          </a:bodyPr>
          <a:lstStyle/>
          <a:p>
            <a:r>
              <a:rPr lang="en-US">
                <a:ea typeface="+mn-lt"/>
                <a:cs typeface="+mn-lt"/>
              </a:rPr>
              <a:t>Brute Force flow :- Brute Force Algorithms refers to a programming method that does not include any  tricks to improve performance, but depends instead on brute computational power to  try out all options until a problem is solved. </a:t>
            </a:r>
            <a:endParaRPr lang="en-US"/>
          </a:p>
          <a:p>
            <a:r>
              <a:rPr lang="en-US">
                <a:ea typeface="+mn-lt"/>
                <a:cs typeface="+mn-lt"/>
              </a:rPr>
              <a:t>Alpha-Beta Flow:- Alpha-Beta Minimax algorithm is used to cut the branches of the tree which won’t  contribute positively to the goal state that needs to be arrived at. Alpha – Beta Pruning  allows the space to be used in a compact manner as well as use time efficiently. </a:t>
            </a:r>
          </a:p>
          <a:p>
            <a:r>
              <a:rPr lang="en-US">
                <a:ea typeface="+mn-lt"/>
                <a:cs typeface="+mn-lt"/>
              </a:rPr>
              <a:t>The  purpose of Tic-Tac-Toe is to win multiple games as well as efficient use of the system</a:t>
            </a:r>
            <a:endParaRPr lang="en-US"/>
          </a:p>
          <a:p>
            <a:endParaRPr lang="en-US"/>
          </a:p>
        </p:txBody>
      </p:sp>
    </p:spTree>
    <p:extLst>
      <p:ext uri="{BB962C8B-B14F-4D97-AF65-F5344CB8AC3E}">
        <p14:creationId xmlns:p14="http://schemas.microsoft.com/office/powerpoint/2010/main" val="14764894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Tic-Tac-toe using Min-Max Algorithm</vt:lpstr>
      <vt:lpstr>Table of contents</vt:lpstr>
      <vt:lpstr>Overview</vt:lpstr>
      <vt:lpstr>Algorithms</vt:lpstr>
      <vt:lpstr>Min-Max Algorithm</vt:lpstr>
      <vt:lpstr>Algorithm Continued...</vt:lpstr>
      <vt:lpstr>Continued..</vt:lpstr>
      <vt:lpstr>Algorithm Overview</vt:lpstr>
      <vt:lpstr>Framework:-</vt:lpstr>
      <vt:lpstr>Performance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2022-04-30T02:05:01Z</dcterms:created>
  <dcterms:modified xsi:type="dcterms:W3CDTF">2022-05-05T02:18:39Z</dcterms:modified>
</cp:coreProperties>
</file>