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6"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a73f1b9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a73f1b9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776ff0b0b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776ff0b0b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776ff0b0b_4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776ff0b0b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3776ff0b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776ff0b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776ff0b0b_2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776ff0b0b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Thank you, June, Now I will be talking about the bubble chart on security data breaches.   </a:t>
            </a:r>
            <a:endParaRPr>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None/>
            </a:pPr>
            <a:r>
              <a:rPr lang="en">
                <a:solidFill>
                  <a:schemeClr val="dk1"/>
                </a:solidFill>
                <a:highlight>
                  <a:srgbClr val="FFFFFF"/>
                </a:highlight>
                <a:latin typeface="Calibri"/>
                <a:ea typeface="Calibri"/>
                <a:cs typeface="Calibri"/>
                <a:sym typeface="Calibri"/>
              </a:rPr>
              <a:t>The charts display the different types of companies with a circle size shape to represent the amount of data loss. The chart is categorized based on the different types of data breaches that take place. The data used is based on accumulations of incidents reported throughout the year on data breaches happening.   </a:t>
            </a:r>
            <a:endParaRPr>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The categories of breaches include data leakage such as    </a:t>
            </a:r>
            <a:endParaRPr>
              <a:solidFill>
                <a:schemeClr val="dk1"/>
              </a:solidFill>
              <a:highlight>
                <a:srgbClr val="FFFFFF"/>
              </a:highlight>
              <a:latin typeface="Calibri"/>
              <a:ea typeface="Calibri"/>
              <a:cs typeface="Calibri"/>
              <a:sym typeface="Calibri"/>
            </a:endParaRPr>
          </a:p>
          <a:p>
            <a:pPr marL="685800" lvl="0" indent="-298450" algn="l" rtl="0">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Email addresses   </a:t>
            </a:r>
            <a:endParaRPr>
              <a:solidFill>
                <a:schemeClr val="dk1"/>
              </a:solidFill>
              <a:highlight>
                <a:srgbClr val="FFFFFF"/>
              </a:highlight>
              <a:latin typeface="Calibri"/>
              <a:ea typeface="Calibri"/>
              <a:cs typeface="Calibri"/>
              <a:sym typeface="Calibri"/>
            </a:endParaRPr>
          </a:p>
          <a:p>
            <a:pPr marL="685800" lvl="0" indent="-298450" algn="l" rtl="0">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Personal details &amp; Passwords   </a:t>
            </a:r>
            <a:endParaRPr>
              <a:solidFill>
                <a:schemeClr val="dk1"/>
              </a:solidFill>
              <a:highlight>
                <a:srgbClr val="FFFFFF"/>
              </a:highlight>
              <a:latin typeface="Calibri"/>
              <a:ea typeface="Calibri"/>
              <a:cs typeface="Calibri"/>
              <a:sym typeface="Calibri"/>
            </a:endParaRPr>
          </a:p>
          <a:p>
            <a:pPr marL="685800" lvl="0" indent="-298450" algn="l" rtl="0">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Credit Cards, Banking   </a:t>
            </a:r>
            <a:endParaRPr>
              <a:solidFill>
                <a:schemeClr val="dk1"/>
              </a:solidFill>
              <a:highlight>
                <a:srgbClr val="FFFFFF"/>
              </a:highlight>
              <a:latin typeface="Calibri"/>
              <a:ea typeface="Calibri"/>
              <a:cs typeface="Calibri"/>
              <a:sym typeface="Calibri"/>
            </a:endParaRPr>
          </a:p>
          <a:p>
            <a:pPr marL="685800" lvl="0" indent="-298450" algn="l" rtl="0">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Health &amp; Personal Data   </a:t>
            </a:r>
            <a:endParaRPr>
              <a:solidFill>
                <a:schemeClr val="dk1"/>
              </a:solidFill>
              <a:highlight>
                <a:srgbClr val="FFFFFF"/>
              </a:highlight>
              <a:latin typeface="Calibri"/>
              <a:ea typeface="Calibri"/>
              <a:cs typeface="Calibri"/>
              <a:sym typeface="Calibri"/>
            </a:endParaRPr>
          </a:p>
          <a:p>
            <a:pPr marL="685800" lvl="0" indent="-298450" algn="l" rtl="0">
              <a:lnSpc>
                <a:spcPct val="115000"/>
              </a:lnSpc>
              <a:spcBef>
                <a:spcPts val="0"/>
              </a:spcBef>
              <a:spcAft>
                <a:spcPts val="0"/>
              </a:spcAft>
              <a:buClr>
                <a:schemeClr val="dk1"/>
              </a:buClr>
              <a:buSzPts val="1100"/>
              <a:buFont typeface="Calibri"/>
              <a:buChar char="●"/>
            </a:pPr>
            <a:r>
              <a:rPr lang="en">
                <a:solidFill>
                  <a:schemeClr val="dk1"/>
                </a:solidFill>
                <a:highlight>
                  <a:srgbClr val="FFFFFF"/>
                </a:highlight>
                <a:latin typeface="Calibri"/>
                <a:ea typeface="Calibri"/>
                <a:cs typeface="Calibri"/>
                <a:sym typeface="Calibri"/>
              </a:rPr>
              <a:t>Full / Sensitive Details </a:t>
            </a:r>
            <a:endParaRPr>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776ff0b0b_2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776ff0b0b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Moving on to the problems in graph 2, Firstly the usage of Xscale and Yscale there is no clear indication of what variables are used in the graph making it hard for viewers to comprehend the graph at first glance.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Without actual values display It is hard for the viewer to estimate the different circle sizes when they are similar and certain circles are even too small to be visually able.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second point is misleading representation. The circle size does not represent the severity of the data breach compared to real-life scene values and does not represent the impact of the larger amount value of the data breach that took place.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Lastly, colour scale, the colour scale caused the intensity of the colour disproportionate as it does not representant the severity of the data breach amount or severity of the category of the data breach.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https://informationisbeautiful.net/visualizations/worlds-biggest-data-breaches-hacks/#bysensitivity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776ff0b0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776ff0b0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What</a:t>
            </a:r>
            <a:endParaRPr/>
          </a:p>
          <a:p>
            <a:pPr marL="914400" lvl="1" indent="-298450" algn="l" rtl="0">
              <a:spcBef>
                <a:spcPts val="0"/>
              </a:spcBef>
              <a:spcAft>
                <a:spcPts val="0"/>
              </a:spcAft>
              <a:buSzPts val="1100"/>
              <a:buChar char="-"/>
            </a:pPr>
            <a:r>
              <a:rPr lang="en"/>
              <a:t>Bar graph show a vehicle amount across years</a:t>
            </a:r>
            <a:endParaRPr/>
          </a:p>
          <a:p>
            <a:pPr marL="457200" lvl="0" indent="-298450" algn="l" rtl="0">
              <a:spcBef>
                <a:spcPts val="0"/>
              </a:spcBef>
              <a:spcAft>
                <a:spcPts val="0"/>
              </a:spcAft>
              <a:buSzPts val="1100"/>
              <a:buChar char="-"/>
            </a:pPr>
            <a:r>
              <a:rPr lang="en"/>
              <a:t>Why</a:t>
            </a:r>
            <a:endParaRPr/>
          </a:p>
          <a:p>
            <a:pPr marL="914400" lvl="1" indent="-298450" algn="l" rtl="0">
              <a:spcBef>
                <a:spcPts val="0"/>
              </a:spcBef>
              <a:spcAft>
                <a:spcPts val="0"/>
              </a:spcAft>
              <a:buSzPts val="1100"/>
              <a:buChar char="-"/>
            </a:pPr>
            <a:r>
              <a:rPr lang="en"/>
              <a:t>Previous line graph -&gt; can’t show trend properly (large values of car population)</a:t>
            </a:r>
            <a:endParaRPr/>
          </a:p>
          <a:p>
            <a:pPr marL="914400" lvl="1" indent="-298450" algn="l" rtl="0">
              <a:spcBef>
                <a:spcPts val="0"/>
              </a:spcBef>
              <a:spcAft>
                <a:spcPts val="0"/>
              </a:spcAft>
              <a:buSzPts val="1100"/>
              <a:buChar char="-"/>
            </a:pPr>
            <a:r>
              <a:rPr lang="en"/>
              <a:t>Show trend of a vehicle population over the years clearly</a:t>
            </a:r>
            <a:endParaRPr/>
          </a:p>
          <a:p>
            <a:pPr marL="914400" lvl="1" indent="-298450" algn="l" rtl="0">
              <a:spcBef>
                <a:spcPts val="0"/>
              </a:spcBef>
              <a:spcAft>
                <a:spcPts val="0"/>
              </a:spcAft>
              <a:buSzPts val="1100"/>
              <a:buChar char="-"/>
            </a:pPr>
            <a:r>
              <a:rPr lang="en"/>
              <a:t>Won’t overlap like line</a:t>
            </a:r>
            <a:endParaRPr/>
          </a:p>
          <a:p>
            <a:pPr marL="914400" lvl="1" indent="-298450" algn="l" rtl="0">
              <a:spcBef>
                <a:spcPts val="0"/>
              </a:spcBef>
              <a:spcAft>
                <a:spcPts val="0"/>
              </a:spcAft>
              <a:buSzPts val="1100"/>
              <a:buChar char="-"/>
            </a:pPr>
            <a:r>
              <a:rPr lang="en"/>
              <a:t>Use tooltip -&gt; amount of vehicles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3776ff0b0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3776ff0b0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What</a:t>
            </a:r>
            <a:endParaRPr/>
          </a:p>
          <a:p>
            <a:pPr marL="914400" lvl="1" indent="-298450" algn="l" rtl="0">
              <a:spcBef>
                <a:spcPts val="0"/>
              </a:spcBef>
              <a:spcAft>
                <a:spcPts val="0"/>
              </a:spcAft>
              <a:buSzPts val="1100"/>
              <a:buChar char="-"/>
            </a:pPr>
            <a:r>
              <a:rPr lang="en"/>
              <a:t>Bars showing each vehicle category</a:t>
            </a:r>
            <a:endParaRPr/>
          </a:p>
          <a:p>
            <a:pPr marL="914400" lvl="1" indent="-298450" algn="l" rtl="0">
              <a:spcBef>
                <a:spcPts val="0"/>
              </a:spcBef>
              <a:spcAft>
                <a:spcPts val="0"/>
              </a:spcAft>
              <a:buSzPts val="1100"/>
              <a:buChar char="-"/>
            </a:pPr>
            <a:r>
              <a:rPr lang="en"/>
              <a:t>Each stacked portion -&gt; amount in that year</a:t>
            </a:r>
            <a:endParaRPr/>
          </a:p>
          <a:p>
            <a:pPr marL="457200" lvl="0" indent="-298450" algn="l" rtl="0">
              <a:spcBef>
                <a:spcPts val="0"/>
              </a:spcBef>
              <a:spcAft>
                <a:spcPts val="0"/>
              </a:spcAft>
              <a:buSzPts val="1100"/>
              <a:buChar char="-"/>
            </a:pPr>
            <a:r>
              <a:rPr lang="en"/>
              <a:t>Why</a:t>
            </a:r>
            <a:endParaRPr/>
          </a:p>
          <a:p>
            <a:pPr marL="914400" lvl="1" indent="-298450" algn="l" rtl="0">
              <a:spcBef>
                <a:spcPts val="0"/>
              </a:spcBef>
              <a:spcAft>
                <a:spcPts val="0"/>
              </a:spcAft>
              <a:buSzPts val="1100"/>
              <a:buChar char="-"/>
            </a:pPr>
            <a:r>
              <a:rPr lang="en"/>
              <a:t>Compare growth of different vehicles across years clearly</a:t>
            </a:r>
            <a:endParaRPr/>
          </a:p>
          <a:p>
            <a:pPr marL="914400" lvl="1" indent="-298450" algn="l" rtl="0">
              <a:spcBef>
                <a:spcPts val="0"/>
              </a:spcBef>
              <a:spcAft>
                <a:spcPts val="0"/>
              </a:spcAft>
              <a:buSzPts val="1100"/>
              <a:buChar char="-"/>
            </a:pPr>
            <a:r>
              <a:rPr lang="en"/>
              <a:t>Compare overall amount of vehicles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3776ff0b0b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3776ff0b0b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What:</a:t>
            </a:r>
            <a:endParaRPr/>
          </a:p>
          <a:p>
            <a:pPr marL="914400" lvl="1" indent="-298450" algn="l" rtl="0">
              <a:spcBef>
                <a:spcPts val="0"/>
              </a:spcBef>
              <a:spcAft>
                <a:spcPts val="0"/>
              </a:spcAft>
              <a:buSzPts val="1100"/>
              <a:buChar char="-"/>
            </a:pPr>
            <a:r>
              <a:rPr lang="en"/>
              <a:t>Scatter plot</a:t>
            </a:r>
            <a:endParaRPr/>
          </a:p>
          <a:p>
            <a:pPr marL="914400" lvl="1" indent="-298450" algn="l" rtl="0">
              <a:spcBef>
                <a:spcPts val="0"/>
              </a:spcBef>
              <a:spcAft>
                <a:spcPts val="0"/>
              </a:spcAft>
              <a:buSzPts val="1100"/>
              <a:buChar char="-"/>
            </a:pPr>
            <a:r>
              <a:rPr lang="en"/>
              <a:t>X axis -&gt; severity level =&gt; what is breached</a:t>
            </a:r>
            <a:endParaRPr/>
          </a:p>
          <a:p>
            <a:pPr marL="914400" lvl="1" indent="-298450" algn="l" rtl="0">
              <a:spcBef>
                <a:spcPts val="0"/>
              </a:spcBef>
              <a:spcAft>
                <a:spcPts val="0"/>
              </a:spcAft>
              <a:buSzPts val="1100"/>
              <a:buChar char="-"/>
            </a:pPr>
            <a:r>
              <a:rPr lang="en"/>
              <a:t>Y axis -&gt; number of records lost</a:t>
            </a:r>
            <a:endParaRPr/>
          </a:p>
          <a:p>
            <a:pPr marL="914400" lvl="1" indent="-298450" algn="l" rtl="0">
              <a:spcBef>
                <a:spcPts val="0"/>
              </a:spcBef>
              <a:spcAft>
                <a:spcPts val="0"/>
              </a:spcAft>
              <a:buSzPts val="1100"/>
              <a:buChar char="-"/>
            </a:pPr>
            <a:r>
              <a:rPr lang="en"/>
              <a:t>Color coded as sectors of companies affected -&gt; group categories together to reduce categories (tech + web) </a:t>
            </a:r>
            <a:endParaRPr/>
          </a:p>
          <a:p>
            <a:pPr marL="914400" lvl="1" indent="-298450" algn="l" rtl="0">
              <a:spcBef>
                <a:spcPts val="0"/>
              </a:spcBef>
              <a:spcAft>
                <a:spcPts val="0"/>
              </a:spcAft>
              <a:buSzPts val="1100"/>
              <a:buChar char="-"/>
            </a:pPr>
            <a:r>
              <a:rPr lang="en"/>
              <a:t>Tooltip: company and year</a:t>
            </a:r>
            <a:endParaRPr/>
          </a:p>
          <a:p>
            <a:pPr marL="457200" lvl="0" indent="-298450" algn="l" rtl="0">
              <a:spcBef>
                <a:spcPts val="0"/>
              </a:spcBef>
              <a:spcAft>
                <a:spcPts val="0"/>
              </a:spcAft>
              <a:buSzPts val="1100"/>
              <a:buChar char="-"/>
            </a:pPr>
            <a:r>
              <a:rPr lang="en"/>
              <a:t>Why</a:t>
            </a:r>
            <a:endParaRPr/>
          </a:p>
          <a:p>
            <a:pPr marL="914400" lvl="1" indent="-298450" algn="l" rtl="0">
              <a:spcBef>
                <a:spcPts val="0"/>
              </a:spcBef>
              <a:spcAft>
                <a:spcPts val="0"/>
              </a:spcAft>
              <a:buSzPts val="1100"/>
              <a:buChar char="-"/>
            </a:pPr>
            <a:r>
              <a:rPr lang="en"/>
              <a:t>Reduce clutter in graph - Many data points in original data</a:t>
            </a:r>
            <a:endParaRPr/>
          </a:p>
          <a:p>
            <a:pPr marL="914400" lvl="1" indent="-298450" algn="l" rtl="0">
              <a:spcBef>
                <a:spcPts val="0"/>
              </a:spcBef>
              <a:spcAft>
                <a:spcPts val="0"/>
              </a:spcAft>
              <a:buSzPts val="1100"/>
              <a:buChar char="-"/>
            </a:pPr>
            <a:r>
              <a:rPr lang="en"/>
              <a:t>Differentiate big data breaches from others (use distance from other data points, than size)</a:t>
            </a:r>
            <a:endParaRPr/>
          </a:p>
          <a:p>
            <a:pPr marL="914400" lvl="1" indent="-298450" algn="l" rtl="0">
              <a:spcBef>
                <a:spcPts val="0"/>
              </a:spcBef>
              <a:spcAft>
                <a:spcPts val="0"/>
              </a:spcAft>
              <a:buSzPts val="1100"/>
              <a:buChar char="-"/>
            </a:pPr>
            <a:r>
              <a:rPr lang="en"/>
              <a:t>Large circles won’t overcrowd the page =&gt; smaller points hard to see</a:t>
            </a:r>
            <a:endParaRPr/>
          </a:p>
          <a:p>
            <a:pPr marL="914400" lvl="1" indent="-298450" algn="l" rtl="0">
              <a:spcBef>
                <a:spcPts val="0"/>
              </a:spcBef>
              <a:spcAft>
                <a:spcPts val="0"/>
              </a:spcAft>
              <a:buSzPts val="1100"/>
              <a:buChar char="-"/>
            </a:pPr>
            <a:r>
              <a:rPr lang="en"/>
              <a:t>See overall trend of data breaches - If most points are below a severity level or records lost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Milestone 1</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June, Wen Hui, Hui 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
        <p:nvSpPr>
          <p:cNvPr id="198" name="Google Shape;198;p2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of Content</a:t>
            </a:r>
            <a:endParaRPr/>
          </a:p>
        </p:txBody>
      </p:sp>
      <p:sp>
        <p:nvSpPr>
          <p:cNvPr id="135" name="Google Shape;135;p14"/>
          <p:cNvSpPr txBox="1">
            <a:spLocks noGrp="1"/>
          </p:cNvSpPr>
          <p:nvPr>
            <p:ph type="body" idx="1"/>
          </p:nvPr>
        </p:nvSpPr>
        <p:spPr>
          <a:xfrm>
            <a:off x="819150" y="1689925"/>
            <a:ext cx="7505700" cy="2448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b="1"/>
              <a:t>Introduction of Graph </a:t>
            </a:r>
            <a:endParaRPr sz="1500" b="1"/>
          </a:p>
          <a:p>
            <a:pPr marL="457200" lvl="0" indent="-323850" algn="l" rtl="0">
              <a:spcBef>
                <a:spcPts val="0"/>
              </a:spcBef>
              <a:spcAft>
                <a:spcPts val="0"/>
              </a:spcAft>
              <a:buSzPts val="1500"/>
              <a:buAutoNum type="arabicPeriod"/>
            </a:pPr>
            <a:r>
              <a:rPr lang="en" sz="1500" b="1"/>
              <a:t>Graph 1 - Problems</a:t>
            </a:r>
            <a:endParaRPr sz="1500" b="1"/>
          </a:p>
          <a:p>
            <a:pPr marL="457200" lvl="0" indent="-323850" algn="l" rtl="0">
              <a:spcBef>
                <a:spcPts val="0"/>
              </a:spcBef>
              <a:spcAft>
                <a:spcPts val="0"/>
              </a:spcAft>
              <a:buSzPts val="1500"/>
              <a:buAutoNum type="arabicPeriod"/>
            </a:pPr>
            <a:r>
              <a:rPr lang="en" sz="1500" b="1"/>
              <a:t>Introduction of Graph 2</a:t>
            </a:r>
            <a:endParaRPr sz="1500" b="1"/>
          </a:p>
          <a:p>
            <a:pPr marL="457200" lvl="0" indent="-323850" algn="l" rtl="0">
              <a:spcBef>
                <a:spcPts val="0"/>
              </a:spcBef>
              <a:spcAft>
                <a:spcPts val="0"/>
              </a:spcAft>
              <a:buSzPts val="1500"/>
              <a:buAutoNum type="arabicPeriod"/>
            </a:pPr>
            <a:r>
              <a:rPr lang="en" sz="1500" b="1"/>
              <a:t>Graph 2 - Problems </a:t>
            </a:r>
            <a:endParaRPr sz="1500" b="1"/>
          </a:p>
          <a:p>
            <a:pPr marL="457200" lvl="0" indent="-323850" algn="l" rtl="0">
              <a:spcBef>
                <a:spcPts val="0"/>
              </a:spcBef>
              <a:spcAft>
                <a:spcPts val="0"/>
              </a:spcAft>
              <a:buSzPts val="1500"/>
              <a:buAutoNum type="arabicPeriod"/>
            </a:pPr>
            <a:r>
              <a:rPr lang="en" sz="1500" b="1"/>
              <a:t>Graph 1 - Solution  </a:t>
            </a:r>
            <a:endParaRPr sz="1500" b="1"/>
          </a:p>
          <a:p>
            <a:pPr marL="457200" lvl="0" indent="-323850" algn="l" rtl="0">
              <a:spcBef>
                <a:spcPts val="0"/>
              </a:spcBef>
              <a:spcAft>
                <a:spcPts val="0"/>
              </a:spcAft>
              <a:buSzPts val="1500"/>
              <a:buAutoNum type="arabicPeriod"/>
            </a:pPr>
            <a:r>
              <a:rPr lang="en" sz="1500" b="1"/>
              <a:t>Graph 1 - Solution 2 </a:t>
            </a:r>
            <a:endParaRPr sz="1500" b="1"/>
          </a:p>
          <a:p>
            <a:pPr marL="457200" lvl="0" indent="-323850" algn="l" rtl="0">
              <a:spcBef>
                <a:spcPts val="0"/>
              </a:spcBef>
              <a:spcAft>
                <a:spcPts val="0"/>
              </a:spcAft>
              <a:buSzPts val="1500"/>
              <a:buAutoNum type="arabicPeriod"/>
            </a:pPr>
            <a:r>
              <a:rPr lang="en" sz="1500" b="1"/>
              <a:t>Graph 2 - Solution </a:t>
            </a:r>
            <a:endParaRPr sz="1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53469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of Graph 1 </a:t>
            </a:r>
            <a:endParaRPr/>
          </a:p>
          <a:p>
            <a:pPr marL="0" lvl="0" indent="0" algn="l" rtl="0">
              <a:spcBef>
                <a:spcPts val="0"/>
              </a:spcBef>
              <a:spcAft>
                <a:spcPts val="0"/>
              </a:spcAft>
              <a:buNone/>
            </a:pPr>
            <a:endParaRPr/>
          </a:p>
        </p:txBody>
      </p:sp>
      <p:sp>
        <p:nvSpPr>
          <p:cNvPr id="141" name="Google Shape;141;p15"/>
          <p:cNvSpPr txBox="1">
            <a:spLocks noGrp="1"/>
          </p:cNvSpPr>
          <p:nvPr>
            <p:ph type="body" idx="1"/>
          </p:nvPr>
        </p:nvSpPr>
        <p:spPr>
          <a:xfrm>
            <a:off x="4431650" y="1602175"/>
            <a:ext cx="4421700" cy="2996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00000"/>
              </a:buClr>
              <a:buSzPts val="1200"/>
              <a:buChar char="●"/>
            </a:pPr>
            <a:r>
              <a:rPr lang="en" b="1"/>
              <a:t>Represents the growth in the number of different vehicles over the years in Singapore.</a:t>
            </a:r>
            <a:endParaRPr b="1"/>
          </a:p>
          <a:p>
            <a:pPr marL="457200" lvl="0" indent="0" algn="l" rtl="0">
              <a:spcBef>
                <a:spcPts val="0"/>
              </a:spcBef>
              <a:spcAft>
                <a:spcPts val="0"/>
              </a:spcAft>
              <a:buNone/>
            </a:pPr>
            <a:endParaRPr b="1"/>
          </a:p>
          <a:p>
            <a:pPr marL="457200" lvl="0" indent="-304800" algn="l" rtl="0">
              <a:spcBef>
                <a:spcPts val="0"/>
              </a:spcBef>
              <a:spcAft>
                <a:spcPts val="0"/>
              </a:spcAft>
              <a:buClr>
                <a:srgbClr val="000000"/>
              </a:buClr>
              <a:buSzPts val="1200"/>
              <a:buChar char="●"/>
            </a:pPr>
            <a:r>
              <a:rPr lang="en" b="1"/>
              <a:t>Created from dataset collated by SG government from January 2005 to December 2020.</a:t>
            </a:r>
            <a:endParaRPr b="1"/>
          </a:p>
          <a:p>
            <a:pPr marL="457200" lvl="0" indent="0" algn="l" rtl="0">
              <a:spcBef>
                <a:spcPts val="0"/>
              </a:spcBef>
              <a:spcAft>
                <a:spcPts val="0"/>
              </a:spcAft>
              <a:buNone/>
            </a:pPr>
            <a:endParaRPr b="1"/>
          </a:p>
          <a:p>
            <a:pPr marL="457200" lvl="0" indent="-311150" algn="l" rtl="0">
              <a:spcBef>
                <a:spcPts val="0"/>
              </a:spcBef>
              <a:spcAft>
                <a:spcPts val="0"/>
              </a:spcAft>
              <a:buSzPts val="1300"/>
              <a:buChar char="●"/>
            </a:pPr>
            <a:r>
              <a:rPr lang="en" b="1"/>
              <a:t>The categories covered in this graph includes: </a:t>
            </a:r>
            <a:endParaRPr b="1"/>
          </a:p>
          <a:p>
            <a:pPr marL="914400" lvl="1" indent="-298450" algn="l" rtl="0">
              <a:spcBef>
                <a:spcPts val="0"/>
              </a:spcBef>
              <a:spcAft>
                <a:spcPts val="0"/>
              </a:spcAft>
              <a:buSzPts val="1100"/>
              <a:buChar char="○"/>
            </a:pPr>
            <a:r>
              <a:rPr lang="en" b="1"/>
              <a:t>Cars and station wagons</a:t>
            </a:r>
            <a:endParaRPr b="1"/>
          </a:p>
          <a:p>
            <a:pPr marL="914400" lvl="1" indent="-298450" algn="l" rtl="0">
              <a:spcBef>
                <a:spcPts val="0"/>
              </a:spcBef>
              <a:spcAft>
                <a:spcPts val="0"/>
              </a:spcAft>
              <a:buSzPts val="1100"/>
              <a:buChar char="○"/>
            </a:pPr>
            <a:r>
              <a:rPr lang="en" b="1"/>
              <a:t>Taxis</a:t>
            </a:r>
            <a:endParaRPr b="1"/>
          </a:p>
          <a:p>
            <a:pPr marL="914400" lvl="1" indent="-298450" algn="l" rtl="0">
              <a:spcBef>
                <a:spcPts val="0"/>
              </a:spcBef>
              <a:spcAft>
                <a:spcPts val="0"/>
              </a:spcAft>
              <a:buSzPts val="1100"/>
              <a:buChar char="○"/>
            </a:pPr>
            <a:r>
              <a:rPr lang="en" b="1"/>
              <a:t>Motorcycles and Scooters</a:t>
            </a:r>
            <a:endParaRPr b="1"/>
          </a:p>
          <a:p>
            <a:pPr marL="914400" lvl="1" indent="-298450" algn="l" rtl="0">
              <a:spcBef>
                <a:spcPts val="0"/>
              </a:spcBef>
              <a:spcAft>
                <a:spcPts val="0"/>
              </a:spcAft>
              <a:buSzPts val="1100"/>
              <a:buChar char="○"/>
            </a:pPr>
            <a:r>
              <a:rPr lang="en" b="1"/>
              <a:t>Goods and other vehicles</a:t>
            </a:r>
            <a:endParaRPr b="1"/>
          </a:p>
          <a:p>
            <a:pPr marL="914400" lvl="1" indent="-298450" algn="l" rtl="0">
              <a:spcBef>
                <a:spcPts val="0"/>
              </a:spcBef>
              <a:spcAft>
                <a:spcPts val="0"/>
              </a:spcAft>
              <a:buSzPts val="1100"/>
              <a:buChar char="○"/>
            </a:pPr>
            <a:r>
              <a:rPr lang="en" b="1"/>
              <a:t>Buses</a:t>
            </a:r>
            <a:endParaRPr b="1"/>
          </a:p>
          <a:p>
            <a:pPr marL="914400" lvl="1" indent="-298450" algn="l" rtl="0">
              <a:spcBef>
                <a:spcPts val="0"/>
              </a:spcBef>
              <a:spcAft>
                <a:spcPts val="0"/>
              </a:spcAft>
              <a:buSzPts val="1100"/>
              <a:buChar char="○"/>
            </a:pPr>
            <a:r>
              <a:rPr lang="en" b="1"/>
              <a:t>Tax Exempted Vehicles</a:t>
            </a:r>
            <a:endParaRPr b="1"/>
          </a:p>
        </p:txBody>
      </p:sp>
      <p:pic>
        <p:nvPicPr>
          <p:cNvPr id="142" name="Google Shape;142;p15"/>
          <p:cNvPicPr preferRelativeResize="0"/>
          <p:nvPr/>
        </p:nvPicPr>
        <p:blipFill>
          <a:blip r:embed="rId3">
            <a:alphaModFix/>
          </a:blip>
          <a:stretch>
            <a:fillRect/>
          </a:stretch>
        </p:blipFill>
        <p:spPr>
          <a:xfrm>
            <a:off x="272700" y="1829125"/>
            <a:ext cx="4299301" cy="2542800"/>
          </a:xfrm>
          <a:prstGeom prst="rect">
            <a:avLst/>
          </a:prstGeom>
          <a:noFill/>
          <a:ln>
            <a:noFill/>
          </a:ln>
        </p:spPr>
      </p:pic>
      <p:sp>
        <p:nvSpPr>
          <p:cNvPr id="143" name="Google Shape;143;p15"/>
          <p:cNvSpPr txBox="1"/>
          <p:nvPr/>
        </p:nvSpPr>
        <p:spPr>
          <a:xfrm>
            <a:off x="759725" y="1489450"/>
            <a:ext cx="42993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latin typeface="Calibri"/>
                <a:ea typeface="Calibri"/>
                <a:cs typeface="Calibri"/>
                <a:sym typeface="Calibri"/>
              </a:rPr>
              <a:t>Annual Motor Vehicle Population by Vehicle Type</a:t>
            </a:r>
            <a:endParaRPr sz="12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Graph 1 - Problems</a:t>
            </a:r>
            <a:endParaRPr/>
          </a:p>
        </p:txBody>
      </p:sp>
      <p:sp>
        <p:nvSpPr>
          <p:cNvPr id="149" name="Google Shape;149;p16"/>
          <p:cNvSpPr txBox="1">
            <a:spLocks noGrp="1"/>
          </p:cNvSpPr>
          <p:nvPr>
            <p:ph type="body" idx="1"/>
          </p:nvPr>
        </p:nvSpPr>
        <p:spPr>
          <a:xfrm>
            <a:off x="4431650" y="1602175"/>
            <a:ext cx="4421700" cy="2996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00000"/>
              </a:buClr>
              <a:buSzPts val="1200"/>
              <a:buChar char="●"/>
            </a:pPr>
            <a:r>
              <a:rPr lang="en" sz="1200" b="1">
                <a:solidFill>
                  <a:srgbClr val="000000"/>
                </a:solidFill>
              </a:rPr>
              <a:t>Unsure what kind of data</a:t>
            </a:r>
            <a:r>
              <a:rPr lang="en" sz="1200">
                <a:solidFill>
                  <a:srgbClr val="000000"/>
                </a:solidFill>
              </a:rPr>
              <a:t> to focus on (what is actually trying to tell): </a:t>
            </a:r>
            <a:r>
              <a:rPr lang="en" sz="1200" b="1">
                <a:solidFill>
                  <a:srgbClr val="000000"/>
                </a:solidFill>
              </a:rPr>
              <a:t>Not much interactivity</a:t>
            </a:r>
            <a:r>
              <a:rPr lang="en" sz="1200">
                <a:solidFill>
                  <a:srgbClr val="000000"/>
                </a:solidFill>
              </a:rPr>
              <a:t> for the users </a:t>
            </a:r>
            <a:endParaRPr sz="1200">
              <a:solidFill>
                <a:srgbClr val="000000"/>
              </a:solidFill>
            </a:endParaRPr>
          </a:p>
          <a:p>
            <a:pPr marL="457200" lvl="0" indent="0" algn="l" rtl="0">
              <a:spcBef>
                <a:spcPts val="0"/>
              </a:spcBef>
              <a:spcAft>
                <a:spcPts val="0"/>
              </a:spcAft>
              <a:buNone/>
            </a:pP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Stacked area charts:</a:t>
            </a:r>
            <a:r>
              <a:rPr lang="en" sz="1200" b="1">
                <a:solidFill>
                  <a:srgbClr val="000000"/>
                </a:solidFill>
              </a:rPr>
              <a:t> Does not have a clear message for user</a:t>
            </a:r>
            <a:r>
              <a:rPr lang="en" sz="1200">
                <a:solidFill>
                  <a:srgbClr val="000000"/>
                </a:solidFill>
              </a:rPr>
              <a:t>. Based on thickness different between each lines </a:t>
            </a:r>
            <a:endParaRPr sz="1200">
              <a:solidFill>
                <a:srgbClr val="000000"/>
              </a:solidFill>
            </a:endParaRPr>
          </a:p>
          <a:p>
            <a:pPr marL="457200" lvl="0" indent="0" algn="l" rtl="0">
              <a:spcBef>
                <a:spcPts val="0"/>
              </a:spcBef>
              <a:spcAft>
                <a:spcPts val="0"/>
              </a:spcAft>
              <a:buNone/>
            </a:pPr>
            <a:endParaRPr sz="1200">
              <a:solidFill>
                <a:srgbClr val="000000"/>
              </a:solidFill>
            </a:endParaRPr>
          </a:p>
          <a:p>
            <a:pPr marL="457200" lvl="0" indent="-304800" algn="l" rtl="0">
              <a:spcBef>
                <a:spcPts val="0"/>
              </a:spcBef>
              <a:spcAft>
                <a:spcPts val="0"/>
              </a:spcAft>
              <a:buClr>
                <a:srgbClr val="000000"/>
              </a:buClr>
              <a:buSzPts val="1200"/>
              <a:buChar char="●"/>
            </a:pPr>
            <a:r>
              <a:rPr lang="en" sz="1200" b="1">
                <a:solidFill>
                  <a:srgbClr val="000000"/>
                </a:solidFill>
              </a:rPr>
              <a:t>Bad Accuracy Perception</a:t>
            </a:r>
            <a:r>
              <a:rPr lang="en" sz="1200">
                <a:solidFill>
                  <a:srgbClr val="000000"/>
                </a:solidFill>
              </a:rPr>
              <a:t>: The chart only showed growth in cars and station wagons, while </a:t>
            </a:r>
            <a:r>
              <a:rPr lang="en" sz="1200" b="1">
                <a:solidFill>
                  <a:srgbClr val="000000"/>
                </a:solidFill>
              </a:rPr>
              <a:t>other vehicles seem to remain the same</a:t>
            </a:r>
            <a:r>
              <a:rPr lang="en" sz="1200">
                <a:solidFill>
                  <a:srgbClr val="000000"/>
                </a:solidFill>
              </a:rPr>
              <a:t>, but this is </a:t>
            </a:r>
            <a:r>
              <a:rPr lang="en" sz="1200" b="1">
                <a:solidFill>
                  <a:srgbClr val="000000"/>
                </a:solidFill>
              </a:rPr>
              <a:t>false</a:t>
            </a:r>
            <a:r>
              <a:rPr lang="en" sz="1200">
                <a:solidFill>
                  <a:srgbClr val="000000"/>
                </a:solidFill>
              </a:rPr>
              <a:t>.</a:t>
            </a:r>
            <a:endParaRPr sz="1200">
              <a:solidFill>
                <a:srgbClr val="000000"/>
              </a:solidFill>
            </a:endParaRPr>
          </a:p>
          <a:p>
            <a:pPr marL="457200" lvl="0" indent="0" algn="l" rtl="0">
              <a:spcBef>
                <a:spcPts val="0"/>
              </a:spcBef>
              <a:spcAft>
                <a:spcPts val="0"/>
              </a:spcAft>
              <a:buNone/>
            </a:pPr>
            <a:endParaRPr sz="1200">
              <a:solidFill>
                <a:srgbClr val="000000"/>
              </a:solidFill>
            </a:endParaRPr>
          </a:p>
          <a:p>
            <a:pPr marL="457200" lvl="0" indent="-304800" algn="l" rtl="0">
              <a:spcBef>
                <a:spcPts val="0"/>
              </a:spcBef>
              <a:spcAft>
                <a:spcPts val="0"/>
              </a:spcAft>
              <a:buClr>
                <a:srgbClr val="000000"/>
              </a:buClr>
              <a:buSzPts val="1200"/>
              <a:buChar char="●"/>
            </a:pPr>
            <a:r>
              <a:rPr lang="en" sz="1200" b="1">
                <a:solidFill>
                  <a:srgbClr val="000000"/>
                </a:solidFill>
              </a:rPr>
              <a:t>Color Scale (Misleading representation)</a:t>
            </a:r>
            <a:r>
              <a:rPr lang="en" sz="1200">
                <a:solidFill>
                  <a:srgbClr val="000000"/>
                </a:solidFill>
              </a:rPr>
              <a:t>: The choice of color mixed some of the scales together, making it </a:t>
            </a:r>
            <a:r>
              <a:rPr lang="en" sz="1200" b="1">
                <a:solidFill>
                  <a:srgbClr val="000000"/>
                </a:solidFill>
              </a:rPr>
              <a:t>almost indifferentiable</a:t>
            </a:r>
            <a:r>
              <a:rPr lang="en" sz="1200">
                <a:solidFill>
                  <a:srgbClr val="000000"/>
                </a:solidFill>
              </a:rPr>
              <a:t>. (The colors of negligible contrast)</a:t>
            </a:r>
            <a:endParaRPr b="1"/>
          </a:p>
        </p:txBody>
      </p:sp>
      <p:pic>
        <p:nvPicPr>
          <p:cNvPr id="150" name="Google Shape;150;p16"/>
          <p:cNvPicPr preferRelativeResize="0"/>
          <p:nvPr/>
        </p:nvPicPr>
        <p:blipFill>
          <a:blip r:embed="rId3">
            <a:alphaModFix/>
          </a:blip>
          <a:stretch>
            <a:fillRect/>
          </a:stretch>
        </p:blipFill>
        <p:spPr>
          <a:xfrm>
            <a:off x="401875" y="1829125"/>
            <a:ext cx="4299301" cy="2542800"/>
          </a:xfrm>
          <a:prstGeom prst="rect">
            <a:avLst/>
          </a:prstGeom>
          <a:noFill/>
          <a:ln>
            <a:noFill/>
          </a:ln>
        </p:spPr>
      </p:pic>
      <p:sp>
        <p:nvSpPr>
          <p:cNvPr id="151" name="Google Shape;151;p16"/>
          <p:cNvSpPr txBox="1"/>
          <p:nvPr/>
        </p:nvSpPr>
        <p:spPr>
          <a:xfrm>
            <a:off x="759725" y="1489450"/>
            <a:ext cx="42993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latin typeface="Calibri"/>
                <a:ea typeface="Calibri"/>
                <a:cs typeface="Calibri"/>
                <a:sym typeface="Calibri"/>
              </a:rPr>
              <a:t>Annual Motor Vehicle Population by Vehicle Type</a:t>
            </a:r>
            <a:endParaRPr sz="12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of Graph 2</a:t>
            </a:r>
            <a:endParaRPr/>
          </a:p>
        </p:txBody>
      </p:sp>
      <p:sp>
        <p:nvSpPr>
          <p:cNvPr id="157" name="Google Shape;157;p17"/>
          <p:cNvSpPr txBox="1">
            <a:spLocks noGrp="1"/>
          </p:cNvSpPr>
          <p:nvPr>
            <p:ph type="body" idx="1"/>
          </p:nvPr>
        </p:nvSpPr>
        <p:spPr>
          <a:xfrm>
            <a:off x="4902875" y="1800200"/>
            <a:ext cx="3850200" cy="2721600"/>
          </a:xfrm>
          <a:prstGeom prst="rect">
            <a:avLst/>
          </a:prstGeom>
        </p:spPr>
        <p:txBody>
          <a:bodyPr spcFirstLastPara="1" wrap="square" lIns="91425" tIns="91425" rIns="91425" bIns="91425" anchor="t" anchorCtr="0">
            <a:normAutofit fontScale="85000" lnSpcReduction="20000"/>
          </a:bodyPr>
          <a:lstStyle/>
          <a:p>
            <a:pPr marL="457200" lvl="0" indent="-309562" algn="l" rtl="0">
              <a:spcBef>
                <a:spcPts val="0"/>
              </a:spcBef>
              <a:spcAft>
                <a:spcPts val="0"/>
              </a:spcAft>
              <a:buSzPct val="100000"/>
              <a:buChar char="●"/>
            </a:pPr>
            <a:r>
              <a:rPr lang="en" sz="1500" b="1"/>
              <a:t>Display different type of data breaches</a:t>
            </a:r>
            <a:endParaRPr sz="1500" b="1"/>
          </a:p>
          <a:p>
            <a:pPr marL="914400" lvl="1" indent="-309562" algn="l" rtl="0">
              <a:spcBef>
                <a:spcPts val="0"/>
              </a:spcBef>
              <a:spcAft>
                <a:spcPts val="0"/>
              </a:spcAft>
              <a:buSzPct val="100000"/>
              <a:buChar char="○"/>
            </a:pPr>
            <a:r>
              <a:rPr lang="en" sz="1500"/>
              <a:t>Based on amount of data loss </a:t>
            </a:r>
            <a:endParaRPr sz="1500"/>
          </a:p>
          <a:p>
            <a:pPr marL="914400" lvl="1" indent="-309562" algn="l" rtl="0">
              <a:spcBef>
                <a:spcPts val="0"/>
              </a:spcBef>
              <a:spcAft>
                <a:spcPts val="0"/>
              </a:spcAft>
              <a:buSzPct val="100000"/>
              <a:buChar char="○"/>
            </a:pPr>
            <a:r>
              <a:rPr lang="en" sz="1500"/>
              <a:t>Company  </a:t>
            </a:r>
            <a:endParaRPr sz="1500"/>
          </a:p>
          <a:p>
            <a:pPr marL="457200" lvl="0" indent="-309562" algn="l" rtl="0">
              <a:spcBef>
                <a:spcPts val="0"/>
              </a:spcBef>
              <a:spcAft>
                <a:spcPts val="0"/>
              </a:spcAft>
              <a:buSzPct val="100000"/>
              <a:buChar char="●"/>
            </a:pPr>
            <a:r>
              <a:rPr lang="en" sz="1500" b="1"/>
              <a:t>Accumulation of all the data breach </a:t>
            </a:r>
            <a:endParaRPr sz="1500" b="1"/>
          </a:p>
          <a:p>
            <a:pPr marL="914400" lvl="1" indent="-309562" algn="l" rtl="0">
              <a:spcBef>
                <a:spcPts val="0"/>
              </a:spcBef>
              <a:spcAft>
                <a:spcPts val="0"/>
              </a:spcAft>
              <a:buSzPct val="100000"/>
              <a:buChar char="○"/>
            </a:pPr>
            <a:r>
              <a:rPr lang="en" sz="1500"/>
              <a:t>incidents reported in the news over the years.</a:t>
            </a:r>
            <a:endParaRPr sz="1500"/>
          </a:p>
          <a:p>
            <a:pPr marL="457200" lvl="0" indent="-309562" algn="l" rtl="0">
              <a:spcBef>
                <a:spcPts val="0"/>
              </a:spcBef>
              <a:spcAft>
                <a:spcPts val="0"/>
              </a:spcAft>
              <a:buSzPct val="100000"/>
              <a:buChar char="●"/>
            </a:pPr>
            <a:r>
              <a:rPr lang="en" sz="1500" b="1"/>
              <a:t>The categories covered in this graph includes: </a:t>
            </a:r>
            <a:endParaRPr sz="1500" b="1"/>
          </a:p>
          <a:p>
            <a:pPr marL="914400" lvl="1" indent="-309562" algn="l" rtl="0">
              <a:spcBef>
                <a:spcPts val="0"/>
              </a:spcBef>
              <a:spcAft>
                <a:spcPts val="0"/>
              </a:spcAft>
              <a:buSzPct val="100000"/>
              <a:buChar char="○"/>
            </a:pPr>
            <a:r>
              <a:rPr lang="en" sz="1500"/>
              <a:t>Email addresses </a:t>
            </a:r>
            <a:endParaRPr sz="1500"/>
          </a:p>
          <a:p>
            <a:pPr marL="914400" lvl="1" indent="-309562" algn="l" rtl="0">
              <a:spcBef>
                <a:spcPts val="0"/>
              </a:spcBef>
              <a:spcAft>
                <a:spcPts val="0"/>
              </a:spcAft>
              <a:buSzPct val="100000"/>
              <a:buChar char="○"/>
            </a:pPr>
            <a:r>
              <a:rPr lang="en" sz="1500"/>
              <a:t>Personal details &amp; Passwords </a:t>
            </a:r>
            <a:endParaRPr sz="1500"/>
          </a:p>
          <a:p>
            <a:pPr marL="914400" lvl="1" indent="-309562" algn="l" rtl="0">
              <a:spcBef>
                <a:spcPts val="0"/>
              </a:spcBef>
              <a:spcAft>
                <a:spcPts val="0"/>
              </a:spcAft>
              <a:buSzPct val="100000"/>
              <a:buChar char="○"/>
            </a:pPr>
            <a:r>
              <a:rPr lang="en" sz="1500"/>
              <a:t>Credit Cards , Banking </a:t>
            </a:r>
            <a:endParaRPr sz="1500"/>
          </a:p>
          <a:p>
            <a:pPr marL="914400" lvl="1" indent="-309562" algn="l" rtl="0">
              <a:spcBef>
                <a:spcPts val="0"/>
              </a:spcBef>
              <a:spcAft>
                <a:spcPts val="0"/>
              </a:spcAft>
              <a:buSzPct val="100000"/>
              <a:buChar char="○"/>
            </a:pPr>
            <a:r>
              <a:rPr lang="en" sz="1500"/>
              <a:t>Health &amp; Personal Data </a:t>
            </a:r>
            <a:endParaRPr sz="1500"/>
          </a:p>
          <a:p>
            <a:pPr marL="914400" lvl="1" indent="-309562" algn="l" rtl="0">
              <a:spcBef>
                <a:spcPts val="0"/>
              </a:spcBef>
              <a:spcAft>
                <a:spcPts val="0"/>
              </a:spcAft>
              <a:buSzPct val="100000"/>
              <a:buChar char="○"/>
            </a:pPr>
            <a:r>
              <a:rPr lang="en" sz="1500"/>
              <a:t>Full / Sensitive Details </a:t>
            </a:r>
            <a:endParaRPr sz="1500"/>
          </a:p>
          <a:p>
            <a:pPr marL="0" lvl="0" indent="0" algn="l" rtl="0">
              <a:spcBef>
                <a:spcPts val="1200"/>
              </a:spcBef>
              <a:spcAft>
                <a:spcPts val="1200"/>
              </a:spcAft>
              <a:buNone/>
            </a:pPr>
            <a:endParaRPr/>
          </a:p>
        </p:txBody>
      </p:sp>
      <p:pic>
        <p:nvPicPr>
          <p:cNvPr id="158" name="Google Shape;158;p17"/>
          <p:cNvPicPr preferRelativeResize="0"/>
          <p:nvPr/>
        </p:nvPicPr>
        <p:blipFill rotWithShape="1">
          <a:blip r:embed="rId3">
            <a:alphaModFix/>
          </a:blip>
          <a:srcRect l="2608" r="3907"/>
          <a:stretch/>
        </p:blipFill>
        <p:spPr>
          <a:xfrm>
            <a:off x="441150" y="1800200"/>
            <a:ext cx="4543376" cy="229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819150" y="845600"/>
            <a:ext cx="37092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 2 - Problems</a:t>
            </a:r>
            <a:endParaRPr/>
          </a:p>
        </p:txBody>
      </p:sp>
      <p:sp>
        <p:nvSpPr>
          <p:cNvPr id="164" name="Google Shape;164;p18"/>
          <p:cNvSpPr txBox="1">
            <a:spLocks noGrp="1"/>
          </p:cNvSpPr>
          <p:nvPr>
            <p:ph type="body" idx="1"/>
          </p:nvPr>
        </p:nvSpPr>
        <p:spPr>
          <a:xfrm>
            <a:off x="4487925" y="1465250"/>
            <a:ext cx="4506000" cy="3035100"/>
          </a:xfrm>
          <a:prstGeom prst="rect">
            <a:avLst/>
          </a:prstGeom>
        </p:spPr>
        <p:txBody>
          <a:bodyPr spcFirstLastPara="1" wrap="square" lIns="91425" tIns="91425" rIns="91425" bIns="91425" anchor="t" anchorCtr="0">
            <a:normAutofit fontScale="85000" lnSpcReduction="20000"/>
          </a:bodyPr>
          <a:lstStyle/>
          <a:p>
            <a:pPr marL="0" lvl="0" indent="0" algn="l" rtl="0">
              <a:lnSpc>
                <a:spcPct val="95000"/>
              </a:lnSpc>
              <a:spcBef>
                <a:spcPts val="0"/>
              </a:spcBef>
              <a:spcAft>
                <a:spcPts val="0"/>
              </a:spcAft>
              <a:buNone/>
            </a:pPr>
            <a:r>
              <a:rPr lang="en" sz="1325" b="1"/>
              <a:t>Unclear xScale and yScale</a:t>
            </a:r>
            <a:endParaRPr sz="1325" b="1"/>
          </a:p>
          <a:p>
            <a:pPr marL="457200" lvl="0" indent="-300116" algn="l" rtl="0">
              <a:lnSpc>
                <a:spcPct val="95000"/>
              </a:lnSpc>
              <a:spcBef>
                <a:spcPts val="1200"/>
              </a:spcBef>
              <a:spcAft>
                <a:spcPts val="0"/>
              </a:spcAft>
              <a:buSzPct val="100000"/>
              <a:buChar char="●"/>
            </a:pPr>
            <a:r>
              <a:rPr lang="en" sz="1325"/>
              <a:t>Difficult for the viewer to comprehend (Too many variables)</a:t>
            </a:r>
            <a:endParaRPr sz="1325"/>
          </a:p>
          <a:p>
            <a:pPr marL="457200" lvl="0" indent="-300116" algn="l" rtl="0">
              <a:lnSpc>
                <a:spcPct val="95000"/>
              </a:lnSpc>
              <a:spcBef>
                <a:spcPts val="0"/>
              </a:spcBef>
              <a:spcAft>
                <a:spcPts val="0"/>
              </a:spcAft>
              <a:buSzPct val="100000"/>
              <a:buChar char="●"/>
            </a:pPr>
            <a:r>
              <a:rPr lang="en" sz="1325"/>
              <a:t>No clear accurate value to show the severity of visual on severity </a:t>
            </a:r>
            <a:endParaRPr sz="1325"/>
          </a:p>
          <a:p>
            <a:pPr marL="914400" lvl="1" indent="-300116" algn="l" rtl="0">
              <a:lnSpc>
                <a:spcPct val="95000"/>
              </a:lnSpc>
              <a:spcBef>
                <a:spcPts val="0"/>
              </a:spcBef>
              <a:spcAft>
                <a:spcPts val="0"/>
              </a:spcAft>
              <a:buSzPct val="100000"/>
              <a:buChar char="○"/>
            </a:pPr>
            <a:r>
              <a:rPr lang="en" sz="1325"/>
              <a:t>Due to the smaller circle are almost invisible</a:t>
            </a:r>
            <a:endParaRPr sz="1325"/>
          </a:p>
          <a:p>
            <a:pPr marL="914400" lvl="1" indent="-300116" algn="l" rtl="0">
              <a:lnSpc>
                <a:spcPct val="95000"/>
              </a:lnSpc>
              <a:spcBef>
                <a:spcPts val="0"/>
              </a:spcBef>
              <a:spcAft>
                <a:spcPts val="0"/>
              </a:spcAft>
              <a:buSzPct val="100000"/>
              <a:buChar char="○"/>
            </a:pPr>
            <a:r>
              <a:rPr lang="en" sz="1325"/>
              <a:t>No value is displayed </a:t>
            </a:r>
            <a:endParaRPr sz="1325"/>
          </a:p>
          <a:p>
            <a:pPr marL="0" lvl="0" indent="0" algn="l" rtl="0">
              <a:lnSpc>
                <a:spcPct val="95000"/>
              </a:lnSpc>
              <a:spcBef>
                <a:spcPts val="1200"/>
              </a:spcBef>
              <a:spcAft>
                <a:spcPts val="0"/>
              </a:spcAft>
              <a:buNone/>
            </a:pPr>
            <a:r>
              <a:rPr lang="en" sz="1325" b="1"/>
              <a:t>Misleading representation </a:t>
            </a:r>
            <a:endParaRPr sz="1325" b="1"/>
          </a:p>
          <a:p>
            <a:pPr marL="457200" lvl="0" indent="-300116" algn="l" rtl="0">
              <a:lnSpc>
                <a:spcPct val="95000"/>
              </a:lnSpc>
              <a:spcBef>
                <a:spcPts val="1200"/>
              </a:spcBef>
              <a:spcAft>
                <a:spcPts val="0"/>
              </a:spcAft>
              <a:buSzPct val="100000"/>
              <a:buChar char="●"/>
            </a:pPr>
            <a:r>
              <a:rPr lang="en" sz="1325"/>
              <a:t> Circle size does not represent impact of the value of the data</a:t>
            </a:r>
            <a:endParaRPr sz="1325"/>
          </a:p>
          <a:p>
            <a:pPr marL="914400" lvl="1" indent="-300116" algn="l" rtl="0">
              <a:lnSpc>
                <a:spcPct val="95000"/>
              </a:lnSpc>
              <a:spcBef>
                <a:spcPts val="0"/>
              </a:spcBef>
              <a:spcAft>
                <a:spcPts val="0"/>
              </a:spcAft>
              <a:buSzPct val="100000"/>
              <a:buChar char="○"/>
            </a:pPr>
            <a:r>
              <a:rPr lang="en" sz="1325"/>
              <a:t>Example : Smaller value within the graphic represented as small circle but compare to real life value ( the amount of data loss) may equal to a few countries cities.   </a:t>
            </a:r>
            <a:endParaRPr sz="1325"/>
          </a:p>
          <a:p>
            <a:pPr marL="0" lvl="0" indent="0" algn="l" rtl="0">
              <a:lnSpc>
                <a:spcPct val="95000"/>
              </a:lnSpc>
              <a:spcBef>
                <a:spcPts val="1200"/>
              </a:spcBef>
              <a:spcAft>
                <a:spcPts val="0"/>
              </a:spcAft>
              <a:buNone/>
            </a:pPr>
            <a:r>
              <a:rPr lang="en" sz="1325" b="1"/>
              <a:t>Color Scale (Color </a:t>
            </a:r>
            <a:r>
              <a:rPr lang="en" b="1">
                <a:solidFill>
                  <a:srgbClr val="000000"/>
                </a:solidFill>
              </a:rPr>
              <a:t>Disproportionates</a:t>
            </a:r>
            <a:r>
              <a:rPr lang="en" sz="1325" b="1"/>
              <a:t>)</a:t>
            </a:r>
            <a:endParaRPr sz="1325" b="1"/>
          </a:p>
          <a:p>
            <a:pPr marL="457200" lvl="0" indent="-300116" algn="l" rtl="0">
              <a:lnSpc>
                <a:spcPct val="95000"/>
              </a:lnSpc>
              <a:spcBef>
                <a:spcPts val="1200"/>
              </a:spcBef>
              <a:spcAft>
                <a:spcPts val="0"/>
              </a:spcAft>
              <a:buSzPct val="100000"/>
              <a:buChar char="●"/>
            </a:pPr>
            <a:r>
              <a:rPr lang="en" sz="1325"/>
              <a:t>Intensity of the colors does not represent the severity </a:t>
            </a:r>
            <a:endParaRPr sz="1325"/>
          </a:p>
          <a:p>
            <a:pPr marL="914400" lvl="1" indent="-300116" algn="l" rtl="0">
              <a:lnSpc>
                <a:spcPct val="95000"/>
              </a:lnSpc>
              <a:spcBef>
                <a:spcPts val="0"/>
              </a:spcBef>
              <a:spcAft>
                <a:spcPts val="0"/>
              </a:spcAft>
              <a:buSzPct val="100000"/>
              <a:buChar char="○"/>
            </a:pPr>
            <a:r>
              <a:rPr lang="en" sz="1325"/>
              <a:t>Example : the transition from the brighter blue and green to pale yellow</a:t>
            </a:r>
            <a:endParaRPr sz="1325"/>
          </a:p>
          <a:p>
            <a:pPr marL="457200" lvl="0" indent="-300116" algn="l" rtl="0">
              <a:lnSpc>
                <a:spcPct val="95000"/>
              </a:lnSpc>
              <a:spcBef>
                <a:spcPts val="0"/>
              </a:spcBef>
              <a:spcAft>
                <a:spcPts val="0"/>
              </a:spcAft>
              <a:buSzPct val="100000"/>
              <a:buChar char="●"/>
            </a:pPr>
            <a:r>
              <a:rPr lang="en" sz="1325"/>
              <a:t>Color selection does not represent the severity of the category</a:t>
            </a:r>
            <a:endParaRPr sz="1200" b="1">
              <a:solidFill>
                <a:srgbClr val="000000"/>
              </a:solidFill>
            </a:endParaRPr>
          </a:p>
        </p:txBody>
      </p:sp>
      <p:pic>
        <p:nvPicPr>
          <p:cNvPr id="165" name="Google Shape;165;p18"/>
          <p:cNvPicPr preferRelativeResize="0"/>
          <p:nvPr/>
        </p:nvPicPr>
        <p:blipFill rotWithShape="1">
          <a:blip r:embed="rId3">
            <a:alphaModFix/>
          </a:blip>
          <a:srcRect l="2608" r="3907"/>
          <a:stretch/>
        </p:blipFill>
        <p:spPr>
          <a:xfrm>
            <a:off x="275175" y="1658000"/>
            <a:ext cx="4296826" cy="2168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6868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Graph 1 Solution - Bar Graph (By Category)</a:t>
            </a:r>
            <a:endParaRPr/>
          </a:p>
        </p:txBody>
      </p:sp>
      <p:sp>
        <p:nvSpPr>
          <p:cNvPr id="177" name="Google Shape;177;p20"/>
          <p:cNvSpPr txBox="1">
            <a:spLocks noGrp="1"/>
          </p:cNvSpPr>
          <p:nvPr>
            <p:ph type="body" idx="1"/>
          </p:nvPr>
        </p:nvSpPr>
        <p:spPr>
          <a:xfrm>
            <a:off x="4513475" y="1371600"/>
            <a:ext cx="4445400" cy="3270300"/>
          </a:xfrm>
          <a:prstGeom prst="rect">
            <a:avLst/>
          </a:prstGeom>
        </p:spPr>
        <p:txBody>
          <a:bodyPr spcFirstLastPara="1" wrap="square" lIns="91425" tIns="91425" rIns="91425" bIns="91425" anchor="t" anchorCtr="0">
            <a:noAutofit/>
          </a:bodyPr>
          <a:lstStyle/>
          <a:p>
            <a:pPr marL="457200" lvl="0" indent="-337661" algn="l" rtl="0">
              <a:lnSpc>
                <a:spcPct val="105000"/>
              </a:lnSpc>
              <a:spcBef>
                <a:spcPts val="0"/>
              </a:spcBef>
              <a:spcAft>
                <a:spcPts val="0"/>
              </a:spcAft>
              <a:buSzPts val="1717"/>
              <a:buChar char="●"/>
            </a:pPr>
            <a:r>
              <a:rPr lang="en" sz="1717"/>
              <a:t>Total of 6 car categories showcased in the line graph showed little due to large value differences across the categories.</a:t>
            </a:r>
            <a:endParaRPr sz="1717"/>
          </a:p>
          <a:p>
            <a:pPr marL="457200" lvl="0" indent="-337661" algn="l" rtl="0">
              <a:lnSpc>
                <a:spcPct val="105000"/>
              </a:lnSpc>
              <a:spcBef>
                <a:spcPts val="0"/>
              </a:spcBef>
              <a:spcAft>
                <a:spcPts val="0"/>
              </a:spcAft>
              <a:buSzPts val="1717"/>
              <a:buChar char="●"/>
            </a:pPr>
            <a:endParaRPr sz="1717"/>
          </a:p>
          <a:p>
            <a:pPr marL="457200" lvl="0" indent="-337661" algn="l" rtl="0">
              <a:lnSpc>
                <a:spcPct val="105000"/>
              </a:lnSpc>
              <a:spcBef>
                <a:spcPts val="0"/>
              </a:spcBef>
              <a:spcAft>
                <a:spcPts val="0"/>
              </a:spcAft>
              <a:buSzPts val="1717"/>
              <a:buChar char="●"/>
            </a:pPr>
            <a:r>
              <a:rPr lang="en" sz="1717"/>
              <a:t>Differentiating these data across 6 bar graphs - Allows the change in the number of  vehicles across the years for each category to be more prominent.</a:t>
            </a:r>
            <a:endParaRPr sz="1717"/>
          </a:p>
          <a:p>
            <a:pPr marL="457200" lvl="0" indent="-337661" algn="l" rtl="0">
              <a:lnSpc>
                <a:spcPct val="105000"/>
              </a:lnSpc>
              <a:spcBef>
                <a:spcPts val="0"/>
              </a:spcBef>
              <a:spcAft>
                <a:spcPts val="0"/>
              </a:spcAft>
              <a:buSzPts val="1717"/>
              <a:buChar char="●"/>
            </a:pPr>
            <a:endParaRPr sz="1717"/>
          </a:p>
          <a:p>
            <a:pPr marL="457200" lvl="0" indent="-337661" algn="l" rtl="0">
              <a:lnSpc>
                <a:spcPct val="105000"/>
              </a:lnSpc>
              <a:spcBef>
                <a:spcPts val="0"/>
              </a:spcBef>
              <a:spcAft>
                <a:spcPts val="0"/>
              </a:spcAft>
              <a:buSzPts val="1717"/>
              <a:buChar char="●"/>
            </a:pPr>
            <a:r>
              <a:rPr lang="en" sz="1717"/>
              <a:t>The tooltips will also aid in providing the user more information regarding the amount of vehicles for that year.</a:t>
            </a:r>
            <a:endParaRPr sz="1407"/>
          </a:p>
        </p:txBody>
      </p:sp>
      <p:pic>
        <p:nvPicPr>
          <p:cNvPr id="178" name="Google Shape;178;p20"/>
          <p:cNvPicPr preferRelativeResize="0"/>
          <p:nvPr/>
        </p:nvPicPr>
        <p:blipFill>
          <a:blip r:embed="rId3">
            <a:alphaModFix/>
          </a:blip>
          <a:stretch>
            <a:fillRect/>
          </a:stretch>
        </p:blipFill>
        <p:spPr>
          <a:xfrm>
            <a:off x="211249" y="1506475"/>
            <a:ext cx="4258576" cy="24300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19150" y="519325"/>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Graph 1 Solution - Stacked BarChart (Comparison)</a:t>
            </a:r>
            <a:endParaRPr/>
          </a:p>
        </p:txBody>
      </p:sp>
      <p:sp>
        <p:nvSpPr>
          <p:cNvPr id="184" name="Google Shape;184;p21"/>
          <p:cNvSpPr txBox="1">
            <a:spLocks noGrp="1"/>
          </p:cNvSpPr>
          <p:nvPr>
            <p:ph type="body" idx="1"/>
          </p:nvPr>
        </p:nvSpPr>
        <p:spPr>
          <a:xfrm>
            <a:off x="4794500" y="1558925"/>
            <a:ext cx="4121700" cy="32616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Clearly showcases the growth of the number of vehicles across the years for each category. E.g. stagnant increase vs obvious upward trend.</a:t>
            </a:r>
            <a:endParaRPr sz="1700"/>
          </a:p>
          <a:p>
            <a:pPr marL="0" lvl="0" indent="0" algn="l" rtl="0">
              <a:spcBef>
                <a:spcPts val="1200"/>
              </a:spcBef>
              <a:spcAft>
                <a:spcPts val="0"/>
              </a:spcAft>
              <a:buNone/>
            </a:pPr>
            <a:endParaRPr sz="1700"/>
          </a:p>
          <a:p>
            <a:pPr marL="457200" lvl="0" indent="-336550" algn="l" rtl="0">
              <a:spcBef>
                <a:spcPts val="1200"/>
              </a:spcBef>
              <a:spcAft>
                <a:spcPts val="0"/>
              </a:spcAft>
              <a:buSzPts val="1700"/>
              <a:buChar char="●"/>
            </a:pPr>
            <a:r>
              <a:rPr lang="en" sz="1700"/>
              <a:t>Allows for more prominent comparison across the categories, such as the difference between each category.</a:t>
            </a:r>
            <a:endParaRPr sz="1700"/>
          </a:p>
          <a:p>
            <a:pPr marL="0" lvl="0" indent="0" algn="l" rtl="0">
              <a:spcBef>
                <a:spcPts val="1200"/>
              </a:spcBef>
              <a:spcAft>
                <a:spcPts val="1200"/>
              </a:spcAft>
              <a:buNone/>
            </a:pPr>
            <a:endParaRPr/>
          </a:p>
        </p:txBody>
      </p:sp>
      <p:pic>
        <p:nvPicPr>
          <p:cNvPr id="185" name="Google Shape;185;p21"/>
          <p:cNvPicPr preferRelativeResize="0"/>
          <p:nvPr/>
        </p:nvPicPr>
        <p:blipFill>
          <a:blip r:embed="rId3">
            <a:alphaModFix/>
          </a:blip>
          <a:stretch>
            <a:fillRect/>
          </a:stretch>
        </p:blipFill>
        <p:spPr>
          <a:xfrm>
            <a:off x="175650" y="1473925"/>
            <a:ext cx="4684051" cy="270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591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Graph 2 Solution - Scatter Plot</a:t>
            </a:r>
            <a:endParaRPr/>
          </a:p>
        </p:txBody>
      </p:sp>
      <p:sp>
        <p:nvSpPr>
          <p:cNvPr id="191" name="Google Shape;191;p22"/>
          <p:cNvSpPr txBox="1">
            <a:spLocks noGrp="1"/>
          </p:cNvSpPr>
          <p:nvPr>
            <p:ph type="body" idx="1"/>
          </p:nvPr>
        </p:nvSpPr>
        <p:spPr>
          <a:xfrm>
            <a:off x="5067000" y="1374863"/>
            <a:ext cx="3450600" cy="27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402"/>
              <a:t>X- axis: Priority Level - email addresses, personal addresses and passwords)</a:t>
            </a:r>
            <a:endParaRPr sz="1402"/>
          </a:p>
          <a:p>
            <a:pPr marL="0" lvl="0" indent="0" algn="l" rtl="0">
              <a:spcBef>
                <a:spcPts val="1200"/>
              </a:spcBef>
              <a:spcAft>
                <a:spcPts val="0"/>
              </a:spcAft>
              <a:buSzPts val="1018"/>
              <a:buNone/>
            </a:pPr>
            <a:r>
              <a:rPr lang="en" sz="1402"/>
              <a:t>Y-axis: Impact - The amount of data records lost</a:t>
            </a:r>
            <a:endParaRPr sz="1402"/>
          </a:p>
          <a:p>
            <a:pPr marL="0" lvl="0" indent="0" algn="l" rtl="0">
              <a:spcBef>
                <a:spcPts val="1200"/>
              </a:spcBef>
              <a:spcAft>
                <a:spcPts val="0"/>
              </a:spcAft>
              <a:buSzPts val="1018"/>
              <a:buNone/>
            </a:pPr>
            <a:r>
              <a:rPr lang="en" sz="1402"/>
              <a:t>Color code:  sector affected - Group to a small number of colors </a:t>
            </a:r>
            <a:endParaRPr sz="1402"/>
          </a:p>
          <a:p>
            <a:pPr marL="0" lvl="0" indent="0" algn="l" rtl="0">
              <a:spcBef>
                <a:spcPts val="1200"/>
              </a:spcBef>
              <a:spcAft>
                <a:spcPts val="0"/>
              </a:spcAft>
              <a:buSzPts val="1018"/>
              <a:buNone/>
            </a:pPr>
            <a:r>
              <a:rPr lang="en" sz="1402"/>
              <a:t>Hover Tooltip: Information - Company and year</a:t>
            </a:r>
            <a:endParaRPr sz="1402"/>
          </a:p>
          <a:p>
            <a:pPr marL="0" lvl="0" indent="0" algn="l" rtl="0">
              <a:spcBef>
                <a:spcPts val="1200"/>
              </a:spcBef>
              <a:spcAft>
                <a:spcPts val="0"/>
              </a:spcAft>
              <a:buSzPts val="1018"/>
              <a:buNone/>
            </a:pPr>
            <a:r>
              <a:rPr lang="en" sz="1402"/>
              <a:t>Clearly show which sector and company has the most severe data breach</a:t>
            </a:r>
            <a:endParaRPr sz="1402"/>
          </a:p>
          <a:p>
            <a:pPr marL="0" lvl="0" indent="0" algn="l" rtl="0">
              <a:spcBef>
                <a:spcPts val="1200"/>
              </a:spcBef>
              <a:spcAft>
                <a:spcPts val="1200"/>
              </a:spcAft>
              <a:buSzPts val="1018"/>
              <a:buNone/>
            </a:pPr>
            <a:endParaRPr sz="1402"/>
          </a:p>
        </p:txBody>
      </p:sp>
      <p:pic>
        <p:nvPicPr>
          <p:cNvPr id="192" name="Google Shape;192;p22"/>
          <p:cNvPicPr preferRelativeResize="0"/>
          <p:nvPr/>
        </p:nvPicPr>
        <p:blipFill>
          <a:blip r:embed="rId3">
            <a:alphaModFix/>
          </a:blip>
          <a:stretch>
            <a:fillRect/>
          </a:stretch>
        </p:blipFill>
        <p:spPr>
          <a:xfrm>
            <a:off x="471226" y="1453950"/>
            <a:ext cx="4479949" cy="271752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1039</Words>
  <Application>Microsoft Office PowerPoint</Application>
  <PresentationFormat>On-screen Show (16:9)</PresentationFormat>
  <Paragraphs>127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Nunito</vt:lpstr>
      <vt:lpstr>Calibri</vt:lpstr>
      <vt:lpstr>Arial</vt:lpstr>
      <vt:lpstr>Shift</vt:lpstr>
      <vt:lpstr>Milestone 1</vt:lpstr>
      <vt:lpstr>Table of Content</vt:lpstr>
      <vt:lpstr>Introduction of Graph 1  </vt:lpstr>
      <vt:lpstr>Graph 1 - Problems</vt:lpstr>
      <vt:lpstr>Introduction of Graph 2</vt:lpstr>
      <vt:lpstr>Graph 2 - Problems</vt:lpstr>
      <vt:lpstr>Graph 1 Solution - Bar Graph (By Category)</vt:lpstr>
      <vt:lpstr>Graph 1 Solution - Stacked BarChart (Comparison)</vt:lpstr>
      <vt:lpstr>Graph 2 Solution - Scatter Plot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dc:title>
  <cp:lastModifiedBy>LIM WEN HUI</cp:lastModifiedBy>
  <cp:revision>1</cp:revision>
  <dcterms:modified xsi:type="dcterms:W3CDTF">2022-06-29T05:44:11Z</dcterms:modified>
</cp:coreProperties>
</file>