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776ff0b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776ff0b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Thank you Wen Hui</a:t>
            </a:r>
            <a:endParaRPr/>
          </a:p>
          <a:p>
            <a:pPr indent="-298450" lvl="0" marL="457200" rtl="0" algn="l">
              <a:spcBef>
                <a:spcPts val="0"/>
              </a:spcBef>
              <a:spcAft>
                <a:spcPts val="0"/>
              </a:spcAft>
              <a:buSzPts val="1100"/>
              <a:buChar char="-"/>
            </a:pPr>
            <a:r>
              <a:rPr lang="en"/>
              <a:t>What</a:t>
            </a:r>
            <a:endParaRPr/>
          </a:p>
          <a:p>
            <a:pPr indent="-298450" lvl="1" marL="914400" rtl="0" algn="l">
              <a:spcBef>
                <a:spcPts val="0"/>
              </a:spcBef>
              <a:spcAft>
                <a:spcPts val="0"/>
              </a:spcAft>
              <a:buSzPts val="1100"/>
              <a:buChar char="-"/>
            </a:pPr>
            <a:r>
              <a:rPr lang="en"/>
              <a:t>Bar graph show a vehicle </a:t>
            </a:r>
            <a:r>
              <a:rPr lang="en"/>
              <a:t>amount</a:t>
            </a:r>
            <a:r>
              <a:rPr lang="en"/>
              <a:t> </a:t>
            </a:r>
            <a:r>
              <a:rPr lang="en"/>
              <a:t>across</a:t>
            </a:r>
            <a:r>
              <a:rPr lang="en"/>
              <a:t> years</a:t>
            </a:r>
            <a:endParaRPr/>
          </a:p>
          <a:p>
            <a:pPr indent="-298450" lvl="1" marL="914400" rtl="0" algn="l">
              <a:spcBef>
                <a:spcPts val="0"/>
              </a:spcBef>
              <a:spcAft>
                <a:spcPts val="0"/>
              </a:spcAft>
              <a:buSzPts val="1100"/>
              <a:buChar char="-"/>
            </a:pPr>
            <a:r>
              <a:rPr lang="en"/>
              <a:t>Option to see different number of vehicle across years</a:t>
            </a:r>
            <a:endParaRPr/>
          </a:p>
          <a:p>
            <a:pPr indent="-298450" lvl="0" marL="457200" rtl="0" algn="l">
              <a:spcBef>
                <a:spcPts val="0"/>
              </a:spcBef>
              <a:spcAft>
                <a:spcPts val="0"/>
              </a:spcAft>
              <a:buSzPts val="1100"/>
              <a:buChar char="-"/>
            </a:pPr>
            <a:r>
              <a:rPr lang="en"/>
              <a:t>Why</a:t>
            </a:r>
            <a:endParaRPr/>
          </a:p>
          <a:p>
            <a:pPr indent="-298450" lvl="1" marL="914400" rtl="0" algn="l">
              <a:spcBef>
                <a:spcPts val="0"/>
              </a:spcBef>
              <a:spcAft>
                <a:spcPts val="0"/>
              </a:spcAft>
              <a:buSzPts val="1100"/>
              <a:buChar char="-"/>
            </a:pPr>
            <a:r>
              <a:rPr lang="en"/>
              <a:t>Previous line graph -&gt; can’t show trend properly, overlapping lines</a:t>
            </a:r>
            <a:endParaRPr/>
          </a:p>
          <a:p>
            <a:pPr indent="-298450" lvl="1" marL="914400" rtl="0" algn="l">
              <a:spcBef>
                <a:spcPts val="0"/>
              </a:spcBef>
              <a:spcAft>
                <a:spcPts val="0"/>
              </a:spcAft>
              <a:buSzPts val="1100"/>
              <a:buChar char="-"/>
            </a:pPr>
            <a:r>
              <a:rPr lang="en"/>
              <a:t>Show trend of a vehicle population over the years clearly</a:t>
            </a:r>
            <a:endParaRPr/>
          </a:p>
          <a:p>
            <a:pPr indent="-298450" lvl="1" marL="914400" rtl="0" algn="l">
              <a:spcBef>
                <a:spcPts val="0"/>
              </a:spcBef>
              <a:spcAft>
                <a:spcPts val="0"/>
              </a:spcAft>
              <a:buSzPts val="1100"/>
              <a:buChar char="-"/>
            </a:pPr>
            <a:r>
              <a:rPr lang="en"/>
              <a:t>tooltip -&gt; amount of vehicles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776ff0b0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776ff0b0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What</a:t>
            </a:r>
            <a:endParaRPr/>
          </a:p>
          <a:p>
            <a:pPr indent="-298450" lvl="1" marL="914400" rtl="0" algn="l">
              <a:spcBef>
                <a:spcPts val="0"/>
              </a:spcBef>
              <a:spcAft>
                <a:spcPts val="0"/>
              </a:spcAft>
              <a:buSzPts val="1100"/>
              <a:buChar char="-"/>
            </a:pPr>
            <a:r>
              <a:rPr lang="en"/>
              <a:t>Bars showing each vehicle category</a:t>
            </a:r>
            <a:endParaRPr/>
          </a:p>
          <a:p>
            <a:pPr indent="-298450" lvl="1" marL="914400" rtl="0" algn="l">
              <a:spcBef>
                <a:spcPts val="0"/>
              </a:spcBef>
              <a:spcAft>
                <a:spcPts val="0"/>
              </a:spcAft>
              <a:buSzPts val="1100"/>
              <a:buChar char="-"/>
            </a:pPr>
            <a:r>
              <a:rPr lang="en"/>
              <a:t>Each stacked portion -&gt; amount in that year</a:t>
            </a:r>
            <a:endParaRPr/>
          </a:p>
          <a:p>
            <a:pPr indent="-298450" lvl="0" marL="457200" rtl="0" algn="l">
              <a:spcBef>
                <a:spcPts val="0"/>
              </a:spcBef>
              <a:spcAft>
                <a:spcPts val="0"/>
              </a:spcAft>
              <a:buSzPts val="1100"/>
              <a:buChar char="-"/>
            </a:pPr>
            <a:r>
              <a:rPr lang="en"/>
              <a:t>Why</a:t>
            </a:r>
            <a:endParaRPr/>
          </a:p>
          <a:p>
            <a:pPr indent="-298450" lvl="1" marL="914400" rtl="0" algn="l">
              <a:spcBef>
                <a:spcPts val="0"/>
              </a:spcBef>
              <a:spcAft>
                <a:spcPts val="0"/>
              </a:spcAft>
              <a:buSzPts val="1100"/>
              <a:buChar char="-"/>
            </a:pPr>
            <a:r>
              <a:rPr lang="en"/>
              <a:t>Compare growth of different vehicles across years clearly</a:t>
            </a:r>
            <a:endParaRPr/>
          </a:p>
          <a:p>
            <a:pPr indent="-298450" lvl="1" marL="914400" rtl="0" algn="l">
              <a:spcBef>
                <a:spcPts val="0"/>
              </a:spcBef>
              <a:spcAft>
                <a:spcPts val="0"/>
              </a:spcAft>
              <a:buSzPts val="1100"/>
              <a:buChar char="-"/>
            </a:pPr>
            <a:r>
              <a:rPr lang="en"/>
              <a:t>Compare overall amount of vehicles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776ff0b0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776ff0b0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What:</a:t>
            </a:r>
            <a:endParaRPr/>
          </a:p>
          <a:p>
            <a:pPr indent="-298450" lvl="1" marL="914400" rtl="0" algn="l">
              <a:spcBef>
                <a:spcPts val="0"/>
              </a:spcBef>
              <a:spcAft>
                <a:spcPts val="0"/>
              </a:spcAft>
              <a:buSzPts val="1100"/>
              <a:buChar char="-"/>
            </a:pPr>
            <a:r>
              <a:rPr lang="en"/>
              <a:t>Scatter plot</a:t>
            </a:r>
            <a:endParaRPr/>
          </a:p>
          <a:p>
            <a:pPr indent="-298450" lvl="1" marL="914400" rtl="0" algn="l">
              <a:spcBef>
                <a:spcPts val="0"/>
              </a:spcBef>
              <a:spcAft>
                <a:spcPts val="0"/>
              </a:spcAft>
              <a:buSzPts val="1100"/>
              <a:buChar char="-"/>
            </a:pPr>
            <a:r>
              <a:rPr lang="en"/>
              <a:t>X axis -&gt; severity level =&gt; what is breached</a:t>
            </a:r>
            <a:endParaRPr/>
          </a:p>
          <a:p>
            <a:pPr indent="-298450" lvl="1" marL="914400" rtl="0" algn="l">
              <a:spcBef>
                <a:spcPts val="0"/>
              </a:spcBef>
              <a:spcAft>
                <a:spcPts val="0"/>
              </a:spcAft>
              <a:buSzPts val="1100"/>
              <a:buChar char="-"/>
            </a:pPr>
            <a:r>
              <a:rPr lang="en"/>
              <a:t>Y axis -&gt; number of records lost</a:t>
            </a:r>
            <a:endParaRPr/>
          </a:p>
          <a:p>
            <a:pPr indent="-298450" lvl="1" marL="914400" rtl="0" algn="l">
              <a:spcBef>
                <a:spcPts val="0"/>
              </a:spcBef>
              <a:spcAft>
                <a:spcPts val="0"/>
              </a:spcAft>
              <a:buSzPts val="1100"/>
              <a:buChar char="-"/>
            </a:pPr>
            <a:r>
              <a:rPr lang="en"/>
              <a:t>Color coded as sectors of companies affected</a:t>
            </a:r>
            <a:endParaRPr/>
          </a:p>
          <a:p>
            <a:pPr indent="-298450" lvl="1" marL="914400" rtl="0" algn="l">
              <a:spcBef>
                <a:spcPts val="0"/>
              </a:spcBef>
              <a:spcAft>
                <a:spcPts val="0"/>
              </a:spcAft>
              <a:buSzPts val="1100"/>
              <a:buChar char="-"/>
            </a:pPr>
            <a:r>
              <a:rPr lang="en"/>
              <a:t>Tooltip: company and year</a:t>
            </a:r>
            <a:endParaRPr/>
          </a:p>
          <a:p>
            <a:pPr indent="-298450" lvl="0" marL="457200" rtl="0" algn="l">
              <a:spcBef>
                <a:spcPts val="0"/>
              </a:spcBef>
              <a:spcAft>
                <a:spcPts val="0"/>
              </a:spcAft>
              <a:buSzPts val="1100"/>
              <a:buChar char="-"/>
            </a:pPr>
            <a:r>
              <a:rPr lang="en"/>
              <a:t>Why</a:t>
            </a:r>
            <a:endParaRPr/>
          </a:p>
          <a:p>
            <a:pPr indent="-298450" lvl="1" marL="914400" rtl="0" algn="l">
              <a:spcBef>
                <a:spcPts val="0"/>
              </a:spcBef>
              <a:spcAft>
                <a:spcPts val="0"/>
              </a:spcAft>
              <a:buSzPts val="1100"/>
              <a:buChar char="-"/>
            </a:pPr>
            <a:r>
              <a:rPr lang="en"/>
              <a:t>Reduce clutter in graph - Many data points in original data</a:t>
            </a:r>
            <a:endParaRPr/>
          </a:p>
          <a:p>
            <a:pPr indent="-298450" lvl="1" marL="914400" rtl="0" algn="l">
              <a:spcBef>
                <a:spcPts val="0"/>
              </a:spcBef>
              <a:spcAft>
                <a:spcPts val="0"/>
              </a:spcAft>
              <a:buClr>
                <a:schemeClr val="dk1"/>
              </a:buClr>
              <a:buSzPts val="1100"/>
              <a:buChar char="-"/>
            </a:pPr>
            <a:r>
              <a:rPr lang="en">
                <a:solidFill>
                  <a:schemeClr val="dk1"/>
                </a:solidFill>
              </a:rPr>
              <a:t>Large circles won’t overcrowd the page =&gt; smaller points hard to see</a:t>
            </a:r>
            <a:endParaRPr/>
          </a:p>
          <a:p>
            <a:pPr indent="-298450" lvl="1" marL="914400" rtl="0" algn="l">
              <a:spcBef>
                <a:spcPts val="0"/>
              </a:spcBef>
              <a:spcAft>
                <a:spcPts val="0"/>
              </a:spcAft>
              <a:buSzPts val="1100"/>
              <a:buChar char="-"/>
            </a:pPr>
            <a:r>
              <a:rPr lang="en"/>
              <a:t>Differentiate big data breaches from others (use distance from other data points, than size)</a:t>
            </a:r>
            <a:endParaRPr/>
          </a:p>
          <a:p>
            <a:pPr indent="-298450" lvl="1" marL="914400" rtl="0" algn="l">
              <a:spcBef>
                <a:spcPts val="0"/>
              </a:spcBef>
              <a:spcAft>
                <a:spcPts val="0"/>
              </a:spcAft>
              <a:buSzPts val="1100"/>
              <a:buChar char="-"/>
            </a:pPr>
            <a:r>
              <a:rPr lang="en"/>
              <a:t>See overall trend of data breaches - If most points are below a severity level or records lost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a73f1b9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a73f1b9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776ff0b0b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776ff0b0b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776ff0b0b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776ff0b0b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776ff0b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776ff0b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resolve with animation, transition and filter. (Toggle interactive filter) </a:t>
            </a:r>
            <a:endParaRPr/>
          </a:p>
          <a:p>
            <a:pPr indent="0" lvl="0" marL="0" rtl="0" algn="l">
              <a:spcBef>
                <a:spcPts val="0"/>
              </a:spcBef>
              <a:spcAft>
                <a:spcPts val="0"/>
              </a:spcAft>
              <a:buNone/>
            </a:pPr>
            <a:r>
              <a:rPr lang="en"/>
              <a:t>Line charts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776ff0b0b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776ff0b0b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Thank you, June, Now I will be talking about the interactivity bubble chart on security data breaches.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charts display the different types of companies with a circle size shape to represent the amount of data loss.When hover over,, it will expand the shape to display more details on the incidents and year taken place.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chart is categorized based on the different types of data breaches that take place. The data used is based on a collection of incidents reported throughout the year on data breaches happening.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categories of breaches include data leakage such as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Email addresses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Personal details &amp; Passwords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Credit Cards, Banking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Health &amp; Personal Data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Full / Sensitive Details </a:t>
            </a:r>
            <a:endParaRPr>
              <a:solidFill>
                <a:schemeClr val="dk1"/>
              </a:solidFill>
              <a:highlight>
                <a:srgbClr val="FFFFFF"/>
              </a:highlight>
              <a:latin typeface="Calibri"/>
              <a:ea typeface="Calibri"/>
              <a:cs typeface="Calibri"/>
              <a:sym typeface="Calibri"/>
            </a:endParaRPr>
          </a:p>
          <a:p>
            <a:pPr indent="-285750" lvl="0" marL="685800" rtl="0" algn="l">
              <a:lnSpc>
                <a:spcPct val="115000"/>
              </a:lnSpc>
              <a:spcBef>
                <a:spcPts val="0"/>
              </a:spcBef>
              <a:spcAft>
                <a:spcPts val="0"/>
              </a:spcAft>
              <a:buClr>
                <a:schemeClr val="dk1"/>
              </a:buClr>
              <a:buSzPts val="900"/>
              <a:buFont typeface="Calibri"/>
              <a:buChar char="●"/>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b7a18d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ab7a18d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Thank you, June, Now I will be talking about the interactivity bubble chart on security data breaches.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charts display the different types of companies with a circle size shape to represent the amount of data loss.When hover over,, it will expand the shape to display more details on the incidents and year taken place.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chart is categorized based on the different types of data breaches that take place. The data used is based on a collection of incidents reported throughout the year on data breaches happening.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categories of breaches include data leakage such as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Email addresses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Personal details &amp; Passwords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Credit Cards, Banking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Health &amp; Personal Data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Full / Sensitive Details </a:t>
            </a:r>
            <a:endParaRPr>
              <a:solidFill>
                <a:schemeClr val="dk1"/>
              </a:solidFill>
              <a:highlight>
                <a:srgbClr val="FFFFFF"/>
              </a:highlight>
              <a:latin typeface="Calibri"/>
              <a:ea typeface="Calibri"/>
              <a:cs typeface="Calibri"/>
              <a:sym typeface="Calibri"/>
            </a:endParaRPr>
          </a:p>
          <a:p>
            <a:pPr indent="-285750" lvl="0" marL="685800" rtl="0" algn="l">
              <a:lnSpc>
                <a:spcPct val="115000"/>
              </a:lnSpc>
              <a:spcBef>
                <a:spcPts val="0"/>
              </a:spcBef>
              <a:spcAft>
                <a:spcPts val="0"/>
              </a:spcAft>
              <a:buClr>
                <a:schemeClr val="dk1"/>
              </a:buClr>
              <a:buSzPts val="900"/>
              <a:buFont typeface="Calibri"/>
              <a:buChar char="●"/>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ab7a18df0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ab7a18df0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Thank you, June, Now I will be talking about the interactivity bubble chart on security data breaches.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charts display the different types of companies with a circle size shape to represent the amount of data loss.When hover over,, it will expand the shape to display more details on the incidents and year taken place.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chart is categorized based on the different types of data breaches that take place. The data used is based on a collection of incidents reported throughout the year on data breaches happening.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categories of breaches include data leakage such as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Email addresses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Personal details &amp; Passwords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Credit Cards, Banking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Health &amp; Personal Data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Full / Sensitive Details </a:t>
            </a:r>
            <a:endParaRPr>
              <a:solidFill>
                <a:schemeClr val="dk1"/>
              </a:solidFill>
              <a:highlight>
                <a:srgbClr val="FFFFFF"/>
              </a:highlight>
              <a:latin typeface="Calibri"/>
              <a:ea typeface="Calibri"/>
              <a:cs typeface="Calibri"/>
              <a:sym typeface="Calibri"/>
            </a:endParaRPr>
          </a:p>
          <a:p>
            <a:pPr indent="-285750" lvl="0" marL="685800" rtl="0" algn="l">
              <a:lnSpc>
                <a:spcPct val="115000"/>
              </a:lnSpc>
              <a:spcBef>
                <a:spcPts val="0"/>
              </a:spcBef>
              <a:spcAft>
                <a:spcPts val="0"/>
              </a:spcAft>
              <a:buClr>
                <a:schemeClr val="dk1"/>
              </a:buClr>
              <a:buSzPts val="900"/>
              <a:buFont typeface="Calibri"/>
              <a:buChar char="●"/>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776ff0b0b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776ff0b0b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Moving on to the problems in graph 2, Firstly the usage of Xscale and Yscale there is no clear indication of what variables are used in the graph making it hard for viewers to comprehend the graph at first glance.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Without actual values display It is hard for the viewer to estimate the different circle sizes when they are similar and certain circles are even too small to be visually able.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second point is misleading representation. The circle size does not represent the severity of the data breach compared to real-life scene values and does not represent the impact of the larger amount value of the data breach that took place.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Lastly, colour scale, the colour scale caused the intensity of the colour disproportionate as it does not representant the severity of the data breach amount or severity of the category of the data breach.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https://informationisbeautiful.net/visualizations/worlds-biggest-data-breaches-hacks/#bysensitivity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776ff0b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776ff0b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Milestone 1</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June, Wen Hui, Hui 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819150" y="6868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1 Solution - Bar Graph (By Category)</a:t>
            </a:r>
            <a:endParaRPr/>
          </a:p>
        </p:txBody>
      </p:sp>
      <p:sp>
        <p:nvSpPr>
          <p:cNvPr id="195" name="Google Shape;195;p22"/>
          <p:cNvSpPr txBox="1"/>
          <p:nvPr>
            <p:ph idx="1" type="body"/>
          </p:nvPr>
        </p:nvSpPr>
        <p:spPr>
          <a:xfrm>
            <a:off x="4513475" y="1268250"/>
            <a:ext cx="4445400" cy="3603600"/>
          </a:xfrm>
          <a:prstGeom prst="rect">
            <a:avLst/>
          </a:prstGeom>
        </p:spPr>
        <p:txBody>
          <a:bodyPr anchorCtr="0" anchor="t" bIns="91425" lIns="91425" spcFirstLastPara="1" rIns="91425" wrap="square" tIns="91425">
            <a:noAutofit/>
          </a:bodyPr>
          <a:lstStyle/>
          <a:p>
            <a:pPr indent="-337661" lvl="0" marL="457200" rtl="0" algn="l">
              <a:lnSpc>
                <a:spcPct val="105000"/>
              </a:lnSpc>
              <a:spcBef>
                <a:spcPts val="0"/>
              </a:spcBef>
              <a:spcAft>
                <a:spcPts val="0"/>
              </a:spcAft>
              <a:buSzPts val="1717"/>
              <a:buChar char="●"/>
            </a:pPr>
            <a:r>
              <a:rPr lang="en" sz="1717"/>
              <a:t>Total of 6 car categories showcased in the line graph showed little due to large value differences across the categories.</a:t>
            </a:r>
            <a:br>
              <a:rPr lang="en" sz="1717"/>
            </a:br>
            <a:endParaRPr sz="1717"/>
          </a:p>
          <a:p>
            <a:pPr indent="-337661" lvl="0" marL="457200" rtl="0" algn="l">
              <a:lnSpc>
                <a:spcPct val="105000"/>
              </a:lnSpc>
              <a:spcBef>
                <a:spcPts val="0"/>
              </a:spcBef>
              <a:spcAft>
                <a:spcPts val="0"/>
              </a:spcAft>
              <a:buSzPts val="1717"/>
              <a:buChar char="●"/>
            </a:pPr>
            <a:r>
              <a:rPr lang="en" sz="1717"/>
              <a:t>Differentiating these data across 6 bar graphs - Allows the change in the number of  vehicles across the years for each category to be more prominent.</a:t>
            </a:r>
            <a:br>
              <a:rPr lang="en" sz="1717"/>
            </a:br>
            <a:endParaRPr sz="1717"/>
          </a:p>
          <a:p>
            <a:pPr indent="-337661" lvl="0" marL="457200" rtl="0" algn="l">
              <a:lnSpc>
                <a:spcPct val="105000"/>
              </a:lnSpc>
              <a:spcBef>
                <a:spcPts val="0"/>
              </a:spcBef>
              <a:spcAft>
                <a:spcPts val="0"/>
              </a:spcAft>
              <a:buSzPts val="1717"/>
              <a:buChar char="●"/>
            </a:pPr>
            <a:r>
              <a:rPr lang="en" sz="1717"/>
              <a:t>The tooltips will also aid in providing the user more information regarding the amount of vehicles for that year.</a:t>
            </a:r>
            <a:endParaRPr sz="1407"/>
          </a:p>
        </p:txBody>
      </p:sp>
      <p:pic>
        <p:nvPicPr>
          <p:cNvPr id="196" name="Google Shape;196;p22"/>
          <p:cNvPicPr preferRelativeResize="0"/>
          <p:nvPr/>
        </p:nvPicPr>
        <p:blipFill>
          <a:blip r:embed="rId3">
            <a:alphaModFix/>
          </a:blip>
          <a:stretch>
            <a:fillRect/>
          </a:stretch>
        </p:blipFill>
        <p:spPr>
          <a:xfrm>
            <a:off x="211249" y="1506475"/>
            <a:ext cx="4258576" cy="24300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19150" y="5193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Graph 1 Solution - Stacked BarChart (Comparison)</a:t>
            </a:r>
            <a:endParaRPr/>
          </a:p>
        </p:txBody>
      </p:sp>
      <p:sp>
        <p:nvSpPr>
          <p:cNvPr id="202" name="Google Shape;202;p23"/>
          <p:cNvSpPr txBox="1"/>
          <p:nvPr>
            <p:ph idx="1" type="body"/>
          </p:nvPr>
        </p:nvSpPr>
        <p:spPr>
          <a:xfrm>
            <a:off x="4794500" y="1558925"/>
            <a:ext cx="4121700" cy="32616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sz="1700"/>
              <a:t>Clearly showcases the growth of the number of vehicles across the years for each category. E.g. stagnant increase vs obvious upward trend.</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Allows for more prominent comparison across the categories, such as the difference between each category.</a:t>
            </a:r>
            <a:endParaRPr sz="1700"/>
          </a:p>
          <a:p>
            <a:pPr indent="-336550" lvl="0" marL="457200" rtl="0" algn="l">
              <a:spcBef>
                <a:spcPts val="0"/>
              </a:spcBef>
              <a:spcAft>
                <a:spcPts val="0"/>
              </a:spcAft>
              <a:buSzPts val="1700"/>
              <a:buChar char="●"/>
            </a:pPr>
            <a:r>
              <a:rPr lang="en" sz="1700"/>
              <a:t>Tooltip: Number of vehicles each year</a:t>
            </a:r>
            <a:endParaRPr sz="1700"/>
          </a:p>
          <a:p>
            <a:pPr indent="0" lvl="0" marL="0" rtl="0" algn="l">
              <a:spcBef>
                <a:spcPts val="1200"/>
              </a:spcBef>
              <a:spcAft>
                <a:spcPts val="1200"/>
              </a:spcAft>
              <a:buNone/>
            </a:pPr>
            <a:r>
              <a:t/>
            </a:r>
            <a:endParaRPr/>
          </a:p>
        </p:txBody>
      </p:sp>
      <p:pic>
        <p:nvPicPr>
          <p:cNvPr id="203" name="Google Shape;203;p23"/>
          <p:cNvPicPr preferRelativeResize="0"/>
          <p:nvPr/>
        </p:nvPicPr>
        <p:blipFill>
          <a:blip r:embed="rId3">
            <a:alphaModFix/>
          </a:blip>
          <a:stretch>
            <a:fillRect/>
          </a:stretch>
        </p:blipFill>
        <p:spPr>
          <a:xfrm>
            <a:off x="175650" y="1473925"/>
            <a:ext cx="4684051" cy="270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591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2 Solution - Scatter Plot</a:t>
            </a:r>
            <a:endParaRPr/>
          </a:p>
        </p:txBody>
      </p:sp>
      <p:sp>
        <p:nvSpPr>
          <p:cNvPr id="209" name="Google Shape;209;p24"/>
          <p:cNvSpPr txBox="1"/>
          <p:nvPr>
            <p:ph idx="1" type="body"/>
          </p:nvPr>
        </p:nvSpPr>
        <p:spPr>
          <a:xfrm>
            <a:off x="5067000" y="1228000"/>
            <a:ext cx="3710100" cy="3613500"/>
          </a:xfrm>
          <a:prstGeom prst="rect">
            <a:avLst/>
          </a:prstGeom>
        </p:spPr>
        <p:txBody>
          <a:bodyPr anchorCtr="0" anchor="t" bIns="91425" lIns="91425" spcFirstLastPara="1" rIns="91425" wrap="square" tIns="91425">
            <a:noAutofit/>
          </a:bodyPr>
          <a:lstStyle/>
          <a:p>
            <a:pPr indent="-317658" lvl="0" marL="457200" rtl="0" algn="l">
              <a:spcBef>
                <a:spcPts val="0"/>
              </a:spcBef>
              <a:spcAft>
                <a:spcPts val="0"/>
              </a:spcAft>
              <a:buSzPts val="1403"/>
              <a:buChar char="●"/>
            </a:pPr>
            <a:r>
              <a:rPr lang="en" sz="1402"/>
              <a:t>X- axis: Priority Level - email addresses, personal addresses and passwords)</a:t>
            </a:r>
            <a:br>
              <a:rPr lang="en" sz="1402"/>
            </a:br>
            <a:endParaRPr sz="1402"/>
          </a:p>
          <a:p>
            <a:pPr indent="-317658" lvl="0" marL="457200" rtl="0" algn="l">
              <a:spcBef>
                <a:spcPts val="0"/>
              </a:spcBef>
              <a:spcAft>
                <a:spcPts val="0"/>
              </a:spcAft>
              <a:buSzPts val="1403"/>
              <a:buChar char="●"/>
            </a:pPr>
            <a:r>
              <a:rPr lang="en" sz="1402"/>
              <a:t>Y-axis: Impact - The amount of data records lost</a:t>
            </a:r>
            <a:br>
              <a:rPr lang="en" sz="1402"/>
            </a:br>
            <a:endParaRPr sz="1402"/>
          </a:p>
          <a:p>
            <a:pPr indent="-317658" lvl="0" marL="457200" rtl="0" algn="l">
              <a:spcBef>
                <a:spcPts val="0"/>
              </a:spcBef>
              <a:spcAft>
                <a:spcPts val="0"/>
              </a:spcAft>
              <a:buSzPts val="1403"/>
              <a:buChar char="●"/>
            </a:pPr>
            <a:r>
              <a:rPr lang="en" sz="1402"/>
              <a:t>Color code:  sector affected - Group to a small number of colors</a:t>
            </a:r>
            <a:br>
              <a:rPr lang="en" sz="1402"/>
            </a:br>
            <a:endParaRPr sz="1402"/>
          </a:p>
          <a:p>
            <a:pPr indent="-317658" lvl="0" marL="457200" rtl="0" algn="l">
              <a:spcBef>
                <a:spcPts val="0"/>
              </a:spcBef>
              <a:spcAft>
                <a:spcPts val="0"/>
              </a:spcAft>
              <a:buSzPts val="1403"/>
              <a:buChar char="●"/>
            </a:pPr>
            <a:r>
              <a:rPr lang="en" sz="1402"/>
              <a:t>Hover Tooltip: Information - Company and year</a:t>
            </a:r>
            <a:br>
              <a:rPr lang="en" sz="1402"/>
            </a:br>
            <a:endParaRPr sz="1402"/>
          </a:p>
          <a:p>
            <a:pPr indent="-317658" lvl="0" marL="457200" rtl="0" algn="l">
              <a:spcBef>
                <a:spcPts val="0"/>
              </a:spcBef>
              <a:spcAft>
                <a:spcPts val="0"/>
              </a:spcAft>
              <a:buSzPts val="1403"/>
              <a:buChar char="●"/>
            </a:pPr>
            <a:r>
              <a:rPr lang="en" sz="1402"/>
              <a:t>Clearly show which sector and company has the most severe data breach</a:t>
            </a:r>
            <a:endParaRPr sz="1402"/>
          </a:p>
          <a:p>
            <a:pPr indent="0" lvl="0" marL="0" rtl="0" algn="l">
              <a:spcBef>
                <a:spcPts val="1200"/>
              </a:spcBef>
              <a:spcAft>
                <a:spcPts val="1200"/>
              </a:spcAft>
              <a:buSzPts val="1018"/>
              <a:buNone/>
            </a:pPr>
            <a:r>
              <a:t/>
            </a:r>
            <a:endParaRPr sz="1402"/>
          </a:p>
        </p:txBody>
      </p:sp>
      <p:pic>
        <p:nvPicPr>
          <p:cNvPr id="210" name="Google Shape;210;p24"/>
          <p:cNvPicPr preferRelativeResize="0"/>
          <p:nvPr/>
        </p:nvPicPr>
        <p:blipFill>
          <a:blip r:embed="rId3">
            <a:alphaModFix/>
          </a:blip>
          <a:stretch>
            <a:fillRect/>
          </a:stretch>
        </p:blipFill>
        <p:spPr>
          <a:xfrm>
            <a:off x="471226" y="1453950"/>
            <a:ext cx="4479949" cy="2717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216" name="Google Shape;216;p2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a:t>
            </a:r>
            <a:endParaRPr/>
          </a:p>
        </p:txBody>
      </p:sp>
      <p:sp>
        <p:nvSpPr>
          <p:cNvPr id="135" name="Google Shape;135;p14"/>
          <p:cNvSpPr txBox="1"/>
          <p:nvPr>
            <p:ph idx="1" type="body"/>
          </p:nvPr>
        </p:nvSpPr>
        <p:spPr>
          <a:xfrm>
            <a:off x="819150" y="16899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b="1" lang="en" sz="1500"/>
              <a:t>Introduction of Graph </a:t>
            </a:r>
            <a:endParaRPr b="1" sz="1500"/>
          </a:p>
          <a:p>
            <a:pPr indent="-323850" lvl="0" marL="457200" rtl="0" algn="l">
              <a:spcBef>
                <a:spcPts val="0"/>
              </a:spcBef>
              <a:spcAft>
                <a:spcPts val="0"/>
              </a:spcAft>
              <a:buSzPts val="1500"/>
              <a:buAutoNum type="arabicPeriod"/>
            </a:pPr>
            <a:r>
              <a:rPr b="1" lang="en" sz="1500"/>
              <a:t>Graph </a:t>
            </a:r>
            <a:r>
              <a:rPr b="1" lang="en" sz="1500"/>
              <a:t>1 - Problems</a:t>
            </a:r>
            <a:endParaRPr b="1" sz="1500"/>
          </a:p>
          <a:p>
            <a:pPr indent="-323850" lvl="0" marL="457200" rtl="0" algn="l">
              <a:spcBef>
                <a:spcPts val="0"/>
              </a:spcBef>
              <a:spcAft>
                <a:spcPts val="0"/>
              </a:spcAft>
              <a:buSzPts val="1500"/>
              <a:buAutoNum type="arabicPeriod"/>
            </a:pPr>
            <a:r>
              <a:rPr b="1" lang="en" sz="1500"/>
              <a:t>Introduction of Graph 2</a:t>
            </a:r>
            <a:endParaRPr b="1" sz="1500"/>
          </a:p>
          <a:p>
            <a:pPr indent="-323850" lvl="0" marL="457200" rtl="0" algn="l">
              <a:spcBef>
                <a:spcPts val="0"/>
              </a:spcBef>
              <a:spcAft>
                <a:spcPts val="0"/>
              </a:spcAft>
              <a:buSzPts val="1500"/>
              <a:buAutoNum type="arabicPeriod"/>
            </a:pPr>
            <a:r>
              <a:rPr b="1" lang="en" sz="1500"/>
              <a:t>Graph </a:t>
            </a:r>
            <a:r>
              <a:rPr b="1" lang="en" sz="1500"/>
              <a:t>2 - Problems </a:t>
            </a:r>
            <a:endParaRPr b="1" sz="1500"/>
          </a:p>
          <a:p>
            <a:pPr indent="-323850" lvl="0" marL="457200" rtl="0" algn="l">
              <a:spcBef>
                <a:spcPts val="0"/>
              </a:spcBef>
              <a:spcAft>
                <a:spcPts val="0"/>
              </a:spcAft>
              <a:buSzPts val="1500"/>
              <a:buAutoNum type="arabicPeriod"/>
            </a:pPr>
            <a:r>
              <a:rPr b="1" lang="en" sz="1500"/>
              <a:t>Graph 1 - Solution  </a:t>
            </a:r>
            <a:endParaRPr b="1" sz="1500"/>
          </a:p>
          <a:p>
            <a:pPr indent="-323850" lvl="0" marL="457200" rtl="0" algn="l">
              <a:spcBef>
                <a:spcPts val="0"/>
              </a:spcBef>
              <a:spcAft>
                <a:spcPts val="0"/>
              </a:spcAft>
              <a:buSzPts val="1500"/>
              <a:buAutoNum type="arabicPeriod"/>
            </a:pPr>
            <a:r>
              <a:rPr b="1" lang="en" sz="1500"/>
              <a:t>Graph 1 - Solution 2 </a:t>
            </a:r>
            <a:endParaRPr b="1" sz="1500"/>
          </a:p>
          <a:p>
            <a:pPr indent="-323850" lvl="0" marL="457200" rtl="0" algn="l">
              <a:spcBef>
                <a:spcPts val="0"/>
              </a:spcBef>
              <a:spcAft>
                <a:spcPts val="0"/>
              </a:spcAft>
              <a:buSzPts val="1500"/>
              <a:buAutoNum type="arabicPeriod"/>
            </a:pPr>
            <a:r>
              <a:rPr b="1" lang="en" sz="1500"/>
              <a:t>Graph 2 - Solution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53469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of Graph 1 </a:t>
            </a:r>
            <a:endParaRPr/>
          </a:p>
          <a:p>
            <a:pPr indent="0" lvl="0" marL="0" rtl="0" algn="l">
              <a:spcBef>
                <a:spcPts val="0"/>
              </a:spcBef>
              <a:spcAft>
                <a:spcPts val="0"/>
              </a:spcAft>
              <a:buNone/>
            </a:pPr>
            <a:r>
              <a:t/>
            </a:r>
            <a:endParaRPr/>
          </a:p>
        </p:txBody>
      </p:sp>
      <p:sp>
        <p:nvSpPr>
          <p:cNvPr id="141" name="Google Shape;141;p15"/>
          <p:cNvSpPr txBox="1"/>
          <p:nvPr>
            <p:ph idx="1" type="body"/>
          </p:nvPr>
        </p:nvSpPr>
        <p:spPr>
          <a:xfrm>
            <a:off x="4431650" y="1602175"/>
            <a:ext cx="4421700" cy="2996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b="1" lang="en"/>
              <a:t>Represents the growth in the number of different vehicles over the years in Singapore.</a:t>
            </a:r>
            <a:endParaRPr b="1"/>
          </a:p>
          <a:p>
            <a:pPr indent="0" lvl="0" marL="457200" rtl="0" algn="l">
              <a:spcBef>
                <a:spcPts val="0"/>
              </a:spcBef>
              <a:spcAft>
                <a:spcPts val="0"/>
              </a:spcAft>
              <a:buNone/>
            </a:pPr>
            <a:r>
              <a:t/>
            </a:r>
            <a:endParaRPr b="1"/>
          </a:p>
          <a:p>
            <a:pPr indent="-304800" lvl="0" marL="457200" rtl="0" algn="l">
              <a:spcBef>
                <a:spcPts val="0"/>
              </a:spcBef>
              <a:spcAft>
                <a:spcPts val="0"/>
              </a:spcAft>
              <a:buClr>
                <a:srgbClr val="000000"/>
              </a:buClr>
              <a:buSzPts val="1200"/>
              <a:buChar char="●"/>
            </a:pPr>
            <a:r>
              <a:rPr b="1" lang="en"/>
              <a:t>Created from dataset collated by SG government from January 2005 to December 2020.</a:t>
            </a:r>
            <a:endParaRPr b="1"/>
          </a:p>
          <a:p>
            <a:pPr indent="0" lvl="0" marL="457200" rtl="0" algn="l">
              <a:spcBef>
                <a:spcPts val="0"/>
              </a:spcBef>
              <a:spcAft>
                <a:spcPts val="0"/>
              </a:spcAft>
              <a:buNone/>
            </a:pPr>
            <a:r>
              <a:t/>
            </a:r>
            <a:endParaRPr b="1"/>
          </a:p>
          <a:p>
            <a:pPr indent="-311150" lvl="0" marL="457200" rtl="0" algn="l">
              <a:spcBef>
                <a:spcPts val="0"/>
              </a:spcBef>
              <a:spcAft>
                <a:spcPts val="0"/>
              </a:spcAft>
              <a:buSzPts val="1300"/>
              <a:buChar char="●"/>
            </a:pPr>
            <a:r>
              <a:rPr b="1" lang="en"/>
              <a:t>The categories covered in this graph includes: </a:t>
            </a:r>
            <a:endParaRPr b="1"/>
          </a:p>
          <a:p>
            <a:pPr indent="-298450" lvl="1" marL="914400" rtl="0" algn="l">
              <a:spcBef>
                <a:spcPts val="0"/>
              </a:spcBef>
              <a:spcAft>
                <a:spcPts val="0"/>
              </a:spcAft>
              <a:buSzPts val="1100"/>
              <a:buChar char="○"/>
            </a:pPr>
            <a:r>
              <a:rPr b="1" lang="en"/>
              <a:t>Cars and station wagons</a:t>
            </a:r>
            <a:endParaRPr b="1"/>
          </a:p>
          <a:p>
            <a:pPr indent="-298450" lvl="1" marL="914400" rtl="0" algn="l">
              <a:spcBef>
                <a:spcPts val="0"/>
              </a:spcBef>
              <a:spcAft>
                <a:spcPts val="0"/>
              </a:spcAft>
              <a:buSzPts val="1100"/>
              <a:buChar char="○"/>
            </a:pPr>
            <a:r>
              <a:rPr b="1" lang="en"/>
              <a:t>Taxis</a:t>
            </a:r>
            <a:endParaRPr b="1"/>
          </a:p>
          <a:p>
            <a:pPr indent="-298450" lvl="1" marL="914400" rtl="0" algn="l">
              <a:spcBef>
                <a:spcPts val="0"/>
              </a:spcBef>
              <a:spcAft>
                <a:spcPts val="0"/>
              </a:spcAft>
              <a:buSzPts val="1100"/>
              <a:buChar char="○"/>
            </a:pPr>
            <a:r>
              <a:rPr b="1" lang="en"/>
              <a:t>Motorcycles and Scooters</a:t>
            </a:r>
            <a:endParaRPr b="1"/>
          </a:p>
          <a:p>
            <a:pPr indent="-298450" lvl="1" marL="914400" rtl="0" algn="l">
              <a:spcBef>
                <a:spcPts val="0"/>
              </a:spcBef>
              <a:spcAft>
                <a:spcPts val="0"/>
              </a:spcAft>
              <a:buSzPts val="1100"/>
              <a:buChar char="○"/>
            </a:pPr>
            <a:r>
              <a:rPr b="1" lang="en"/>
              <a:t>Goods and other vehicles</a:t>
            </a:r>
            <a:endParaRPr b="1"/>
          </a:p>
          <a:p>
            <a:pPr indent="-298450" lvl="1" marL="914400" rtl="0" algn="l">
              <a:spcBef>
                <a:spcPts val="0"/>
              </a:spcBef>
              <a:spcAft>
                <a:spcPts val="0"/>
              </a:spcAft>
              <a:buSzPts val="1100"/>
              <a:buChar char="○"/>
            </a:pPr>
            <a:r>
              <a:rPr b="1" lang="en"/>
              <a:t>Buses</a:t>
            </a:r>
            <a:endParaRPr b="1"/>
          </a:p>
          <a:p>
            <a:pPr indent="-298450" lvl="1" marL="914400" rtl="0" algn="l">
              <a:spcBef>
                <a:spcPts val="0"/>
              </a:spcBef>
              <a:spcAft>
                <a:spcPts val="0"/>
              </a:spcAft>
              <a:buSzPts val="1100"/>
              <a:buChar char="○"/>
            </a:pPr>
            <a:r>
              <a:rPr b="1" lang="en"/>
              <a:t>Tax Exempted Vehicles</a:t>
            </a:r>
            <a:endParaRPr b="1"/>
          </a:p>
        </p:txBody>
      </p:sp>
      <p:pic>
        <p:nvPicPr>
          <p:cNvPr id="142" name="Google Shape;142;p15"/>
          <p:cNvPicPr preferRelativeResize="0"/>
          <p:nvPr/>
        </p:nvPicPr>
        <p:blipFill>
          <a:blip r:embed="rId3">
            <a:alphaModFix/>
          </a:blip>
          <a:stretch>
            <a:fillRect/>
          </a:stretch>
        </p:blipFill>
        <p:spPr>
          <a:xfrm>
            <a:off x="272700" y="1829125"/>
            <a:ext cx="4299301" cy="2542800"/>
          </a:xfrm>
          <a:prstGeom prst="rect">
            <a:avLst/>
          </a:prstGeom>
          <a:noFill/>
          <a:ln>
            <a:noFill/>
          </a:ln>
        </p:spPr>
      </p:pic>
      <p:sp>
        <p:nvSpPr>
          <p:cNvPr id="143" name="Google Shape;143;p15"/>
          <p:cNvSpPr txBox="1"/>
          <p:nvPr/>
        </p:nvSpPr>
        <p:spPr>
          <a:xfrm>
            <a:off x="759725" y="1489450"/>
            <a:ext cx="42993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Annual Motor Vehicle Population by Vehicle Type</a:t>
            </a:r>
            <a:endParaRPr b="1"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1 </a:t>
            </a:r>
            <a:r>
              <a:rPr lang="en"/>
              <a:t>- Problems</a:t>
            </a:r>
            <a:endParaRPr/>
          </a:p>
        </p:txBody>
      </p:sp>
      <p:pic>
        <p:nvPicPr>
          <p:cNvPr id="149" name="Google Shape;149;p16"/>
          <p:cNvPicPr preferRelativeResize="0"/>
          <p:nvPr/>
        </p:nvPicPr>
        <p:blipFill>
          <a:blip r:embed="rId3">
            <a:alphaModFix/>
          </a:blip>
          <a:stretch>
            <a:fillRect/>
          </a:stretch>
        </p:blipFill>
        <p:spPr>
          <a:xfrm>
            <a:off x="401875" y="1829125"/>
            <a:ext cx="4299301" cy="2542800"/>
          </a:xfrm>
          <a:prstGeom prst="rect">
            <a:avLst/>
          </a:prstGeom>
          <a:noFill/>
          <a:ln>
            <a:noFill/>
          </a:ln>
        </p:spPr>
      </p:pic>
      <p:sp>
        <p:nvSpPr>
          <p:cNvPr id="150" name="Google Shape;150;p16"/>
          <p:cNvSpPr txBox="1"/>
          <p:nvPr/>
        </p:nvSpPr>
        <p:spPr>
          <a:xfrm>
            <a:off x="759725" y="1489450"/>
            <a:ext cx="42993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Annual Motor Vehicle Population by Vehicle Type</a:t>
            </a:r>
            <a:endParaRPr b="1"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51" name="Google Shape;151;p16"/>
          <p:cNvSpPr txBox="1"/>
          <p:nvPr>
            <p:ph idx="1" type="body"/>
          </p:nvPr>
        </p:nvSpPr>
        <p:spPr>
          <a:xfrm>
            <a:off x="4431650" y="1602175"/>
            <a:ext cx="4421700" cy="2996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b="1" lang="en" sz="1200">
                <a:solidFill>
                  <a:srgbClr val="000000"/>
                </a:solidFill>
              </a:rPr>
              <a:t>Unsure what kind of data</a:t>
            </a:r>
            <a:r>
              <a:rPr lang="en" sz="1200">
                <a:solidFill>
                  <a:srgbClr val="000000"/>
                </a:solidFill>
              </a:rPr>
              <a:t> to focus on (what is actually trying to tell)</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Not much interactivity</a:t>
            </a:r>
            <a:r>
              <a:rPr lang="en" sz="1200">
                <a:solidFill>
                  <a:srgbClr val="000000"/>
                </a:solidFill>
              </a:rPr>
              <a:t> for the users </a:t>
            </a:r>
            <a:endParaRPr sz="1200">
              <a:solidFill>
                <a:srgbClr val="000000"/>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Does not have a clear message for user</a:t>
            </a:r>
            <a:r>
              <a:rPr lang="en" sz="1200">
                <a:solidFill>
                  <a:srgbClr val="000000"/>
                </a:solidFill>
              </a:rPr>
              <a:t>. </a:t>
            </a:r>
            <a:endParaRPr sz="1200">
              <a:solidFill>
                <a:srgbClr val="000000"/>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Bad Accuracy Perception</a:t>
            </a:r>
            <a:r>
              <a:rPr lang="en" sz="1200">
                <a:solidFill>
                  <a:srgbClr val="000000"/>
                </a:solidFill>
              </a:rPr>
              <a:t>: The chart only showed growth in cars and station wagons, while </a:t>
            </a:r>
            <a:r>
              <a:rPr b="1" lang="en" sz="1200">
                <a:solidFill>
                  <a:srgbClr val="000000"/>
                </a:solidFill>
              </a:rPr>
              <a:t>other vehicles seem to remain the same</a:t>
            </a:r>
            <a:r>
              <a:rPr lang="en" sz="1200">
                <a:solidFill>
                  <a:srgbClr val="000000"/>
                </a:solidFill>
              </a:rPr>
              <a:t>, but this is </a:t>
            </a:r>
            <a:r>
              <a:rPr b="1" lang="en" sz="1200">
                <a:solidFill>
                  <a:srgbClr val="000000"/>
                </a:solidFill>
              </a:rPr>
              <a:t>false</a:t>
            </a:r>
            <a:r>
              <a:rPr lang="en" sz="1200">
                <a:solidFill>
                  <a:srgbClr val="000000"/>
                </a:solidFill>
              </a:rPr>
              <a:t>.</a:t>
            </a:r>
            <a:endParaRPr sz="1200">
              <a:solidFill>
                <a:srgbClr val="000000"/>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Color Scale</a:t>
            </a:r>
            <a:r>
              <a:rPr lang="en" sz="1200">
                <a:solidFill>
                  <a:srgbClr val="000000"/>
                </a:solidFill>
              </a:rPr>
              <a:t>: The choice of color mixed some of the scales together, making it </a:t>
            </a:r>
            <a:r>
              <a:rPr b="1" lang="en" sz="1200">
                <a:solidFill>
                  <a:srgbClr val="000000"/>
                </a:solidFill>
              </a:rPr>
              <a:t>almost indifferentiable</a:t>
            </a:r>
            <a:r>
              <a:rPr lang="en" sz="1200">
                <a:solidFill>
                  <a:srgbClr val="000000"/>
                </a:solidFill>
              </a:rPr>
              <a:t>. (The colors of negligible contrast)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of Graph 2</a:t>
            </a:r>
            <a:endParaRPr/>
          </a:p>
        </p:txBody>
      </p:sp>
      <p:sp>
        <p:nvSpPr>
          <p:cNvPr id="157" name="Google Shape;157;p17"/>
          <p:cNvSpPr txBox="1"/>
          <p:nvPr>
            <p:ph idx="1" type="body"/>
          </p:nvPr>
        </p:nvSpPr>
        <p:spPr>
          <a:xfrm>
            <a:off x="4908325" y="1629075"/>
            <a:ext cx="3850200" cy="27216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SzPts val="1200"/>
              <a:buChar char="●"/>
            </a:pPr>
            <a:r>
              <a:rPr b="1" lang="en" sz="1200"/>
              <a:t>Data</a:t>
            </a:r>
            <a:endParaRPr b="1" sz="1200"/>
          </a:p>
          <a:p>
            <a:pPr indent="-304800" lvl="1" marL="914400" rtl="0" algn="l">
              <a:lnSpc>
                <a:spcPct val="95000"/>
              </a:lnSpc>
              <a:spcBef>
                <a:spcPts val="0"/>
              </a:spcBef>
              <a:spcAft>
                <a:spcPts val="0"/>
              </a:spcAft>
              <a:buSzPts val="1200"/>
              <a:buChar char="○"/>
            </a:pPr>
            <a:r>
              <a:rPr b="1" lang="en" sz="1200"/>
              <a:t>Data Breach </a:t>
            </a:r>
            <a:endParaRPr b="1" sz="1200"/>
          </a:p>
          <a:p>
            <a:pPr indent="-304800" lvl="0" marL="457200" rtl="0" algn="l">
              <a:lnSpc>
                <a:spcPct val="95000"/>
              </a:lnSpc>
              <a:spcBef>
                <a:spcPts val="0"/>
              </a:spcBef>
              <a:spcAft>
                <a:spcPts val="0"/>
              </a:spcAft>
              <a:buSzPts val="1200"/>
              <a:buChar char="●"/>
            </a:pPr>
            <a:r>
              <a:rPr b="1" lang="en" sz="1200"/>
              <a:t>Task </a:t>
            </a:r>
            <a:endParaRPr b="1" sz="1200"/>
          </a:p>
          <a:p>
            <a:pPr indent="-304800" lvl="1" marL="914400" rtl="0" algn="l">
              <a:lnSpc>
                <a:spcPct val="95000"/>
              </a:lnSpc>
              <a:spcBef>
                <a:spcPts val="0"/>
              </a:spcBef>
              <a:spcAft>
                <a:spcPts val="0"/>
              </a:spcAft>
              <a:buSzPts val="1200"/>
              <a:buChar char="○"/>
            </a:pPr>
            <a:r>
              <a:rPr b="1" lang="en" sz="1200"/>
              <a:t>Display the different data breaches </a:t>
            </a:r>
            <a:r>
              <a:rPr b="1" lang="en" sz="1200"/>
              <a:t>based</a:t>
            </a:r>
            <a:r>
              <a:rPr b="1" lang="en" sz="1200"/>
              <a:t> on sensitivity </a:t>
            </a:r>
            <a:endParaRPr b="1" sz="1200"/>
          </a:p>
          <a:p>
            <a:pPr indent="-304800" lvl="0" marL="457200" rtl="0" algn="l">
              <a:lnSpc>
                <a:spcPct val="95000"/>
              </a:lnSpc>
              <a:spcBef>
                <a:spcPts val="0"/>
              </a:spcBef>
              <a:spcAft>
                <a:spcPts val="0"/>
              </a:spcAft>
              <a:buSzPts val="1200"/>
              <a:buChar char="●"/>
            </a:pPr>
            <a:r>
              <a:rPr b="1" lang="en" sz="1200"/>
              <a:t>Idiom</a:t>
            </a:r>
            <a:endParaRPr b="1" sz="1200"/>
          </a:p>
          <a:p>
            <a:pPr indent="-304800" lvl="1" marL="914400" rtl="0" algn="l">
              <a:lnSpc>
                <a:spcPct val="95000"/>
              </a:lnSpc>
              <a:spcBef>
                <a:spcPts val="0"/>
              </a:spcBef>
              <a:spcAft>
                <a:spcPts val="0"/>
              </a:spcAft>
              <a:buSzPts val="1200"/>
              <a:buChar char="○"/>
            </a:pPr>
            <a:r>
              <a:rPr b="1" lang="en" sz="1200"/>
              <a:t>Interactivity bubble charts </a:t>
            </a:r>
            <a:endParaRPr b="1" sz="1200"/>
          </a:p>
          <a:p>
            <a:pPr indent="0" lvl="0" marL="0" rtl="0" algn="l">
              <a:lnSpc>
                <a:spcPct val="95000"/>
              </a:lnSpc>
              <a:spcBef>
                <a:spcPts val="1200"/>
              </a:spcBef>
              <a:spcAft>
                <a:spcPts val="0"/>
              </a:spcAft>
              <a:buNone/>
            </a:pPr>
            <a:r>
              <a:t/>
            </a:r>
            <a:endParaRPr b="1" sz="1200"/>
          </a:p>
          <a:p>
            <a:pPr indent="0" lvl="0" marL="0" rtl="0" algn="l">
              <a:lnSpc>
                <a:spcPct val="95000"/>
              </a:lnSpc>
              <a:spcBef>
                <a:spcPts val="1200"/>
              </a:spcBef>
              <a:spcAft>
                <a:spcPts val="1200"/>
              </a:spcAft>
              <a:buSzPts val="935"/>
              <a:buNone/>
            </a:pPr>
            <a:r>
              <a:t/>
            </a:r>
            <a:endParaRPr sz="1105"/>
          </a:p>
        </p:txBody>
      </p:sp>
      <p:pic>
        <p:nvPicPr>
          <p:cNvPr id="158" name="Google Shape;158;p17"/>
          <p:cNvPicPr preferRelativeResize="0"/>
          <p:nvPr/>
        </p:nvPicPr>
        <p:blipFill rotWithShape="1">
          <a:blip r:embed="rId3">
            <a:alphaModFix/>
          </a:blip>
          <a:srcRect b="0" l="2608" r="3907" t="5329"/>
          <a:stretch/>
        </p:blipFill>
        <p:spPr>
          <a:xfrm>
            <a:off x="364950" y="1846325"/>
            <a:ext cx="4543376" cy="2170826"/>
          </a:xfrm>
          <a:prstGeom prst="rect">
            <a:avLst/>
          </a:prstGeom>
          <a:noFill/>
          <a:ln>
            <a:noFill/>
          </a:ln>
        </p:spPr>
      </p:pic>
      <p:sp>
        <p:nvSpPr>
          <p:cNvPr id="159" name="Google Shape;159;p17"/>
          <p:cNvSpPr txBox="1"/>
          <p:nvPr/>
        </p:nvSpPr>
        <p:spPr>
          <a:xfrm>
            <a:off x="759725" y="1489450"/>
            <a:ext cx="42993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Security Data Breaches </a:t>
            </a:r>
            <a:r>
              <a:rPr b="1" lang="en" sz="1200">
                <a:latin typeface="Calibri"/>
                <a:ea typeface="Calibri"/>
                <a:cs typeface="Calibri"/>
                <a:sym typeface="Calibri"/>
              </a:rPr>
              <a:t>by data sensitivity</a:t>
            </a:r>
            <a:endParaRPr b="1"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of Graph 2</a:t>
            </a:r>
            <a:endParaRPr/>
          </a:p>
        </p:txBody>
      </p:sp>
      <p:sp>
        <p:nvSpPr>
          <p:cNvPr id="165" name="Google Shape;165;p18"/>
          <p:cNvSpPr txBox="1"/>
          <p:nvPr>
            <p:ph idx="1" type="body"/>
          </p:nvPr>
        </p:nvSpPr>
        <p:spPr>
          <a:xfrm>
            <a:off x="4908325" y="1629075"/>
            <a:ext cx="3850200" cy="27216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SzPts val="1200"/>
              <a:buChar char="●"/>
            </a:pPr>
            <a:r>
              <a:rPr b="1" lang="en" sz="1200"/>
              <a:t>Display different type of data breaches</a:t>
            </a:r>
            <a:endParaRPr b="1" sz="1200"/>
          </a:p>
          <a:p>
            <a:pPr indent="-304800" lvl="1" marL="914400" rtl="0" algn="l">
              <a:lnSpc>
                <a:spcPct val="95000"/>
              </a:lnSpc>
              <a:spcBef>
                <a:spcPts val="0"/>
              </a:spcBef>
              <a:spcAft>
                <a:spcPts val="0"/>
              </a:spcAft>
              <a:buSzPts val="1200"/>
              <a:buChar char="○"/>
            </a:pPr>
            <a:r>
              <a:rPr lang="en" sz="1200"/>
              <a:t>Based on amount of data loss </a:t>
            </a:r>
            <a:endParaRPr sz="1200"/>
          </a:p>
          <a:p>
            <a:pPr indent="-304800" lvl="1" marL="914400" rtl="0" algn="l">
              <a:lnSpc>
                <a:spcPct val="95000"/>
              </a:lnSpc>
              <a:spcBef>
                <a:spcPts val="0"/>
              </a:spcBef>
              <a:spcAft>
                <a:spcPts val="0"/>
              </a:spcAft>
              <a:buSzPts val="1200"/>
              <a:buChar char="○"/>
            </a:pPr>
            <a:r>
              <a:rPr lang="en" sz="1200"/>
              <a:t>Company  </a:t>
            </a:r>
            <a:endParaRPr sz="1200"/>
          </a:p>
          <a:p>
            <a:pPr indent="-304800" lvl="0" marL="457200" rtl="0" algn="l">
              <a:lnSpc>
                <a:spcPct val="95000"/>
              </a:lnSpc>
              <a:spcBef>
                <a:spcPts val="0"/>
              </a:spcBef>
              <a:spcAft>
                <a:spcPts val="0"/>
              </a:spcAft>
              <a:buSzPts val="1200"/>
              <a:buChar char="●"/>
            </a:pPr>
            <a:r>
              <a:rPr b="1" lang="en" sz="1200"/>
              <a:t>Accumulation of all the data breach </a:t>
            </a:r>
            <a:endParaRPr b="1" sz="1200"/>
          </a:p>
          <a:p>
            <a:pPr indent="-304800" lvl="1" marL="914400" rtl="0" algn="l">
              <a:lnSpc>
                <a:spcPct val="95000"/>
              </a:lnSpc>
              <a:spcBef>
                <a:spcPts val="0"/>
              </a:spcBef>
              <a:spcAft>
                <a:spcPts val="0"/>
              </a:spcAft>
              <a:buSzPts val="1200"/>
              <a:buChar char="○"/>
            </a:pPr>
            <a:r>
              <a:rPr lang="en" sz="1200"/>
              <a:t>incidents reported in the news over the years.</a:t>
            </a:r>
            <a:endParaRPr sz="1200"/>
          </a:p>
          <a:p>
            <a:pPr indent="-304800" lvl="0" marL="457200" rtl="0" algn="l">
              <a:lnSpc>
                <a:spcPct val="95000"/>
              </a:lnSpc>
              <a:spcBef>
                <a:spcPts val="0"/>
              </a:spcBef>
              <a:spcAft>
                <a:spcPts val="0"/>
              </a:spcAft>
              <a:buSzPts val="1200"/>
              <a:buChar char="●"/>
            </a:pPr>
            <a:r>
              <a:rPr b="1" lang="en" sz="1200"/>
              <a:t>The categories covered in this graph includes: </a:t>
            </a:r>
            <a:endParaRPr b="1" sz="1200"/>
          </a:p>
          <a:p>
            <a:pPr indent="-304800" lvl="1" marL="914400" rtl="0" algn="l">
              <a:lnSpc>
                <a:spcPct val="95000"/>
              </a:lnSpc>
              <a:spcBef>
                <a:spcPts val="0"/>
              </a:spcBef>
              <a:spcAft>
                <a:spcPts val="0"/>
              </a:spcAft>
              <a:buSzPts val="1200"/>
              <a:buChar char="○"/>
            </a:pPr>
            <a:r>
              <a:rPr lang="en" sz="1200"/>
              <a:t>Email addresses </a:t>
            </a:r>
            <a:endParaRPr sz="1200"/>
          </a:p>
          <a:p>
            <a:pPr indent="-304800" lvl="1" marL="914400" rtl="0" algn="l">
              <a:lnSpc>
                <a:spcPct val="95000"/>
              </a:lnSpc>
              <a:spcBef>
                <a:spcPts val="0"/>
              </a:spcBef>
              <a:spcAft>
                <a:spcPts val="0"/>
              </a:spcAft>
              <a:buSzPts val="1200"/>
              <a:buChar char="○"/>
            </a:pPr>
            <a:r>
              <a:rPr lang="en" sz="1200"/>
              <a:t>Personal details &amp; Passwords </a:t>
            </a:r>
            <a:endParaRPr sz="1200"/>
          </a:p>
          <a:p>
            <a:pPr indent="-304800" lvl="1" marL="914400" rtl="0" algn="l">
              <a:lnSpc>
                <a:spcPct val="95000"/>
              </a:lnSpc>
              <a:spcBef>
                <a:spcPts val="0"/>
              </a:spcBef>
              <a:spcAft>
                <a:spcPts val="0"/>
              </a:spcAft>
              <a:buSzPts val="1200"/>
              <a:buChar char="○"/>
            </a:pPr>
            <a:r>
              <a:rPr lang="en" sz="1200"/>
              <a:t>Credit Cards , Banking </a:t>
            </a:r>
            <a:endParaRPr sz="1200"/>
          </a:p>
          <a:p>
            <a:pPr indent="-304800" lvl="1" marL="914400" rtl="0" algn="l">
              <a:lnSpc>
                <a:spcPct val="95000"/>
              </a:lnSpc>
              <a:spcBef>
                <a:spcPts val="0"/>
              </a:spcBef>
              <a:spcAft>
                <a:spcPts val="0"/>
              </a:spcAft>
              <a:buSzPts val="1200"/>
              <a:buChar char="○"/>
            </a:pPr>
            <a:r>
              <a:rPr lang="en" sz="1200"/>
              <a:t>Health &amp; Personal Data </a:t>
            </a:r>
            <a:endParaRPr sz="1200"/>
          </a:p>
          <a:p>
            <a:pPr indent="-304800" lvl="1" marL="914400" rtl="0" algn="l">
              <a:lnSpc>
                <a:spcPct val="95000"/>
              </a:lnSpc>
              <a:spcBef>
                <a:spcPts val="0"/>
              </a:spcBef>
              <a:spcAft>
                <a:spcPts val="0"/>
              </a:spcAft>
              <a:buSzPts val="1200"/>
              <a:buChar char="○"/>
            </a:pPr>
            <a:r>
              <a:rPr lang="en" sz="1200"/>
              <a:t>Full / Sensitive Details </a:t>
            </a:r>
            <a:endParaRPr sz="1200"/>
          </a:p>
          <a:p>
            <a:pPr indent="0" lvl="0" marL="0" rtl="0" algn="l">
              <a:lnSpc>
                <a:spcPct val="95000"/>
              </a:lnSpc>
              <a:spcBef>
                <a:spcPts val="1200"/>
              </a:spcBef>
              <a:spcAft>
                <a:spcPts val="1200"/>
              </a:spcAft>
              <a:buSzPts val="935"/>
              <a:buNone/>
            </a:pPr>
            <a:r>
              <a:t/>
            </a:r>
            <a:endParaRPr sz="1105"/>
          </a:p>
        </p:txBody>
      </p:sp>
      <p:pic>
        <p:nvPicPr>
          <p:cNvPr id="166" name="Google Shape;166;p18"/>
          <p:cNvPicPr preferRelativeResize="0"/>
          <p:nvPr/>
        </p:nvPicPr>
        <p:blipFill rotWithShape="1">
          <a:blip r:embed="rId3">
            <a:alphaModFix/>
          </a:blip>
          <a:srcRect b="0" l="2608" r="3907" t="5329"/>
          <a:stretch/>
        </p:blipFill>
        <p:spPr>
          <a:xfrm>
            <a:off x="364950" y="1846325"/>
            <a:ext cx="4543376" cy="2170826"/>
          </a:xfrm>
          <a:prstGeom prst="rect">
            <a:avLst/>
          </a:prstGeom>
          <a:noFill/>
          <a:ln>
            <a:noFill/>
          </a:ln>
        </p:spPr>
      </p:pic>
      <p:sp>
        <p:nvSpPr>
          <p:cNvPr id="167" name="Google Shape;167;p18"/>
          <p:cNvSpPr txBox="1"/>
          <p:nvPr/>
        </p:nvSpPr>
        <p:spPr>
          <a:xfrm>
            <a:off x="759725" y="1489450"/>
            <a:ext cx="42993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Security Data Breaches by data sensitivity</a:t>
            </a:r>
            <a:endParaRPr b="1"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of Graph 2</a:t>
            </a:r>
            <a:endParaRPr/>
          </a:p>
        </p:txBody>
      </p:sp>
      <p:sp>
        <p:nvSpPr>
          <p:cNvPr id="173" name="Google Shape;173;p19"/>
          <p:cNvSpPr txBox="1"/>
          <p:nvPr>
            <p:ph idx="1" type="body"/>
          </p:nvPr>
        </p:nvSpPr>
        <p:spPr>
          <a:xfrm>
            <a:off x="4908325" y="1629075"/>
            <a:ext cx="3850200" cy="27216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SzPts val="1200"/>
              <a:buChar char="●"/>
            </a:pPr>
            <a:r>
              <a:rPr b="1" lang="en" sz="1200"/>
              <a:t>Display different type of data breaches</a:t>
            </a:r>
            <a:endParaRPr b="1" sz="1200"/>
          </a:p>
          <a:p>
            <a:pPr indent="-304800" lvl="1" marL="914400" rtl="0" algn="l">
              <a:lnSpc>
                <a:spcPct val="95000"/>
              </a:lnSpc>
              <a:spcBef>
                <a:spcPts val="0"/>
              </a:spcBef>
              <a:spcAft>
                <a:spcPts val="0"/>
              </a:spcAft>
              <a:buSzPts val="1200"/>
              <a:buChar char="○"/>
            </a:pPr>
            <a:r>
              <a:rPr lang="en" sz="1200"/>
              <a:t>Based on amount of data loss </a:t>
            </a:r>
            <a:endParaRPr sz="1200"/>
          </a:p>
          <a:p>
            <a:pPr indent="-304800" lvl="1" marL="914400" rtl="0" algn="l">
              <a:lnSpc>
                <a:spcPct val="95000"/>
              </a:lnSpc>
              <a:spcBef>
                <a:spcPts val="0"/>
              </a:spcBef>
              <a:spcAft>
                <a:spcPts val="0"/>
              </a:spcAft>
              <a:buSzPts val="1200"/>
              <a:buChar char="○"/>
            </a:pPr>
            <a:r>
              <a:rPr lang="en" sz="1200"/>
              <a:t>Company  </a:t>
            </a:r>
            <a:endParaRPr sz="1200"/>
          </a:p>
          <a:p>
            <a:pPr indent="-304800" lvl="0" marL="457200" rtl="0" algn="l">
              <a:lnSpc>
                <a:spcPct val="95000"/>
              </a:lnSpc>
              <a:spcBef>
                <a:spcPts val="0"/>
              </a:spcBef>
              <a:spcAft>
                <a:spcPts val="0"/>
              </a:spcAft>
              <a:buSzPts val="1200"/>
              <a:buChar char="●"/>
            </a:pPr>
            <a:r>
              <a:rPr b="1" lang="en" sz="1200"/>
              <a:t>Accumulation of all the data breach </a:t>
            </a:r>
            <a:endParaRPr b="1" sz="1200"/>
          </a:p>
          <a:p>
            <a:pPr indent="-304800" lvl="1" marL="914400" rtl="0" algn="l">
              <a:lnSpc>
                <a:spcPct val="95000"/>
              </a:lnSpc>
              <a:spcBef>
                <a:spcPts val="0"/>
              </a:spcBef>
              <a:spcAft>
                <a:spcPts val="0"/>
              </a:spcAft>
              <a:buSzPts val="1200"/>
              <a:buChar char="○"/>
            </a:pPr>
            <a:r>
              <a:rPr lang="en" sz="1200"/>
              <a:t>incidents reported in the news over the years.</a:t>
            </a:r>
            <a:endParaRPr sz="1200"/>
          </a:p>
          <a:p>
            <a:pPr indent="-304800" lvl="0" marL="457200" rtl="0" algn="l">
              <a:lnSpc>
                <a:spcPct val="95000"/>
              </a:lnSpc>
              <a:spcBef>
                <a:spcPts val="0"/>
              </a:spcBef>
              <a:spcAft>
                <a:spcPts val="0"/>
              </a:spcAft>
              <a:buSzPts val="1200"/>
              <a:buChar char="●"/>
            </a:pPr>
            <a:r>
              <a:rPr b="1" lang="en" sz="1200"/>
              <a:t>The categories covered in this graph includes: </a:t>
            </a:r>
            <a:endParaRPr b="1" sz="1200"/>
          </a:p>
          <a:p>
            <a:pPr indent="-304800" lvl="1" marL="914400" rtl="0" algn="l">
              <a:lnSpc>
                <a:spcPct val="95000"/>
              </a:lnSpc>
              <a:spcBef>
                <a:spcPts val="0"/>
              </a:spcBef>
              <a:spcAft>
                <a:spcPts val="0"/>
              </a:spcAft>
              <a:buSzPts val="1200"/>
              <a:buChar char="○"/>
            </a:pPr>
            <a:r>
              <a:rPr lang="en" sz="1200"/>
              <a:t>Email addresses </a:t>
            </a:r>
            <a:endParaRPr sz="1200"/>
          </a:p>
          <a:p>
            <a:pPr indent="-304800" lvl="1" marL="914400" rtl="0" algn="l">
              <a:lnSpc>
                <a:spcPct val="95000"/>
              </a:lnSpc>
              <a:spcBef>
                <a:spcPts val="0"/>
              </a:spcBef>
              <a:spcAft>
                <a:spcPts val="0"/>
              </a:spcAft>
              <a:buSzPts val="1200"/>
              <a:buChar char="○"/>
            </a:pPr>
            <a:r>
              <a:rPr lang="en" sz="1200"/>
              <a:t>Personal details &amp; Passwords </a:t>
            </a:r>
            <a:endParaRPr sz="1200"/>
          </a:p>
          <a:p>
            <a:pPr indent="-304800" lvl="1" marL="914400" rtl="0" algn="l">
              <a:lnSpc>
                <a:spcPct val="95000"/>
              </a:lnSpc>
              <a:spcBef>
                <a:spcPts val="0"/>
              </a:spcBef>
              <a:spcAft>
                <a:spcPts val="0"/>
              </a:spcAft>
              <a:buSzPts val="1200"/>
              <a:buChar char="○"/>
            </a:pPr>
            <a:r>
              <a:rPr lang="en" sz="1200"/>
              <a:t>Credit Cards , Banking </a:t>
            </a:r>
            <a:endParaRPr sz="1200"/>
          </a:p>
          <a:p>
            <a:pPr indent="-304800" lvl="1" marL="914400" rtl="0" algn="l">
              <a:lnSpc>
                <a:spcPct val="95000"/>
              </a:lnSpc>
              <a:spcBef>
                <a:spcPts val="0"/>
              </a:spcBef>
              <a:spcAft>
                <a:spcPts val="0"/>
              </a:spcAft>
              <a:buSzPts val="1200"/>
              <a:buChar char="○"/>
            </a:pPr>
            <a:r>
              <a:rPr lang="en" sz="1200"/>
              <a:t>Health &amp; Personal Data </a:t>
            </a:r>
            <a:endParaRPr sz="1200"/>
          </a:p>
          <a:p>
            <a:pPr indent="-304800" lvl="1" marL="914400" rtl="0" algn="l">
              <a:lnSpc>
                <a:spcPct val="95000"/>
              </a:lnSpc>
              <a:spcBef>
                <a:spcPts val="0"/>
              </a:spcBef>
              <a:spcAft>
                <a:spcPts val="0"/>
              </a:spcAft>
              <a:buSzPts val="1200"/>
              <a:buChar char="○"/>
            </a:pPr>
            <a:r>
              <a:rPr lang="en" sz="1200"/>
              <a:t>Full / Sensitive Details </a:t>
            </a:r>
            <a:endParaRPr sz="1200"/>
          </a:p>
          <a:p>
            <a:pPr indent="0" lvl="0" marL="0" rtl="0" algn="l">
              <a:lnSpc>
                <a:spcPct val="95000"/>
              </a:lnSpc>
              <a:spcBef>
                <a:spcPts val="1200"/>
              </a:spcBef>
              <a:spcAft>
                <a:spcPts val="1200"/>
              </a:spcAft>
              <a:buSzPts val="935"/>
              <a:buNone/>
            </a:pPr>
            <a:r>
              <a:t/>
            </a:r>
            <a:endParaRPr sz="1105"/>
          </a:p>
        </p:txBody>
      </p:sp>
      <p:pic>
        <p:nvPicPr>
          <p:cNvPr id="174" name="Google Shape;174;p19"/>
          <p:cNvPicPr preferRelativeResize="0"/>
          <p:nvPr/>
        </p:nvPicPr>
        <p:blipFill rotWithShape="1">
          <a:blip r:embed="rId3">
            <a:alphaModFix/>
          </a:blip>
          <a:srcRect b="0" l="2608" r="3907" t="5329"/>
          <a:stretch/>
        </p:blipFill>
        <p:spPr>
          <a:xfrm>
            <a:off x="364950" y="1846325"/>
            <a:ext cx="4543376" cy="2170826"/>
          </a:xfrm>
          <a:prstGeom prst="rect">
            <a:avLst/>
          </a:prstGeom>
          <a:noFill/>
          <a:ln>
            <a:noFill/>
          </a:ln>
        </p:spPr>
      </p:pic>
      <p:sp>
        <p:nvSpPr>
          <p:cNvPr id="175" name="Google Shape;175;p19"/>
          <p:cNvSpPr txBox="1"/>
          <p:nvPr/>
        </p:nvSpPr>
        <p:spPr>
          <a:xfrm>
            <a:off x="759725" y="1489450"/>
            <a:ext cx="42993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Security Data Breaches by data sensitivity</a:t>
            </a:r>
            <a:endParaRPr b="1"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19150" y="845600"/>
            <a:ext cx="37092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2 - Problems</a:t>
            </a:r>
            <a:endParaRPr/>
          </a:p>
        </p:txBody>
      </p:sp>
      <p:sp>
        <p:nvSpPr>
          <p:cNvPr id="181" name="Google Shape;181;p20"/>
          <p:cNvSpPr txBox="1"/>
          <p:nvPr>
            <p:ph idx="1" type="body"/>
          </p:nvPr>
        </p:nvSpPr>
        <p:spPr>
          <a:xfrm>
            <a:off x="4528350" y="1314275"/>
            <a:ext cx="4506000" cy="338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t>Unclear xScale and yScale</a:t>
            </a:r>
            <a:endParaRPr b="1" sz="1200"/>
          </a:p>
          <a:p>
            <a:pPr indent="-304800" lvl="0" marL="457200" rtl="0" algn="l">
              <a:lnSpc>
                <a:spcPct val="100000"/>
              </a:lnSpc>
              <a:spcBef>
                <a:spcPts val="0"/>
              </a:spcBef>
              <a:spcAft>
                <a:spcPts val="0"/>
              </a:spcAft>
              <a:buSzPts val="1200"/>
              <a:buChar char="●"/>
            </a:pPr>
            <a:r>
              <a:rPr lang="en" sz="1200"/>
              <a:t>Difficult for the viewer to comprehend (Too many variables)</a:t>
            </a:r>
            <a:endParaRPr sz="1200"/>
          </a:p>
          <a:p>
            <a:pPr indent="-304800" lvl="0" marL="457200" rtl="0" algn="l">
              <a:lnSpc>
                <a:spcPct val="100000"/>
              </a:lnSpc>
              <a:spcBef>
                <a:spcPts val="0"/>
              </a:spcBef>
              <a:spcAft>
                <a:spcPts val="0"/>
              </a:spcAft>
              <a:buSzPts val="1200"/>
              <a:buChar char="●"/>
            </a:pPr>
            <a:r>
              <a:rPr lang="en" sz="1200"/>
              <a:t>No clear accurate value to show the severity of visual on severity </a:t>
            </a:r>
            <a:endParaRPr sz="1200"/>
          </a:p>
          <a:p>
            <a:pPr indent="-304800" lvl="1" marL="914400" rtl="0" algn="l">
              <a:lnSpc>
                <a:spcPct val="100000"/>
              </a:lnSpc>
              <a:spcBef>
                <a:spcPts val="0"/>
              </a:spcBef>
              <a:spcAft>
                <a:spcPts val="0"/>
              </a:spcAft>
              <a:buSzPts val="1200"/>
              <a:buChar char="○"/>
            </a:pPr>
            <a:r>
              <a:rPr lang="en" sz="1200"/>
              <a:t>Due to the smaller circle are almost invisible</a:t>
            </a:r>
            <a:endParaRPr sz="1200"/>
          </a:p>
          <a:p>
            <a:pPr indent="-304800" lvl="1" marL="914400" rtl="0" algn="l">
              <a:lnSpc>
                <a:spcPct val="100000"/>
              </a:lnSpc>
              <a:spcBef>
                <a:spcPts val="0"/>
              </a:spcBef>
              <a:spcAft>
                <a:spcPts val="0"/>
              </a:spcAft>
              <a:buSzPts val="1200"/>
              <a:buChar char="○"/>
            </a:pPr>
            <a:r>
              <a:rPr lang="en" sz="1200"/>
              <a:t>No value is displayed </a:t>
            </a:r>
            <a:endParaRPr sz="1200"/>
          </a:p>
          <a:p>
            <a:pPr indent="0" lvl="0" marL="0" rtl="0" algn="l">
              <a:lnSpc>
                <a:spcPct val="100000"/>
              </a:lnSpc>
              <a:spcBef>
                <a:spcPts val="0"/>
              </a:spcBef>
              <a:spcAft>
                <a:spcPts val="0"/>
              </a:spcAft>
              <a:buNone/>
            </a:pPr>
            <a:r>
              <a:rPr b="1" lang="en" sz="1200"/>
              <a:t>Misleading representation </a:t>
            </a:r>
            <a:endParaRPr b="1" sz="1200"/>
          </a:p>
          <a:p>
            <a:pPr indent="-304800" lvl="0" marL="457200" rtl="0" algn="l">
              <a:lnSpc>
                <a:spcPct val="100000"/>
              </a:lnSpc>
              <a:spcBef>
                <a:spcPts val="0"/>
              </a:spcBef>
              <a:spcAft>
                <a:spcPts val="0"/>
              </a:spcAft>
              <a:buSzPts val="1200"/>
              <a:buChar char="●"/>
            </a:pPr>
            <a:r>
              <a:rPr lang="en" sz="1200"/>
              <a:t> Circle size does not represent impact of the value of the data</a:t>
            </a:r>
            <a:endParaRPr sz="1200"/>
          </a:p>
          <a:p>
            <a:pPr indent="-304800" lvl="1" marL="914400" rtl="0" algn="l">
              <a:lnSpc>
                <a:spcPct val="100000"/>
              </a:lnSpc>
              <a:spcBef>
                <a:spcPts val="0"/>
              </a:spcBef>
              <a:spcAft>
                <a:spcPts val="0"/>
              </a:spcAft>
              <a:buSzPts val="1200"/>
              <a:buChar char="○"/>
            </a:pPr>
            <a:r>
              <a:rPr lang="en" sz="1200"/>
              <a:t>Example : Smaller value within the graphic represented as small circle but compare to real life value ( the amount of data loss) may equal to a few countries cities.   </a:t>
            </a:r>
            <a:endParaRPr sz="1200"/>
          </a:p>
          <a:p>
            <a:pPr indent="0" lvl="0" marL="0" rtl="0" algn="l">
              <a:lnSpc>
                <a:spcPct val="100000"/>
              </a:lnSpc>
              <a:spcBef>
                <a:spcPts val="0"/>
              </a:spcBef>
              <a:spcAft>
                <a:spcPts val="0"/>
              </a:spcAft>
              <a:buNone/>
            </a:pPr>
            <a:r>
              <a:rPr b="1" lang="en" sz="1200"/>
              <a:t>Color Scale (Color </a:t>
            </a:r>
            <a:r>
              <a:rPr b="1" lang="en" sz="1200">
                <a:solidFill>
                  <a:srgbClr val="000000"/>
                </a:solidFill>
              </a:rPr>
              <a:t>Disproportionates</a:t>
            </a:r>
            <a:r>
              <a:rPr b="1" lang="en" sz="1200"/>
              <a:t>)</a:t>
            </a:r>
            <a:endParaRPr b="1" sz="1200"/>
          </a:p>
          <a:p>
            <a:pPr indent="-304800" lvl="0" marL="457200" rtl="0" algn="l">
              <a:lnSpc>
                <a:spcPct val="100000"/>
              </a:lnSpc>
              <a:spcBef>
                <a:spcPts val="0"/>
              </a:spcBef>
              <a:spcAft>
                <a:spcPts val="0"/>
              </a:spcAft>
              <a:buSzPts val="1200"/>
              <a:buChar char="●"/>
            </a:pPr>
            <a:r>
              <a:rPr lang="en" sz="1200"/>
              <a:t>Intensity of the colors does not represent the severity </a:t>
            </a:r>
            <a:endParaRPr sz="1200"/>
          </a:p>
          <a:p>
            <a:pPr indent="-304800" lvl="1" marL="914400" rtl="0" algn="l">
              <a:lnSpc>
                <a:spcPct val="100000"/>
              </a:lnSpc>
              <a:spcBef>
                <a:spcPts val="0"/>
              </a:spcBef>
              <a:spcAft>
                <a:spcPts val="0"/>
              </a:spcAft>
              <a:buSzPts val="1200"/>
              <a:buChar char="○"/>
            </a:pPr>
            <a:r>
              <a:rPr lang="en" sz="1200"/>
              <a:t>Example : the transition from the brighter blue and green to pale yellow</a:t>
            </a:r>
            <a:endParaRPr sz="1200"/>
          </a:p>
          <a:p>
            <a:pPr indent="-304800" lvl="0" marL="457200" rtl="0" algn="l">
              <a:lnSpc>
                <a:spcPct val="100000"/>
              </a:lnSpc>
              <a:spcBef>
                <a:spcPts val="0"/>
              </a:spcBef>
              <a:spcAft>
                <a:spcPts val="0"/>
              </a:spcAft>
              <a:buSzPts val="1200"/>
              <a:buChar char="●"/>
            </a:pPr>
            <a:r>
              <a:rPr lang="en" sz="1200"/>
              <a:t>Color selection does not represent the severity of the category</a:t>
            </a:r>
            <a:endParaRPr b="1" sz="1200">
              <a:solidFill>
                <a:srgbClr val="000000"/>
              </a:solidFill>
            </a:endParaRPr>
          </a:p>
        </p:txBody>
      </p:sp>
      <p:pic>
        <p:nvPicPr>
          <p:cNvPr id="182" name="Google Shape;182;p20"/>
          <p:cNvPicPr preferRelativeResize="0"/>
          <p:nvPr/>
        </p:nvPicPr>
        <p:blipFill rotWithShape="1">
          <a:blip r:embed="rId3">
            <a:alphaModFix/>
          </a:blip>
          <a:srcRect b="0" l="2608" r="3907" t="6094"/>
          <a:stretch/>
        </p:blipFill>
        <p:spPr>
          <a:xfrm>
            <a:off x="275175" y="1866450"/>
            <a:ext cx="4296826" cy="2036474"/>
          </a:xfrm>
          <a:prstGeom prst="rect">
            <a:avLst/>
          </a:prstGeom>
          <a:noFill/>
          <a:ln>
            <a:noFill/>
          </a:ln>
        </p:spPr>
      </p:pic>
      <p:sp>
        <p:nvSpPr>
          <p:cNvPr id="183" name="Google Shape;183;p20"/>
          <p:cNvSpPr txBox="1"/>
          <p:nvPr/>
        </p:nvSpPr>
        <p:spPr>
          <a:xfrm>
            <a:off x="759725" y="1489450"/>
            <a:ext cx="42993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Security Data Breaches by data sensitivity</a:t>
            </a:r>
            <a:endParaRPr b="1"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1</a:t>
            </a:r>
            <a:r>
              <a:rPr lang="en"/>
              <a:t> -</a:t>
            </a:r>
            <a:r>
              <a:rPr lang="en"/>
              <a:t> </a:t>
            </a:r>
            <a:r>
              <a:rPr lang="en"/>
              <a:t>S</a:t>
            </a:r>
            <a:r>
              <a:rPr lang="en"/>
              <a:t>olution</a:t>
            </a:r>
            <a:endParaRPr/>
          </a:p>
        </p:txBody>
      </p:sp>
      <p:sp>
        <p:nvSpPr>
          <p:cNvPr id="189" name="Google Shape;189;p21"/>
          <p:cNvSpPr txBox="1"/>
          <p:nvPr>
            <p:ph idx="1" type="body"/>
          </p:nvPr>
        </p:nvSpPr>
        <p:spPr>
          <a:xfrm>
            <a:off x="819150" y="1851425"/>
            <a:ext cx="7505700" cy="2448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3800">
                <a:solidFill>
                  <a:srgbClr val="000000"/>
                </a:solidFill>
              </a:rPr>
              <a:t>B</a:t>
            </a:r>
            <a:r>
              <a:rPr lang="en" sz="3436">
                <a:solidFill>
                  <a:srgbClr val="000000"/>
                </a:solidFill>
              </a:rPr>
              <a:t>ar Graph - </a:t>
            </a:r>
            <a:r>
              <a:rPr lang="en" sz="3191">
                <a:solidFill>
                  <a:srgbClr val="000000"/>
                </a:solidFill>
              </a:rPr>
              <a:t>Show vehicle trend throughout the years clearly</a:t>
            </a:r>
            <a:endParaRPr sz="3191">
              <a:solidFill>
                <a:srgbClr val="000000"/>
              </a:solidFill>
            </a:endParaRPr>
          </a:p>
          <a:p>
            <a:pPr indent="-337371" lvl="0" marL="457200" rtl="0" algn="l">
              <a:spcBef>
                <a:spcPts val="0"/>
              </a:spcBef>
              <a:spcAft>
                <a:spcPts val="0"/>
              </a:spcAft>
              <a:buClr>
                <a:srgbClr val="000000"/>
              </a:buClr>
              <a:buSzPct val="97881"/>
              <a:buChar char="-"/>
            </a:pPr>
            <a:r>
              <a:rPr lang="en" sz="2800">
                <a:solidFill>
                  <a:srgbClr val="000000"/>
                </a:solidFill>
              </a:rPr>
              <a:t>Use highlight or animate to focus on the bar graph (User interactivity)</a:t>
            </a:r>
            <a:endParaRPr sz="4340">
              <a:solidFill>
                <a:srgbClr val="000000"/>
              </a:solidFill>
            </a:endParaRPr>
          </a:p>
          <a:p>
            <a:pPr indent="-337371" lvl="0" marL="457200" rtl="0" algn="l">
              <a:spcBef>
                <a:spcPts val="0"/>
              </a:spcBef>
              <a:spcAft>
                <a:spcPts val="0"/>
              </a:spcAft>
              <a:buClr>
                <a:srgbClr val="000000"/>
              </a:buClr>
              <a:buSzPct val="100000"/>
              <a:buChar char="-"/>
            </a:pPr>
            <a:r>
              <a:rPr lang="en" sz="2740">
                <a:solidFill>
                  <a:srgbClr val="000000"/>
                </a:solidFill>
              </a:rPr>
              <a:t>Have a clear display of the different gap between each lines: Can be clear labelling or tooltips to display more information</a:t>
            </a:r>
            <a:endParaRPr sz="2740">
              <a:solidFill>
                <a:srgbClr val="000000"/>
              </a:solidFill>
            </a:endParaRPr>
          </a:p>
          <a:p>
            <a:pPr indent="-337371" lvl="0" marL="457200" rtl="0" algn="l">
              <a:spcBef>
                <a:spcPts val="0"/>
              </a:spcBef>
              <a:spcAft>
                <a:spcPts val="0"/>
              </a:spcAft>
              <a:buClr>
                <a:srgbClr val="000000"/>
              </a:buClr>
              <a:buSzPct val="100000"/>
              <a:buChar char="-"/>
            </a:pPr>
            <a:r>
              <a:rPr lang="en" sz="2740">
                <a:solidFill>
                  <a:srgbClr val="000000"/>
                </a:solidFill>
              </a:rPr>
              <a:t>Change colors of both  “Motorcycles and Scooters” and “Goods and Other Vehicles” so that they can be easily differentiated.</a:t>
            </a:r>
            <a:endParaRPr sz="274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