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 id="2147483715" r:id="rId5"/>
  </p:sldMasterIdLst>
  <p:notesMasterIdLst>
    <p:notesMasterId r:id="rId54"/>
  </p:notesMasterIdLst>
  <p:handoutMasterIdLst>
    <p:handoutMasterId r:id="rId55"/>
  </p:handoutMasterIdLst>
  <p:sldIdLst>
    <p:sldId id="281" r:id="rId6"/>
    <p:sldId id="1223" r:id="rId7"/>
    <p:sldId id="1225" r:id="rId8"/>
    <p:sldId id="344" r:id="rId9"/>
    <p:sldId id="348" r:id="rId10"/>
    <p:sldId id="362" r:id="rId11"/>
    <p:sldId id="368" r:id="rId12"/>
    <p:sldId id="369" r:id="rId13"/>
    <p:sldId id="1226" r:id="rId14"/>
    <p:sldId id="361" r:id="rId15"/>
    <p:sldId id="1224" r:id="rId16"/>
    <p:sldId id="1227" r:id="rId17"/>
    <p:sldId id="1228" r:id="rId18"/>
    <p:sldId id="357" r:id="rId19"/>
    <p:sldId id="1231" r:id="rId20"/>
    <p:sldId id="1232" r:id="rId21"/>
    <p:sldId id="1234" r:id="rId22"/>
    <p:sldId id="1233" r:id="rId23"/>
    <p:sldId id="1229" r:id="rId24"/>
    <p:sldId id="1247" r:id="rId25"/>
    <p:sldId id="1248" r:id="rId26"/>
    <p:sldId id="1250" r:id="rId27"/>
    <p:sldId id="1239" r:id="rId28"/>
    <p:sldId id="1237" r:id="rId29"/>
    <p:sldId id="1240" r:id="rId30"/>
    <p:sldId id="1249" r:id="rId31"/>
    <p:sldId id="367" r:id="rId32"/>
    <p:sldId id="370" r:id="rId33"/>
    <p:sldId id="374" r:id="rId34"/>
    <p:sldId id="1235" r:id="rId35"/>
    <p:sldId id="1238" r:id="rId36"/>
    <p:sldId id="1241" r:id="rId37"/>
    <p:sldId id="378" r:id="rId38"/>
    <p:sldId id="379" r:id="rId39"/>
    <p:sldId id="380" r:id="rId40"/>
    <p:sldId id="381" r:id="rId41"/>
    <p:sldId id="383" r:id="rId42"/>
    <p:sldId id="384" r:id="rId43"/>
    <p:sldId id="1242" r:id="rId44"/>
    <p:sldId id="386" r:id="rId45"/>
    <p:sldId id="387" r:id="rId46"/>
    <p:sldId id="388" r:id="rId47"/>
    <p:sldId id="1245" r:id="rId48"/>
    <p:sldId id="1246" r:id="rId49"/>
    <p:sldId id="1244" r:id="rId50"/>
    <p:sldId id="1251" r:id="rId51"/>
    <p:sldId id="1243" r:id="rId52"/>
    <p:sldId id="296" r:id="rId5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 Breitenbach" initials="CB" lastIdx="10" clrIdx="0">
    <p:extLst>
      <p:ext uri="{19B8F6BF-5375-455C-9EA6-DF929625EA0E}">
        <p15:presenceInfo xmlns:p15="http://schemas.microsoft.com/office/powerpoint/2012/main" userId="S-1-5-21-1409082233-602162358-839522115-142019" providerId="AD"/>
      </p:ext>
    </p:extLst>
  </p:cmAuthor>
  <p:cmAuthor id="2" name="Mayur Gajera" initials="MG" lastIdx="1" clrIdx="1">
    <p:extLst>
      <p:ext uri="{19B8F6BF-5375-455C-9EA6-DF929625EA0E}">
        <p15:presenceInfo xmlns:p15="http://schemas.microsoft.com/office/powerpoint/2012/main" userId="S::mgajera@australianunity.com.au::e7fd961c-a37c-42e2-842d-b062f782d6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7222"/>
    <a:srgbClr val="48484A"/>
    <a:srgbClr val="DA5C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E1F1A-42B2-49A6-BAFD-82CAD1A8D086}" v="5" dt="2020-08-27T01:34:17.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84" y="4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ework Feyissa" userId="S::afeyissa@australianunity.com.au::4cd27ba5-6a59-4a25-bbba-bdf4ab9ebcf4" providerId="AD" clId="Web-{336E0792-4499-4D47-A9B2-5CD0A0CC78E4}"/>
  </pc:docChgLst>
  <pc:docChgLst>
    <pc:chgData name="Mayur Gajera" userId="S::mgajera@australianunity.com.au::e7fd961c-a37c-42e2-842d-b062f782d618" providerId="AD" clId="Web-{0A6368CB-5CB9-4A7B-B7C4-062DBD9A817D}"/>
  </pc:docChgLst>
  <pc:docChgLst>
    <pc:chgData name="Kalyan Purkayastha" userId="S::kpurkayastha@australianunity.com.au::9aa6909e-3ab8-466c-a53b-e1eabe049d47" providerId="AD" clId="Web-{F6E3703F-179D-4E5F-BCB5-8F3FE605AC4A}"/>
  </pc:docChgLst>
  <pc:docChgLst>
    <pc:chgData name="Melissa Chan" userId="S::mchan@australianunity.com.au::2d0a0c89-1ff1-44a2-95a8-e086e35f1b04" providerId="AD" clId="Web-{7A8BF083-5F0A-48B3-97FE-795A6FA8D403}"/>
  </pc:docChgLst>
  <pc:docChgLst>
    <pc:chgData name="Salfin Mathew" userId="S::samathew@australianunity.com.au::df4a5856-38cc-4561-8840-45888c28a261" providerId="AD" clId="Web-{919B2178-CA40-4DFE-A5FA-A42D6A372C8C}"/>
  </pc:docChgLst>
  <pc:docChgLst>
    <pc:chgData name="Afework Feyissa" userId="4cd27ba5-6a59-4a25-bbba-bdf4ab9ebcf4" providerId="ADAL" clId="{2F05F7AA-0AB2-43E4-8415-9F976ACEADDA}"/>
  </pc:docChgLst>
  <pc:docChgLst>
    <pc:chgData name="Emerson Antony" userId="S::eantony@australianunity.com.au::84bcb811-62a8-4190-959f-8d343e55240c" providerId="AD" clId="Web-{33B1AC49-0070-49A0-963E-714F9C6AFCA4}"/>
  </pc:docChgLst>
  <pc:docChgLst>
    <pc:chgData name="Salfin Mathew" userId="S::samathew@australianunity.com.au::df4a5856-38cc-4561-8840-45888c28a261" providerId="AD" clId="Web-{536A9D5A-8E26-4314-9EBD-D349B4FDB49E}"/>
  </pc:docChgLst>
  <pc:docChgLst>
    <pc:chgData name="Melissa Chan" userId="S::mchan@australianunity.com.au::2d0a0c89-1ff1-44a2-95a8-e086e35f1b04" providerId="AD" clId="Web-{AEFE0613-26AD-451C-9B56-BE6131519D55}"/>
  </pc:docChgLst>
  <pc:docChgLst>
    <pc:chgData name="Christy Thomas" userId="77832675-b255-45be-9e39-1728a2ca9e97" providerId="ADAL" clId="{06EE1F1A-42B2-49A6-BAFD-82CAD1A8D086}"/>
    <pc:docChg chg="modSld">
      <pc:chgData name="Christy Thomas" userId="77832675-b255-45be-9e39-1728a2ca9e97" providerId="ADAL" clId="{06EE1F1A-42B2-49A6-BAFD-82CAD1A8D086}" dt="2020-08-27T01:34:17.135" v="4" actId="207"/>
      <pc:docMkLst>
        <pc:docMk/>
      </pc:docMkLst>
      <pc:sldChg chg="modSp">
        <pc:chgData name="Christy Thomas" userId="77832675-b255-45be-9e39-1728a2ca9e97" providerId="ADAL" clId="{06EE1F1A-42B2-49A6-BAFD-82CAD1A8D086}" dt="2020-08-27T01:34:17.135" v="4" actId="207"/>
        <pc:sldMkLst>
          <pc:docMk/>
          <pc:sldMk cId="1260717101" sldId="281"/>
        </pc:sldMkLst>
        <pc:spChg chg="mod">
          <ac:chgData name="Christy Thomas" userId="77832675-b255-45be-9e39-1728a2ca9e97" providerId="ADAL" clId="{06EE1F1A-42B2-49A6-BAFD-82CAD1A8D086}" dt="2020-08-27T01:34:17.135" v="4" actId="207"/>
          <ac:spMkLst>
            <pc:docMk/>
            <pc:sldMk cId="1260717101" sldId="281"/>
            <ac:spMk id="3" creationId="{00000000-0000-0000-0000-000000000000}"/>
          </ac:spMkLst>
        </pc:spChg>
      </pc:sldChg>
    </pc:docChg>
  </pc:docChgLst>
  <pc:docChgLst>
    <pc:chgData name="Afework Feyissa" userId="4cd27ba5-6a59-4a25-bbba-bdf4ab9ebcf4" providerId="ADAL" clId="{699657F5-EF65-4C1F-A053-790B4B9E2826}"/>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1-19T18:26:20.173" idx="1">
    <p:pos x="10" y="10"/>
    <p:text>In relation to appending a timestamp, which timestamp. Time or arrival of the record in the raw zone?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D1AA2E-A845-7349-A102-E729F5BD5126}" type="datetimeFigureOut">
              <a:rPr lang="en-US" smtClean="0"/>
              <a:t>8/27/2020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DA674-C963-4E41-885A-88D0583F3CB2}" type="slidenum">
              <a:rPr lang="en-US" smtClean="0"/>
              <a:t>‹#›</a:t>
            </a:fld>
            <a:endParaRPr lang="en-US"/>
          </a:p>
        </p:txBody>
      </p:sp>
    </p:spTree>
    <p:extLst>
      <p:ext uri="{BB962C8B-B14F-4D97-AF65-F5344CB8AC3E}">
        <p14:creationId xmlns:p14="http://schemas.microsoft.com/office/powerpoint/2010/main" val="13892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E6A6A6B-F56C-5249-8EF7-182FEF1F7355}" type="datetimeFigureOut">
              <a:rPr lang="en-US"/>
              <a:pPr>
                <a:defRPr/>
              </a:pPr>
              <a:t>8/27/2020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3376363-8038-2044-962F-BF68646FB0C7}" type="slidenum">
              <a:rPr lang="en-US"/>
              <a:pPr>
                <a:defRPr/>
              </a:pPr>
              <a:t>‹#›</a:t>
            </a:fld>
            <a:endParaRPr lang="en-US"/>
          </a:p>
        </p:txBody>
      </p:sp>
    </p:spTree>
    <p:extLst>
      <p:ext uri="{BB962C8B-B14F-4D97-AF65-F5344CB8AC3E}">
        <p14:creationId xmlns:p14="http://schemas.microsoft.com/office/powerpoint/2010/main" val="332901374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184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a:defRPr/>
            </a:pPr>
            <a:fld id="{C3376363-8038-2044-962F-BF68646FB0C7}" type="slidenum">
              <a:rPr lang="en-US" smtClean="0"/>
              <a:pPr>
                <a:defRPr/>
              </a:pPr>
              <a:t>44</a:t>
            </a:fld>
            <a:endParaRPr lang="en-US"/>
          </a:p>
        </p:txBody>
      </p:sp>
    </p:spTree>
    <p:extLst>
      <p:ext uri="{BB962C8B-B14F-4D97-AF65-F5344CB8AC3E}">
        <p14:creationId xmlns:p14="http://schemas.microsoft.com/office/powerpoint/2010/main" val="9417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773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a:defRPr/>
            </a:pPr>
            <a:fld id="{C3376363-8038-2044-962F-BF68646FB0C7}" type="slidenum">
              <a:rPr lang="en-US" smtClean="0"/>
              <a:pPr>
                <a:defRPr/>
              </a:pPr>
              <a:t>10</a:t>
            </a:fld>
            <a:endParaRPr lang="en-US"/>
          </a:p>
        </p:txBody>
      </p:sp>
    </p:spTree>
    <p:extLst>
      <p:ext uri="{BB962C8B-B14F-4D97-AF65-F5344CB8AC3E}">
        <p14:creationId xmlns:p14="http://schemas.microsoft.com/office/powerpoint/2010/main" val="319649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693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1479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189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4686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549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a:defRPr/>
            </a:pPr>
            <a:fld id="{C3376363-8038-2044-962F-BF68646FB0C7}" type="slidenum">
              <a:rPr lang="en-US" smtClean="0"/>
              <a:pPr>
                <a:defRPr/>
              </a:pPr>
              <a:t>42</a:t>
            </a:fld>
            <a:endParaRPr lang="en-US"/>
          </a:p>
        </p:txBody>
      </p:sp>
    </p:spTree>
    <p:extLst>
      <p:ext uri="{BB962C8B-B14F-4D97-AF65-F5344CB8AC3E}">
        <p14:creationId xmlns:p14="http://schemas.microsoft.com/office/powerpoint/2010/main" val="12564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000"/>
          </a:p>
        </p:txBody>
      </p:sp>
      <p:sp>
        <p:nvSpPr>
          <p:cNvPr id="4" name="Slide Number Placeholder 3"/>
          <p:cNvSpPr>
            <a:spLocks noGrp="1"/>
          </p:cNvSpPr>
          <p:nvPr>
            <p:ph type="sldNum" sz="quarter" idx="10"/>
          </p:nvPr>
        </p:nvSpPr>
        <p:spPr/>
        <p:txBody>
          <a:bodyPr/>
          <a:lstStyle/>
          <a:p>
            <a:pPr marL="0" marR="0" lvl="0" indent="0" algn="r" defTabSz="457082" rtl="0" eaLnBrk="1" fontAlgn="auto" latinLnBrk="0" hangingPunct="1">
              <a:lnSpc>
                <a:spcPct val="100000"/>
              </a:lnSpc>
              <a:spcBef>
                <a:spcPts val="0"/>
              </a:spcBef>
              <a:spcAft>
                <a:spcPts val="0"/>
              </a:spcAft>
              <a:buClrTx/>
              <a:buSzTx/>
              <a:buFontTx/>
              <a:buNone/>
              <a:tabLst/>
              <a:defRPr/>
            </a:pPr>
            <a:fld id="{F7DEEAF7-4154-0349-AB2D-776C6F73DD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08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2059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FE10634-C7B7-E64C-A7D2-655B2A8093C4}" type="slidenum">
              <a:rPr lang="en-US" smtClean="0"/>
              <a:pPr/>
              <a:t>‹#›</a:t>
            </a:fld>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611" y="837068"/>
            <a:ext cx="9212617" cy="3451559"/>
          </a:xfrm>
          <a:prstGeom prst="rect">
            <a:avLst/>
          </a:prstGeom>
        </p:spPr>
      </p:pic>
      <p:pic>
        <p:nvPicPr>
          <p:cNvPr id="11" name="Picture 10" descr="AU LOGO - HERO - RGB.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ealthWealthLiving_Taglin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5"/>
          </p:nvPr>
        </p:nvSpPr>
        <p:spPr>
          <a:xfrm>
            <a:off x="0" y="2197269"/>
            <a:ext cx="7196345" cy="1819438"/>
          </a:xfrm>
          <a:solidFill>
            <a:srgbClr val="373739">
              <a:alpha val="80000"/>
            </a:srgbClr>
          </a:solidFill>
        </p:spPr>
        <p:txBody>
          <a:bodyPr>
            <a:noAutofit/>
          </a:bodyPr>
          <a:lstStyle>
            <a:lvl1pPr marL="0" indent="0">
              <a:buNone/>
              <a:defRPr>
                <a:noFill/>
              </a:defRPr>
            </a:lvl1pPr>
          </a:lstStyle>
          <a:p>
            <a:pPr lvl="0"/>
            <a:endParaRPr lang="en-US"/>
          </a:p>
        </p:txBody>
      </p:sp>
      <p:sp>
        <p:nvSpPr>
          <p:cNvPr id="14" name="Title 1"/>
          <p:cNvSpPr>
            <a:spLocks noGrp="1"/>
          </p:cNvSpPr>
          <p:nvPr>
            <p:ph type="title" hasCustomPrompt="1"/>
          </p:nvPr>
        </p:nvSpPr>
        <p:spPr>
          <a:xfrm>
            <a:off x="457199" y="2197269"/>
            <a:ext cx="6551911" cy="870602"/>
          </a:xfrm>
        </p:spPr>
        <p:txBody>
          <a:bodyPr/>
          <a:lstStyle>
            <a:lvl1pPr algn="l">
              <a:defRPr/>
            </a:lvl1pPr>
          </a:lstStyle>
          <a:p>
            <a:r>
              <a:rPr lang="en-US" b="1">
                <a:solidFill>
                  <a:srgbClr val="E37222"/>
                </a:solidFill>
                <a:latin typeface="+mj-lt"/>
                <a:cs typeface="Arial"/>
              </a:rPr>
              <a:t>Type heading here</a:t>
            </a:r>
            <a:endParaRPr lang="en-US"/>
          </a:p>
        </p:txBody>
      </p:sp>
      <p:sp>
        <p:nvSpPr>
          <p:cNvPr id="15" name="Text Placeholder 4"/>
          <p:cNvSpPr>
            <a:spLocks noGrp="1"/>
          </p:cNvSpPr>
          <p:nvPr>
            <p:ph type="body" sz="quarter" idx="16" hasCustomPrompt="1"/>
          </p:nvPr>
        </p:nvSpPr>
        <p:spPr>
          <a:xfrm>
            <a:off x="457199" y="3055764"/>
            <a:ext cx="6551911" cy="491552"/>
          </a:xfrm>
        </p:spPr>
        <p:txBody>
          <a:bodyPr>
            <a:normAutofit/>
          </a:bodyPr>
          <a:lstStyle>
            <a:lvl1pPr marL="0" indent="0">
              <a:buNone/>
              <a:defRPr sz="2200" baseline="0">
                <a:solidFill>
                  <a:schemeClr val="bg1"/>
                </a:solidFill>
              </a:defRPr>
            </a:lvl1pPr>
          </a:lstStyle>
          <a:p>
            <a:pPr lvl="0"/>
            <a:r>
              <a:rPr lang="en-AU"/>
              <a:t>Type sub-heading here</a:t>
            </a:r>
            <a:endParaRPr lang="en-US"/>
          </a:p>
        </p:txBody>
      </p:sp>
      <p:sp>
        <p:nvSpPr>
          <p:cNvPr id="16" name="Text Placeholder 10"/>
          <p:cNvSpPr>
            <a:spLocks noGrp="1"/>
          </p:cNvSpPr>
          <p:nvPr>
            <p:ph type="body" sz="quarter" idx="11" hasCustomPrompt="1"/>
          </p:nvPr>
        </p:nvSpPr>
        <p:spPr>
          <a:xfrm>
            <a:off x="457200" y="3492831"/>
            <a:ext cx="6551321" cy="431800"/>
          </a:xfrm>
        </p:spPr>
        <p:txBody>
          <a:bodyPr>
            <a:normAutofit/>
          </a:bodyPr>
          <a:lstStyle>
            <a:lvl1pPr marL="0" indent="0">
              <a:buNone/>
              <a:defRPr sz="1400">
                <a:solidFill>
                  <a:schemeClr val="bg1"/>
                </a:solidFill>
              </a:defRPr>
            </a:lvl1pPr>
          </a:lstStyle>
          <a:p>
            <a:pPr lvl="0"/>
            <a:r>
              <a:rPr lang="en-AU"/>
              <a:t>Name and department</a:t>
            </a:r>
            <a:endParaRPr lang="en-US"/>
          </a:p>
        </p:txBody>
      </p:sp>
    </p:spTree>
    <p:extLst>
      <p:ext uri="{BB962C8B-B14F-4D97-AF65-F5344CB8AC3E}">
        <p14:creationId xmlns:p14="http://schemas.microsoft.com/office/powerpoint/2010/main" val="267434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7" name="Table Placeholder 6"/>
          <p:cNvSpPr>
            <a:spLocks noGrp="1"/>
          </p:cNvSpPr>
          <p:nvPr>
            <p:ph type="tbl" sz="quarter" idx="13" hasCustomPrompt="1"/>
          </p:nvPr>
        </p:nvSpPr>
        <p:spPr>
          <a:xfrm>
            <a:off x="765263" y="1420986"/>
            <a:ext cx="7596416" cy="3157052"/>
          </a:xfrm>
          <a:prstGeom prst="rect">
            <a:avLst/>
          </a:prstGeom>
        </p:spPr>
        <p:txBody>
          <a:bodyPr/>
          <a:lstStyle>
            <a:lvl1pPr marL="0" indent="0">
              <a:buFont typeface="Arial"/>
              <a:buNone/>
              <a:defRPr lang="en-US" sz="1200" baseline="0" smtClean="0">
                <a:solidFill>
                  <a:srgbClr val="48484A"/>
                </a:solidFill>
              </a:defRPr>
            </a:lvl1pPr>
          </a:lstStyle>
          <a:p>
            <a:r>
              <a:rPr lang="en-AU" sz="1600"/>
              <a:t>Choose “Light Style 1, Accent 3” from the default styles and alter the text colour to charcoal</a:t>
            </a:r>
          </a:p>
        </p:txBody>
      </p:sp>
      <p:sp>
        <p:nvSpPr>
          <p:cNvPr id="2" name="Slide Number Placeholder 1"/>
          <p:cNvSpPr>
            <a:spLocks noGrp="1"/>
          </p:cNvSpPr>
          <p:nvPr>
            <p:ph type="sldNum" sz="quarter" idx="15"/>
          </p:nvPr>
        </p:nvSpPr>
        <p:spPr/>
        <p:txBody>
          <a:bodyPr/>
          <a:lstStyle/>
          <a:p>
            <a:fld id="{CFE10634-C7B7-E64C-A7D2-655B2A8093C4}" type="slidenum">
              <a:rPr lang="en-US" smtClean="0"/>
              <a:pPr/>
              <a:t>‹#›</a:t>
            </a:fld>
            <a:endParaRPr lang="en-US"/>
          </a:p>
        </p:txBody>
      </p:sp>
      <p:pic>
        <p:nvPicPr>
          <p:cNvPr id="11" name="Picture 10"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14" name="Text Placeholder 2"/>
          <p:cNvSpPr>
            <a:spLocks noGrp="1"/>
          </p:cNvSpPr>
          <p:nvPr>
            <p:ph type="body" idx="16"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Tree>
    <p:extLst>
      <p:ext uri="{BB962C8B-B14F-4D97-AF65-F5344CB8AC3E}">
        <p14:creationId xmlns:p14="http://schemas.microsoft.com/office/powerpoint/2010/main" val="31516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3" name="Chart Placeholder 12"/>
          <p:cNvSpPr>
            <a:spLocks noGrp="1"/>
          </p:cNvSpPr>
          <p:nvPr>
            <p:ph type="chart" sz="quarter" idx="15" hasCustomPrompt="1"/>
          </p:nvPr>
        </p:nvSpPr>
        <p:spPr>
          <a:xfrm>
            <a:off x="765175" y="1420986"/>
            <a:ext cx="7596504" cy="3156644"/>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200" baseline="0" smtClean="0">
                <a:solidFill>
                  <a:srgbClr val="48484A"/>
                </a:solidFill>
              </a:defRPr>
            </a:lvl1pPr>
          </a:lstStyle>
          <a:p>
            <a:r>
              <a:rPr lang="en-AU"/>
              <a:t>Choose “Style 2” from Chart Styles, alter the axis and text colour to charcoal.</a:t>
            </a:r>
          </a:p>
        </p:txBody>
      </p:sp>
      <p:sp>
        <p:nvSpPr>
          <p:cNvPr id="2" name="Slide Number Placeholder 1"/>
          <p:cNvSpPr>
            <a:spLocks noGrp="1"/>
          </p:cNvSpPr>
          <p:nvPr>
            <p:ph type="sldNum" sz="quarter" idx="16"/>
          </p:nvPr>
        </p:nvSpPr>
        <p:spPr/>
        <p:txBody>
          <a:bodyPr/>
          <a:lstStyle/>
          <a:p>
            <a:fld id="{CFE10634-C7B7-E64C-A7D2-655B2A8093C4}" type="slidenum">
              <a:rPr lang="en-US" smtClean="0"/>
              <a:pPr/>
              <a:t>‹#›</a:t>
            </a:fld>
            <a:endParaRPr lang="en-US"/>
          </a:p>
        </p:txBody>
      </p:sp>
      <p:pic>
        <p:nvPicPr>
          <p:cNvPr id="10" name="Picture 9"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14" name="Text Placeholder 2"/>
          <p:cNvSpPr>
            <a:spLocks noGrp="1"/>
          </p:cNvSpPr>
          <p:nvPr>
            <p:ph type="body" idx="13"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Tree>
    <p:extLst>
      <p:ext uri="{BB962C8B-B14F-4D97-AF65-F5344CB8AC3E}">
        <p14:creationId xmlns:p14="http://schemas.microsoft.com/office/powerpoint/2010/main" val="3938359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11" name="Chart Placeholder 11"/>
          <p:cNvSpPr>
            <a:spLocks noGrp="1"/>
          </p:cNvSpPr>
          <p:nvPr>
            <p:ph type="chart" sz="quarter" idx="15" hasCustomPrompt="1"/>
          </p:nvPr>
        </p:nvSpPr>
        <p:spPr>
          <a:xfrm>
            <a:off x="5020948" y="1421347"/>
            <a:ext cx="3330575" cy="3101515"/>
          </a:xfrm>
          <a:prstGeom prst="rect">
            <a:avLst/>
          </a:prstGeom>
        </p:spPr>
        <p:txBody>
          <a:bodyPr/>
          <a:lstStyle>
            <a:lvl1pPr marL="0" indent="0">
              <a:buNone/>
              <a:defRPr sz="1200" baseline="0">
                <a:solidFill>
                  <a:srgbClr val="48484A"/>
                </a:solidFill>
                <a:latin typeface="Arial"/>
                <a:cs typeface="Arial"/>
              </a:defRPr>
            </a:lvl1pPr>
          </a:lstStyle>
          <a:p>
            <a:r>
              <a:rPr lang="en-AU"/>
              <a:t>Choose “Style 2” from Chart Styles, alter the axis and text colour to charcoal</a:t>
            </a:r>
          </a:p>
        </p:txBody>
      </p:sp>
      <p:sp>
        <p:nvSpPr>
          <p:cNvPr id="3" name="Text Placeholder 2"/>
          <p:cNvSpPr>
            <a:spLocks noGrp="1"/>
          </p:cNvSpPr>
          <p:nvPr>
            <p:ph type="body" sz="quarter" idx="16" hasCustomPrompt="1"/>
          </p:nvPr>
        </p:nvSpPr>
        <p:spPr>
          <a:xfrm>
            <a:off x="765175" y="1420984"/>
            <a:ext cx="3538538" cy="3101876"/>
          </a:xfrm>
          <a:prstGeom prst="rect">
            <a:avLst/>
          </a:prstGeom>
        </p:spPr>
        <p:txBody>
          <a:bodyPr vert="horz"/>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a:solidFill>
                  <a:srgbClr val="48484A"/>
                </a:solidFill>
              </a:defRPr>
            </a:lvl1pPr>
          </a:lstStyle>
          <a:p>
            <a:pPr lvl="0"/>
            <a:r>
              <a:rPr lang="en-AU"/>
              <a:t>Type use Arial regular 18pt</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p:txBody>
      </p:sp>
      <p:sp>
        <p:nvSpPr>
          <p:cNvPr id="4" name="Slide Number Placeholder 3"/>
          <p:cNvSpPr>
            <a:spLocks noGrp="1"/>
          </p:cNvSpPr>
          <p:nvPr>
            <p:ph type="sldNum" sz="quarter" idx="17"/>
          </p:nvPr>
        </p:nvSpPr>
        <p:spPr/>
        <p:txBody>
          <a:bodyPr/>
          <a:lstStyle/>
          <a:p>
            <a:fld id="{CFE10634-C7B7-E64C-A7D2-655B2A8093C4}" type="slidenum">
              <a:rPr lang="en-US" smtClean="0"/>
              <a:pPr/>
              <a:t>‹#›</a:t>
            </a:fld>
            <a:endParaRPr lang="en-US"/>
          </a:p>
        </p:txBody>
      </p:sp>
      <p:pic>
        <p:nvPicPr>
          <p:cNvPr id="12" name="Picture 11"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15" name="Text Placeholder 2"/>
          <p:cNvSpPr>
            <a:spLocks noGrp="1"/>
          </p:cNvSpPr>
          <p:nvPr>
            <p:ph type="body" idx="13"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Tree>
    <p:extLst>
      <p:ext uri="{BB962C8B-B14F-4D97-AF65-F5344CB8AC3E}">
        <p14:creationId xmlns:p14="http://schemas.microsoft.com/office/powerpoint/2010/main" val="1746437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FE10634-C7B7-E64C-A7D2-655B2A8093C4}" type="slidenum">
              <a:rPr lang="en-US" smtClean="0"/>
              <a:pPr/>
              <a:t>‹#›</a:t>
            </a:fld>
            <a:endParaRPr lang="en-US"/>
          </a:p>
        </p:txBody>
      </p:sp>
      <p:pic>
        <p:nvPicPr>
          <p:cNvPr id="10" name="Picture 9" descr="AU LOGO - HERO - 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434" y="1934691"/>
            <a:ext cx="2675600" cy="743816"/>
          </a:xfrm>
          <a:prstGeom prst="rect">
            <a:avLst/>
          </a:prstGeom>
        </p:spPr>
      </p:pic>
      <p:sp>
        <p:nvSpPr>
          <p:cNvPr id="11" name="TextBox 10"/>
          <p:cNvSpPr txBox="1"/>
          <p:nvPr userDrawn="1"/>
        </p:nvSpPr>
        <p:spPr>
          <a:xfrm>
            <a:off x="3130184" y="2667722"/>
            <a:ext cx="3593070" cy="464331"/>
          </a:xfrm>
          <a:prstGeom prst="rect">
            <a:avLst/>
          </a:prstGeom>
        </p:spPr>
        <p:txBody>
          <a:bodyPr vert="horz" wrap="square" lIns="91440" tIns="108000" rIns="91440" bIns="108000" numCol="1" spcCol="180000" rtlCol="0" anchor="ctr">
            <a:spAutoFit/>
          </a:bodyPr>
          <a:lstStyle/>
          <a:p>
            <a:pPr marL="0" indent="0" algn="l">
              <a:spcBef>
                <a:spcPts val="0"/>
              </a:spcBef>
              <a:buFont typeface="Wingdings" charset="2"/>
              <a:buNone/>
            </a:pPr>
            <a:r>
              <a:rPr lang="en-US" sz="1600" b="0" i="0">
                <a:solidFill>
                  <a:schemeClr val="tx1"/>
                </a:solidFill>
                <a:latin typeface="Metric Medium"/>
                <a:cs typeface="Metric Medium"/>
              </a:rPr>
              <a:t>Health | Wealth | Living</a:t>
            </a:r>
          </a:p>
        </p:txBody>
      </p:sp>
    </p:spTree>
    <p:extLst>
      <p:ext uri="{BB962C8B-B14F-4D97-AF65-F5344CB8AC3E}">
        <p14:creationId xmlns:p14="http://schemas.microsoft.com/office/powerpoint/2010/main" val="2590910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_Image_Cover-Black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538BAC-25DF-427C-8174-488BB42EE954}"/>
              </a:ext>
            </a:extLst>
          </p:cNvPr>
          <p:cNvSpPr>
            <a:spLocks noGrp="1"/>
          </p:cNvSpPr>
          <p:nvPr>
            <p:ph type="pic" sz="quarter" idx="18" hasCustomPrompt="1"/>
          </p:nvPr>
        </p:nvSpPr>
        <p:spPr>
          <a:xfrm>
            <a:off x="0" y="0"/>
            <a:ext cx="9144000" cy="5143500"/>
          </a:xfrm>
          <a:solidFill>
            <a:schemeClr val="bg1"/>
          </a:solidFill>
        </p:spPr>
        <p:txBody>
          <a:bodyPr>
            <a:normAutofit/>
          </a:bodyPr>
          <a:lstStyle>
            <a:lvl1pPr>
              <a:defRPr sz="1400">
                <a:solidFill>
                  <a:schemeClr val="tx1">
                    <a:lumMod val="50000"/>
                    <a:lumOff val="50000"/>
                  </a:schemeClr>
                </a:solidFill>
              </a:defRPr>
            </a:lvl1pPr>
          </a:lstStyle>
          <a:p>
            <a:r>
              <a:rPr lang="en-AU"/>
              <a:t>Drag and drop to add background picture, or click on the white background placeholder and select ‘Insert &gt; Pictures’ and follow the prompts. Use the Crop tool to adjust image size and position within frame.</a:t>
            </a:r>
          </a:p>
        </p:txBody>
      </p:sp>
      <p:sp>
        <p:nvSpPr>
          <p:cNvPr id="26" name="Picture Placeholder 25">
            <a:extLst>
              <a:ext uri="{FF2B5EF4-FFF2-40B4-BE49-F238E27FC236}">
                <a16:creationId xmlns:a16="http://schemas.microsoft.com/office/drawing/2014/main" id="{7A98F6A0-CC6E-4449-86DD-B2A360201B1F}"/>
              </a:ext>
            </a:extLst>
          </p:cNvPr>
          <p:cNvSpPr>
            <a:spLocks noGrp="1"/>
          </p:cNvSpPr>
          <p:nvPr>
            <p:ph type="pic" sz="quarter" idx="22"/>
          </p:nvPr>
        </p:nvSpPr>
        <p:spPr>
          <a:xfrm>
            <a:off x="3198816" y="1225549"/>
            <a:ext cx="2705259" cy="2706688"/>
          </a:xfrm>
          <a:custGeom>
            <a:avLst/>
            <a:gdLst>
              <a:gd name="connsiteX0" fmla="*/ 372424 w 2705259"/>
              <a:gd name="connsiteY0" fmla="*/ 1957388 h 2706688"/>
              <a:gd name="connsiteX1" fmla="*/ 747713 w 2705259"/>
              <a:gd name="connsiteY1" fmla="*/ 2331322 h 2706688"/>
              <a:gd name="connsiteX2" fmla="*/ 373856 w 2705259"/>
              <a:gd name="connsiteY2" fmla="*/ 2706688 h 2706688"/>
              <a:gd name="connsiteX3" fmla="*/ 0 w 2705259"/>
              <a:gd name="connsiteY3" fmla="*/ 2332754 h 2706688"/>
              <a:gd name="connsiteX4" fmla="*/ 372424 w 2705259"/>
              <a:gd name="connsiteY4" fmla="*/ 1957388 h 2706688"/>
              <a:gd name="connsiteX5" fmla="*/ 1578209 w 2705259"/>
              <a:gd name="connsiteY5" fmla="*/ 0 h 2706688"/>
              <a:gd name="connsiteX6" fmla="*/ 2705256 w 2705259"/>
              <a:gd name="connsiteY6" fmla="*/ 1124106 h 2706688"/>
              <a:gd name="connsiteX7" fmla="*/ 1581073 w 2705259"/>
              <a:gd name="connsiteY7" fmla="*/ 2251075 h 2706688"/>
              <a:gd name="connsiteX8" fmla="*/ 454025 w 2705259"/>
              <a:gd name="connsiteY8" fmla="*/ 1126970 h 2706688"/>
              <a:gd name="connsiteX9" fmla="*/ 1578209 w 2705259"/>
              <a:gd name="connsiteY9" fmla="*/ 0 h 270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259" h="2706688">
                <a:moveTo>
                  <a:pt x="372424" y="1957388"/>
                </a:moveTo>
                <a:cubicBezTo>
                  <a:pt x="580122" y="1957388"/>
                  <a:pt x="747713" y="2125014"/>
                  <a:pt x="747713" y="2331322"/>
                </a:cubicBezTo>
                <a:cubicBezTo>
                  <a:pt x="747713" y="2537630"/>
                  <a:pt x="580122" y="2705255"/>
                  <a:pt x="373856" y="2706688"/>
                </a:cubicBezTo>
                <a:cubicBezTo>
                  <a:pt x="167591" y="2706688"/>
                  <a:pt x="0" y="2539063"/>
                  <a:pt x="0" y="2332754"/>
                </a:cubicBezTo>
                <a:cubicBezTo>
                  <a:pt x="0" y="2125014"/>
                  <a:pt x="166158" y="1957388"/>
                  <a:pt x="372424" y="1957388"/>
                </a:cubicBezTo>
                <a:close/>
                <a:moveTo>
                  <a:pt x="1578209" y="0"/>
                </a:moveTo>
                <a:cubicBezTo>
                  <a:pt x="2201164" y="0"/>
                  <a:pt x="2705256" y="502626"/>
                  <a:pt x="2705256" y="1124106"/>
                </a:cubicBezTo>
                <a:cubicBezTo>
                  <a:pt x="2706688" y="1747018"/>
                  <a:pt x="2202596" y="2251075"/>
                  <a:pt x="1581073" y="2251075"/>
                </a:cubicBezTo>
                <a:cubicBezTo>
                  <a:pt x="958118" y="2251075"/>
                  <a:pt x="454025" y="1748450"/>
                  <a:pt x="454025" y="1126970"/>
                </a:cubicBezTo>
                <a:cubicBezTo>
                  <a:pt x="454025" y="504058"/>
                  <a:pt x="956685" y="0"/>
                  <a:pt x="1578209" y="0"/>
                </a:cubicBezTo>
                <a:close/>
              </a:path>
            </a:pathLst>
          </a:custGeom>
          <a:solidFill>
            <a:schemeClr val="tx1"/>
          </a:solidFill>
        </p:spPr>
        <p:txBody>
          <a:bodyPr wrap="square" tIns="467928" anchor="t" anchorCtr="0">
            <a:noAutofit/>
          </a:bodyPr>
          <a:lstStyle>
            <a:lvl1pPr algn="ctr">
              <a:defRPr sz="1400">
                <a:solidFill>
                  <a:schemeClr val="bg1">
                    <a:lumMod val="65000"/>
                  </a:schemeClr>
                </a:solidFill>
              </a:defRPr>
            </a:lvl1pPr>
          </a:lstStyle>
          <a:p>
            <a:r>
              <a:rPr lang="en-AU"/>
              <a:t>Drag picture to placeholder or click icon to add</a:t>
            </a:r>
          </a:p>
        </p:txBody>
      </p:sp>
      <p:sp>
        <p:nvSpPr>
          <p:cNvPr id="18" name="Text Placeholder 4">
            <a:extLst>
              <a:ext uri="{FF2B5EF4-FFF2-40B4-BE49-F238E27FC236}">
                <a16:creationId xmlns:a16="http://schemas.microsoft.com/office/drawing/2014/main" id="{015A65BE-7D3B-4D7D-B183-BB8AFCECE543}"/>
              </a:ext>
            </a:extLst>
          </p:cNvPr>
          <p:cNvSpPr>
            <a:spLocks noGrp="1"/>
          </p:cNvSpPr>
          <p:nvPr>
            <p:ph type="body" sz="quarter" idx="21"/>
          </p:nvPr>
        </p:nvSpPr>
        <p:spPr>
          <a:xfrm>
            <a:off x="527052" y="2362009"/>
            <a:ext cx="2433638" cy="2298509"/>
          </a:xfrm>
          <a:noFill/>
        </p:spPr>
        <p:txBody>
          <a:bodyPr anchor="b" anchorCtr="0"/>
          <a:lstStyle>
            <a:lvl1pPr marL="0" indent="0">
              <a:spcBef>
                <a:spcPts val="600"/>
              </a:spcBef>
              <a:spcAft>
                <a:spcPts val="200"/>
              </a:spcAft>
              <a:buFont typeface="Arial" panose="020B0604020202020204" pitchFamily="34" charset="0"/>
              <a:buNone/>
              <a:defRPr>
                <a:latin typeface="+mj-lt"/>
              </a:defRPr>
            </a:lvl1pPr>
            <a:lvl2pPr marL="0" indent="0">
              <a:spcBef>
                <a:spcPts val="600"/>
              </a:spcBef>
              <a:spcAft>
                <a:spcPts val="1800"/>
              </a:spcAft>
              <a:buFont typeface="Arial" panose="020B0604020202020204" pitchFamily="34" charset="0"/>
              <a:buNone/>
              <a:defRPr sz="1400"/>
            </a:lvl2pPr>
            <a:lvl3pPr marL="0" indent="0">
              <a:spcBef>
                <a:spcPts val="600"/>
              </a:spcBef>
              <a:buFont typeface="Arial" panose="020B0604020202020204" pitchFamily="34" charset="0"/>
              <a:buNone/>
              <a:defRPr sz="800"/>
            </a:lvl3pPr>
            <a:lvl4pPr marL="0" indent="0">
              <a:spcBef>
                <a:spcPts val="600"/>
              </a:spcBef>
              <a:buFont typeface="Arial" panose="020B0604020202020204" pitchFamily="34" charset="0"/>
              <a:buNone/>
              <a:defRPr sz="800"/>
            </a:lvl4pPr>
            <a:lvl5pPr marL="0" indent="0">
              <a:spcBef>
                <a:spcPts val="600"/>
              </a:spcBef>
              <a:buFont typeface="Arial" panose="020B0604020202020204" pitchFamily="34" charset="0"/>
              <a:buNone/>
              <a:defRPr sz="800"/>
            </a:lvl5pPr>
            <a:lvl6pPr marL="0" indent="0">
              <a:spcBef>
                <a:spcPts val="600"/>
              </a:spcBef>
              <a:buNone/>
              <a:defRPr sz="800"/>
            </a:lvl6pPr>
            <a:lvl7pPr marL="0" indent="0">
              <a:spcBef>
                <a:spcPts val="600"/>
              </a:spcBef>
              <a:buNone/>
              <a:defRPr sz="800"/>
            </a:lvl7pPr>
            <a:lvl8pPr marL="0" indent="0">
              <a:spcBef>
                <a:spcPts val="600"/>
              </a:spcBef>
              <a:buNone/>
              <a:defRPr sz="800"/>
            </a:lvl8pPr>
            <a:lvl9pPr marL="0" indent="0">
              <a:spcBef>
                <a:spcPts val="600"/>
              </a:spcBef>
              <a:buNone/>
              <a:defRPr sz="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8" name="Date Placeholder 27">
            <a:extLst>
              <a:ext uri="{FF2B5EF4-FFF2-40B4-BE49-F238E27FC236}">
                <a16:creationId xmlns:a16="http://schemas.microsoft.com/office/drawing/2014/main" id="{D035DA1A-4B6E-4CB9-A881-EA4D402C81CD}"/>
              </a:ext>
            </a:extLst>
          </p:cNvPr>
          <p:cNvSpPr>
            <a:spLocks noGrp="1"/>
          </p:cNvSpPr>
          <p:nvPr>
            <p:ph type="dt" sz="half" idx="23"/>
          </p:nvPr>
        </p:nvSpPr>
        <p:spPr>
          <a:xfrm>
            <a:off x="527052" y="4659776"/>
            <a:ext cx="2433639" cy="209986"/>
          </a:xfrm>
        </p:spPr>
        <p:txBody>
          <a:bodyPr/>
          <a:lstStyle/>
          <a:p>
            <a:endParaRPr lang="en-AU"/>
          </a:p>
        </p:txBody>
      </p:sp>
    </p:spTree>
    <p:extLst>
      <p:ext uri="{BB962C8B-B14F-4D97-AF65-F5344CB8AC3E}">
        <p14:creationId xmlns:p14="http://schemas.microsoft.com/office/powerpoint/2010/main" val="257914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_Image_Cover-White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538BAC-25DF-427C-8174-488BB42EE954}"/>
              </a:ext>
            </a:extLst>
          </p:cNvPr>
          <p:cNvSpPr>
            <a:spLocks noGrp="1"/>
          </p:cNvSpPr>
          <p:nvPr>
            <p:ph type="pic" sz="quarter" idx="18" hasCustomPrompt="1"/>
          </p:nvPr>
        </p:nvSpPr>
        <p:spPr>
          <a:xfrm>
            <a:off x="0" y="0"/>
            <a:ext cx="9144000" cy="5143500"/>
          </a:xfrm>
          <a:solidFill>
            <a:schemeClr val="tx1"/>
          </a:solidFill>
        </p:spPr>
        <p:txBody>
          <a:bodyPr>
            <a:normAutofit/>
          </a:bodyPr>
          <a:lstStyle>
            <a:lvl1pPr>
              <a:defRPr sz="1400">
                <a:solidFill>
                  <a:schemeClr val="bg1">
                    <a:lumMod val="65000"/>
                  </a:schemeClr>
                </a:solidFill>
              </a:defRPr>
            </a:lvl1pPr>
          </a:lstStyle>
          <a:p>
            <a:r>
              <a:rPr lang="en-AU"/>
              <a:t>Drag and drop to add background picture, or click on the white background placeholder and select ‘Insert &gt; Pictures’ and follow the prompts. Use the Crop tool to adjust image size and position within frame.</a:t>
            </a:r>
          </a:p>
        </p:txBody>
      </p:sp>
      <p:sp>
        <p:nvSpPr>
          <p:cNvPr id="26" name="Picture Placeholder 25">
            <a:extLst>
              <a:ext uri="{FF2B5EF4-FFF2-40B4-BE49-F238E27FC236}">
                <a16:creationId xmlns:a16="http://schemas.microsoft.com/office/drawing/2014/main" id="{7A98F6A0-CC6E-4449-86DD-B2A360201B1F}"/>
              </a:ext>
            </a:extLst>
          </p:cNvPr>
          <p:cNvSpPr>
            <a:spLocks noGrp="1"/>
          </p:cNvSpPr>
          <p:nvPr>
            <p:ph type="pic" sz="quarter" idx="22"/>
          </p:nvPr>
        </p:nvSpPr>
        <p:spPr>
          <a:xfrm>
            <a:off x="3198816" y="1225549"/>
            <a:ext cx="2705259" cy="2706688"/>
          </a:xfrm>
          <a:custGeom>
            <a:avLst/>
            <a:gdLst>
              <a:gd name="connsiteX0" fmla="*/ 372424 w 2705259"/>
              <a:gd name="connsiteY0" fmla="*/ 1957388 h 2706688"/>
              <a:gd name="connsiteX1" fmla="*/ 747713 w 2705259"/>
              <a:gd name="connsiteY1" fmla="*/ 2331322 h 2706688"/>
              <a:gd name="connsiteX2" fmla="*/ 373856 w 2705259"/>
              <a:gd name="connsiteY2" fmla="*/ 2706688 h 2706688"/>
              <a:gd name="connsiteX3" fmla="*/ 0 w 2705259"/>
              <a:gd name="connsiteY3" fmla="*/ 2332754 h 2706688"/>
              <a:gd name="connsiteX4" fmla="*/ 372424 w 2705259"/>
              <a:gd name="connsiteY4" fmla="*/ 1957388 h 2706688"/>
              <a:gd name="connsiteX5" fmla="*/ 1578209 w 2705259"/>
              <a:gd name="connsiteY5" fmla="*/ 0 h 2706688"/>
              <a:gd name="connsiteX6" fmla="*/ 2705256 w 2705259"/>
              <a:gd name="connsiteY6" fmla="*/ 1124106 h 2706688"/>
              <a:gd name="connsiteX7" fmla="*/ 1581073 w 2705259"/>
              <a:gd name="connsiteY7" fmla="*/ 2251075 h 2706688"/>
              <a:gd name="connsiteX8" fmla="*/ 454025 w 2705259"/>
              <a:gd name="connsiteY8" fmla="*/ 1126970 h 2706688"/>
              <a:gd name="connsiteX9" fmla="*/ 1578209 w 2705259"/>
              <a:gd name="connsiteY9" fmla="*/ 0 h 270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259" h="2706688">
                <a:moveTo>
                  <a:pt x="372424" y="1957388"/>
                </a:moveTo>
                <a:cubicBezTo>
                  <a:pt x="580122" y="1957388"/>
                  <a:pt x="747713" y="2125014"/>
                  <a:pt x="747713" y="2331322"/>
                </a:cubicBezTo>
                <a:cubicBezTo>
                  <a:pt x="747713" y="2537630"/>
                  <a:pt x="580122" y="2705255"/>
                  <a:pt x="373856" y="2706688"/>
                </a:cubicBezTo>
                <a:cubicBezTo>
                  <a:pt x="167591" y="2706688"/>
                  <a:pt x="0" y="2539063"/>
                  <a:pt x="0" y="2332754"/>
                </a:cubicBezTo>
                <a:cubicBezTo>
                  <a:pt x="0" y="2125014"/>
                  <a:pt x="166158" y="1957388"/>
                  <a:pt x="372424" y="1957388"/>
                </a:cubicBezTo>
                <a:close/>
                <a:moveTo>
                  <a:pt x="1578209" y="0"/>
                </a:moveTo>
                <a:cubicBezTo>
                  <a:pt x="2201164" y="0"/>
                  <a:pt x="2705256" y="502626"/>
                  <a:pt x="2705256" y="1124106"/>
                </a:cubicBezTo>
                <a:cubicBezTo>
                  <a:pt x="2706688" y="1747018"/>
                  <a:pt x="2202596" y="2251075"/>
                  <a:pt x="1581073" y="2251075"/>
                </a:cubicBezTo>
                <a:cubicBezTo>
                  <a:pt x="958118" y="2251075"/>
                  <a:pt x="454025" y="1748450"/>
                  <a:pt x="454025" y="1126970"/>
                </a:cubicBezTo>
                <a:cubicBezTo>
                  <a:pt x="454025" y="504058"/>
                  <a:pt x="956685" y="0"/>
                  <a:pt x="1578209" y="0"/>
                </a:cubicBezTo>
                <a:close/>
              </a:path>
            </a:pathLst>
          </a:custGeom>
          <a:solidFill>
            <a:schemeClr val="bg1"/>
          </a:solidFill>
        </p:spPr>
        <p:txBody>
          <a:bodyPr wrap="square" tIns="467928" anchor="t" anchorCtr="0">
            <a:noAutofit/>
          </a:bodyPr>
          <a:lstStyle>
            <a:lvl1pPr algn="ctr">
              <a:defRPr sz="1400">
                <a:solidFill>
                  <a:schemeClr val="tx1">
                    <a:lumMod val="50000"/>
                    <a:lumOff val="50000"/>
                  </a:schemeClr>
                </a:solidFill>
              </a:defRPr>
            </a:lvl1pPr>
          </a:lstStyle>
          <a:p>
            <a:r>
              <a:rPr lang="en-AU"/>
              <a:t>Drag picture to placeholder or click icon to add</a:t>
            </a:r>
          </a:p>
        </p:txBody>
      </p:sp>
      <p:sp>
        <p:nvSpPr>
          <p:cNvPr id="18" name="Text Placeholder 4">
            <a:extLst>
              <a:ext uri="{FF2B5EF4-FFF2-40B4-BE49-F238E27FC236}">
                <a16:creationId xmlns:a16="http://schemas.microsoft.com/office/drawing/2014/main" id="{015A65BE-7D3B-4D7D-B183-BB8AFCECE543}"/>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 name="Date Placeholder 1">
            <a:extLst>
              <a:ext uri="{FF2B5EF4-FFF2-40B4-BE49-F238E27FC236}">
                <a16:creationId xmlns:a16="http://schemas.microsoft.com/office/drawing/2014/main" id="{92AEFAC5-ADEF-439C-AF7A-D09C1732D417}"/>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1597614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_Cover-white">
    <p:spTree>
      <p:nvGrpSpPr>
        <p:cNvPr id="1" name=""/>
        <p:cNvGrpSpPr/>
        <p:nvPr/>
      </p:nvGrpSpPr>
      <p:grpSpPr>
        <a:xfrm>
          <a:off x="0" y="0"/>
          <a:ext cx="0" cy="0"/>
          <a:chOff x="0" y="0"/>
          <a:chExt cx="0" cy="0"/>
        </a:xfrm>
      </p:grpSpPr>
      <p:grpSp>
        <p:nvGrpSpPr>
          <p:cNvPr id="11" name="Group 4">
            <a:extLst>
              <a:ext uri="{FF2B5EF4-FFF2-40B4-BE49-F238E27FC236}">
                <a16:creationId xmlns:a16="http://schemas.microsoft.com/office/drawing/2014/main" id="{2F51A82D-33C6-4219-A239-463252978A36}"/>
              </a:ext>
            </a:extLst>
          </p:cNvPr>
          <p:cNvGrpSpPr>
            <a:grpSpLocks noChangeAspect="1"/>
          </p:cNvGrpSpPr>
          <p:nvPr userDrawn="1"/>
        </p:nvGrpSpPr>
        <p:grpSpPr bwMode="auto">
          <a:xfrm>
            <a:off x="3198814" y="1225550"/>
            <a:ext cx="2706688" cy="2706688"/>
            <a:chOff x="2015" y="772"/>
            <a:chExt cx="1705" cy="1705"/>
          </a:xfrm>
          <a:solidFill>
            <a:schemeClr val="tx1"/>
          </a:solidFill>
        </p:grpSpPr>
        <p:sp>
          <p:nvSpPr>
            <p:cNvPr id="12" name="Freeform 5">
              <a:extLst>
                <a:ext uri="{FF2B5EF4-FFF2-40B4-BE49-F238E27FC236}">
                  <a16:creationId xmlns:a16="http://schemas.microsoft.com/office/drawing/2014/main" id="{308662F6-6A30-4F3F-88E9-1E9F8038CCEE}"/>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Freeform 6">
              <a:extLst>
                <a:ext uri="{FF2B5EF4-FFF2-40B4-BE49-F238E27FC236}">
                  <a16:creationId xmlns:a16="http://schemas.microsoft.com/office/drawing/2014/main" id="{B8129DA6-27EC-4FA3-BD8B-074A7B26000F}"/>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8" name="Text Placeholder 4">
            <a:extLst>
              <a:ext uri="{FF2B5EF4-FFF2-40B4-BE49-F238E27FC236}">
                <a16:creationId xmlns:a16="http://schemas.microsoft.com/office/drawing/2014/main" id="{D4FECF59-A839-4C50-ABA5-E866C0389577}"/>
              </a:ext>
            </a:extLst>
          </p:cNvPr>
          <p:cNvSpPr>
            <a:spLocks noGrp="1"/>
          </p:cNvSpPr>
          <p:nvPr>
            <p:ph type="body" sz="quarter" idx="21"/>
          </p:nvPr>
        </p:nvSpPr>
        <p:spPr>
          <a:xfrm>
            <a:off x="527052" y="2362009"/>
            <a:ext cx="2433638" cy="2298509"/>
          </a:xfrm>
          <a:noFill/>
        </p:spPr>
        <p:txBody>
          <a:bodyPr anchor="b" anchorCtr="0"/>
          <a:lstStyle>
            <a:lvl1pPr marL="0" indent="0">
              <a:spcBef>
                <a:spcPts val="600"/>
              </a:spcBef>
              <a:spcAft>
                <a:spcPts val="200"/>
              </a:spcAft>
              <a:buFont typeface="Arial" panose="020B0604020202020204" pitchFamily="34" charset="0"/>
              <a:buNone/>
              <a:defRPr>
                <a:latin typeface="+mj-lt"/>
              </a:defRPr>
            </a:lvl1pPr>
            <a:lvl2pPr marL="0" indent="0">
              <a:spcBef>
                <a:spcPts val="600"/>
              </a:spcBef>
              <a:spcAft>
                <a:spcPts val="1800"/>
              </a:spcAft>
              <a:buFont typeface="Arial" panose="020B0604020202020204" pitchFamily="34" charset="0"/>
              <a:buNone/>
              <a:defRPr sz="1400"/>
            </a:lvl2pPr>
            <a:lvl3pPr marL="0" indent="0">
              <a:spcBef>
                <a:spcPts val="600"/>
              </a:spcBef>
              <a:buFont typeface="Arial" panose="020B0604020202020204" pitchFamily="34" charset="0"/>
              <a:buNone/>
              <a:defRPr sz="800"/>
            </a:lvl3pPr>
            <a:lvl4pPr marL="0" indent="0">
              <a:spcBef>
                <a:spcPts val="600"/>
              </a:spcBef>
              <a:buFont typeface="Arial" panose="020B0604020202020204" pitchFamily="34" charset="0"/>
              <a:buNone/>
              <a:defRPr sz="800"/>
            </a:lvl4pPr>
            <a:lvl5pPr marL="0" indent="0">
              <a:spcBef>
                <a:spcPts val="600"/>
              </a:spcBef>
              <a:buFont typeface="Arial" panose="020B0604020202020204" pitchFamily="34" charset="0"/>
              <a:buNone/>
              <a:defRPr sz="800"/>
            </a:lvl5pPr>
            <a:lvl6pPr marL="0" indent="0">
              <a:spcBef>
                <a:spcPts val="600"/>
              </a:spcBef>
              <a:buNone/>
              <a:defRPr sz="800"/>
            </a:lvl6pPr>
            <a:lvl7pPr marL="0" indent="0">
              <a:spcBef>
                <a:spcPts val="600"/>
              </a:spcBef>
              <a:buNone/>
              <a:defRPr sz="800"/>
            </a:lvl7pPr>
            <a:lvl8pPr marL="0" indent="0">
              <a:spcBef>
                <a:spcPts val="600"/>
              </a:spcBef>
              <a:buNone/>
              <a:defRPr sz="800"/>
            </a:lvl8pPr>
            <a:lvl9pPr marL="0" indent="0">
              <a:spcBef>
                <a:spcPts val="600"/>
              </a:spcBef>
              <a:buNone/>
              <a:defRPr sz="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9" name="Date Placeholder 27">
            <a:extLst>
              <a:ext uri="{FF2B5EF4-FFF2-40B4-BE49-F238E27FC236}">
                <a16:creationId xmlns:a16="http://schemas.microsoft.com/office/drawing/2014/main" id="{FAE999F5-C883-419B-922D-B0B6B7171960}"/>
              </a:ext>
            </a:extLst>
          </p:cNvPr>
          <p:cNvSpPr>
            <a:spLocks noGrp="1"/>
          </p:cNvSpPr>
          <p:nvPr>
            <p:ph type="dt" sz="half" idx="23"/>
          </p:nvPr>
        </p:nvSpPr>
        <p:spPr>
          <a:xfrm>
            <a:off x="527052" y="4659776"/>
            <a:ext cx="2433639" cy="209986"/>
          </a:xfrm>
        </p:spPr>
        <p:txBody>
          <a:bodyPr/>
          <a:lstStyle/>
          <a:p>
            <a:endParaRPr lang="en-AU"/>
          </a:p>
        </p:txBody>
      </p:sp>
    </p:spTree>
    <p:extLst>
      <p:ext uri="{BB962C8B-B14F-4D97-AF65-F5344CB8AC3E}">
        <p14:creationId xmlns:p14="http://schemas.microsoft.com/office/powerpoint/2010/main" val="2032805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_Cover-black">
    <p:spTree>
      <p:nvGrpSpPr>
        <p:cNvPr id="1" name=""/>
        <p:cNvGrpSpPr/>
        <p:nvPr/>
      </p:nvGrpSpPr>
      <p:grpSpPr>
        <a:xfrm>
          <a:off x="0" y="0"/>
          <a:ext cx="0" cy="0"/>
          <a:chOff x="0" y="0"/>
          <a:chExt cx="0" cy="0"/>
        </a:xfrm>
      </p:grpSpPr>
      <p:sp>
        <p:nvSpPr>
          <p:cNvPr id="10" name="Rectangle 9"/>
          <p:cNvSpPr/>
          <p:nvPr userDrawn="1"/>
        </p:nvSpPr>
        <p:spPr>
          <a:xfrm>
            <a:off x="0" y="1"/>
            <a:ext cx="9150513" cy="5150012"/>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a:endParaRPr lang="en-US"/>
          </a:p>
        </p:txBody>
      </p:sp>
      <p:grpSp>
        <p:nvGrpSpPr>
          <p:cNvPr id="12" name="Group 4">
            <a:extLst>
              <a:ext uri="{FF2B5EF4-FFF2-40B4-BE49-F238E27FC236}">
                <a16:creationId xmlns:a16="http://schemas.microsoft.com/office/drawing/2014/main" id="{532B1E96-7058-4D81-AE05-FD20C7DD3D58}"/>
              </a:ext>
            </a:extLst>
          </p:cNvPr>
          <p:cNvGrpSpPr>
            <a:grpSpLocks noChangeAspect="1"/>
          </p:cNvGrpSpPr>
          <p:nvPr userDrawn="1"/>
        </p:nvGrpSpPr>
        <p:grpSpPr bwMode="auto">
          <a:xfrm>
            <a:off x="3198814" y="1225550"/>
            <a:ext cx="2706688" cy="2706688"/>
            <a:chOff x="2015" y="772"/>
            <a:chExt cx="1705" cy="1705"/>
          </a:xfrm>
        </p:grpSpPr>
        <p:sp>
          <p:nvSpPr>
            <p:cNvPr id="13" name="Freeform 5">
              <a:extLst>
                <a:ext uri="{FF2B5EF4-FFF2-40B4-BE49-F238E27FC236}">
                  <a16:creationId xmlns:a16="http://schemas.microsoft.com/office/drawing/2014/main" id="{7421B68F-341A-49A8-A93F-607D635EAAEA}"/>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Freeform 6">
              <a:extLst>
                <a:ext uri="{FF2B5EF4-FFF2-40B4-BE49-F238E27FC236}">
                  <a16:creationId xmlns:a16="http://schemas.microsoft.com/office/drawing/2014/main" id="{8CD9E43B-D0E4-40F5-A61D-E1119A13EEEA}"/>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ext Placeholder 4">
            <a:extLst>
              <a:ext uri="{FF2B5EF4-FFF2-40B4-BE49-F238E27FC236}">
                <a16:creationId xmlns:a16="http://schemas.microsoft.com/office/drawing/2014/main" id="{EF195DB5-2983-4F24-B8FB-C5955225EADC}"/>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0" name="Date Placeholder 1">
            <a:extLst>
              <a:ext uri="{FF2B5EF4-FFF2-40B4-BE49-F238E27FC236}">
                <a16:creationId xmlns:a16="http://schemas.microsoft.com/office/drawing/2014/main" id="{EB869477-B6C4-4F3E-AAE5-1DD4C75308C1}"/>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2764041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_Cover-blue">
    <p:spTree>
      <p:nvGrpSpPr>
        <p:cNvPr id="1" name=""/>
        <p:cNvGrpSpPr/>
        <p:nvPr/>
      </p:nvGrpSpPr>
      <p:grpSpPr>
        <a:xfrm>
          <a:off x="0" y="0"/>
          <a:ext cx="0" cy="0"/>
          <a:chOff x="0" y="0"/>
          <a:chExt cx="0" cy="0"/>
        </a:xfrm>
      </p:grpSpPr>
      <p:sp>
        <p:nvSpPr>
          <p:cNvPr id="10" name="Rectangle 9"/>
          <p:cNvSpPr/>
          <p:nvPr userDrawn="1"/>
        </p:nvSpPr>
        <p:spPr>
          <a:xfrm>
            <a:off x="0" y="1"/>
            <a:ext cx="9150513" cy="515001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a:endParaRPr lang="en-US"/>
          </a:p>
        </p:txBody>
      </p:sp>
      <p:grpSp>
        <p:nvGrpSpPr>
          <p:cNvPr id="8" name="Group 4">
            <a:extLst>
              <a:ext uri="{FF2B5EF4-FFF2-40B4-BE49-F238E27FC236}">
                <a16:creationId xmlns:a16="http://schemas.microsoft.com/office/drawing/2014/main" id="{90519A19-185A-4E94-BAF0-8286788D3E43}"/>
              </a:ext>
            </a:extLst>
          </p:cNvPr>
          <p:cNvGrpSpPr>
            <a:grpSpLocks noChangeAspect="1"/>
          </p:cNvGrpSpPr>
          <p:nvPr userDrawn="1"/>
        </p:nvGrpSpPr>
        <p:grpSpPr bwMode="auto">
          <a:xfrm>
            <a:off x="3198814" y="1225550"/>
            <a:ext cx="2706688" cy="2706688"/>
            <a:chOff x="2015" y="772"/>
            <a:chExt cx="1705" cy="1705"/>
          </a:xfrm>
        </p:grpSpPr>
        <p:sp>
          <p:nvSpPr>
            <p:cNvPr id="12" name="Freeform 5">
              <a:extLst>
                <a:ext uri="{FF2B5EF4-FFF2-40B4-BE49-F238E27FC236}">
                  <a16:creationId xmlns:a16="http://schemas.microsoft.com/office/drawing/2014/main" id="{DC90B74E-2FEC-4E18-BF99-570C76D6317A}"/>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Freeform 6">
              <a:extLst>
                <a:ext uri="{FF2B5EF4-FFF2-40B4-BE49-F238E27FC236}">
                  <a16:creationId xmlns:a16="http://schemas.microsoft.com/office/drawing/2014/main" id="{D51488FC-C061-488E-B1FD-E538D4B6B8D6}"/>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ext Placeholder 4">
            <a:extLst>
              <a:ext uri="{FF2B5EF4-FFF2-40B4-BE49-F238E27FC236}">
                <a16:creationId xmlns:a16="http://schemas.microsoft.com/office/drawing/2014/main" id="{C499B074-993D-44BB-88F0-EFF428142245}"/>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5" name="Date Placeholder 1">
            <a:extLst>
              <a:ext uri="{FF2B5EF4-FFF2-40B4-BE49-F238E27FC236}">
                <a16:creationId xmlns:a16="http://schemas.microsoft.com/office/drawing/2014/main" id="{4F508CEF-6948-4B88-9A86-B913B81F18A9}"/>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2118822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_Cover-purple">
    <p:spTree>
      <p:nvGrpSpPr>
        <p:cNvPr id="1" name=""/>
        <p:cNvGrpSpPr/>
        <p:nvPr/>
      </p:nvGrpSpPr>
      <p:grpSpPr>
        <a:xfrm>
          <a:off x="0" y="0"/>
          <a:ext cx="0" cy="0"/>
          <a:chOff x="0" y="0"/>
          <a:chExt cx="0" cy="0"/>
        </a:xfrm>
      </p:grpSpPr>
      <p:sp>
        <p:nvSpPr>
          <p:cNvPr id="10" name="Rectangle 9"/>
          <p:cNvSpPr/>
          <p:nvPr userDrawn="1"/>
        </p:nvSpPr>
        <p:spPr>
          <a:xfrm>
            <a:off x="0" y="1"/>
            <a:ext cx="9150513" cy="5150012"/>
          </a:xfrm>
          <a:prstGeom prst="rect">
            <a:avLst/>
          </a:prstGeom>
          <a:solidFill>
            <a:srgbClr val="151C59"/>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a:endParaRPr lang="en-US">
              <a:solidFill>
                <a:srgbClr val="9743FF"/>
              </a:solidFill>
            </a:endParaRPr>
          </a:p>
        </p:txBody>
      </p:sp>
      <p:grpSp>
        <p:nvGrpSpPr>
          <p:cNvPr id="8" name="Group 4">
            <a:extLst>
              <a:ext uri="{FF2B5EF4-FFF2-40B4-BE49-F238E27FC236}">
                <a16:creationId xmlns:a16="http://schemas.microsoft.com/office/drawing/2014/main" id="{235B8A86-DBA5-4474-BD08-F4A39E3DBABE}"/>
              </a:ext>
            </a:extLst>
          </p:cNvPr>
          <p:cNvGrpSpPr>
            <a:grpSpLocks noChangeAspect="1"/>
          </p:cNvGrpSpPr>
          <p:nvPr userDrawn="1"/>
        </p:nvGrpSpPr>
        <p:grpSpPr bwMode="auto">
          <a:xfrm>
            <a:off x="3198814" y="1225550"/>
            <a:ext cx="2706688" cy="2706688"/>
            <a:chOff x="2015" y="772"/>
            <a:chExt cx="1705" cy="1705"/>
          </a:xfrm>
          <a:solidFill>
            <a:srgbClr val="E81C45"/>
          </a:solidFill>
        </p:grpSpPr>
        <p:sp>
          <p:nvSpPr>
            <p:cNvPr id="11" name="Freeform 5">
              <a:extLst>
                <a:ext uri="{FF2B5EF4-FFF2-40B4-BE49-F238E27FC236}">
                  <a16:creationId xmlns:a16="http://schemas.microsoft.com/office/drawing/2014/main" id="{65364A34-43D0-40EC-A399-759179D64ACD}"/>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5AB737BF-EB08-492C-BD2B-DBB9E2CE953D}"/>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3" name="Text Placeholder 4">
            <a:extLst>
              <a:ext uri="{FF2B5EF4-FFF2-40B4-BE49-F238E27FC236}">
                <a16:creationId xmlns:a16="http://schemas.microsoft.com/office/drawing/2014/main" id="{F06ABB72-48DF-4DB5-A671-977A61322E5B}"/>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4" name="Date Placeholder 1">
            <a:extLst>
              <a:ext uri="{FF2B5EF4-FFF2-40B4-BE49-F238E27FC236}">
                <a16:creationId xmlns:a16="http://schemas.microsoft.com/office/drawing/2014/main" id="{B2869C19-53D0-4ACE-9414-0F343FFCCB02}"/>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422476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1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FE10634-C7B7-E64C-A7D2-655B2A8093C4}" type="slidenum">
              <a:rPr lang="en-US" smtClean="0"/>
              <a:pPr/>
              <a:t>‹#›</a:t>
            </a:fld>
            <a:endParaRPr lang="en-US"/>
          </a:p>
        </p:txBody>
      </p:sp>
      <p:pic>
        <p:nvPicPr>
          <p:cNvPr id="4" name="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2695" y="852902"/>
            <a:ext cx="9216000" cy="3456000"/>
          </a:xfrm>
          <a:prstGeom prst="rect">
            <a:avLst/>
          </a:prstGeom>
        </p:spPr>
      </p:pic>
      <p:pic>
        <p:nvPicPr>
          <p:cNvPr id="11" name="Picture 10" descr="AU LOGO - HERO - RGB.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ealthWealthLiving_Taglin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5"/>
          </p:nvPr>
        </p:nvSpPr>
        <p:spPr>
          <a:xfrm>
            <a:off x="0" y="2197269"/>
            <a:ext cx="7196345" cy="1819438"/>
          </a:xfrm>
          <a:solidFill>
            <a:srgbClr val="373739">
              <a:alpha val="80000"/>
            </a:srgbClr>
          </a:solidFill>
        </p:spPr>
        <p:txBody>
          <a:bodyPr>
            <a:noAutofit/>
          </a:bodyPr>
          <a:lstStyle>
            <a:lvl1pPr marL="0" indent="0">
              <a:buNone/>
              <a:defRPr>
                <a:noFill/>
              </a:defRPr>
            </a:lvl1pPr>
          </a:lstStyle>
          <a:p>
            <a:pPr lvl="0"/>
            <a:endParaRPr lang="en-US"/>
          </a:p>
        </p:txBody>
      </p:sp>
      <p:sp>
        <p:nvSpPr>
          <p:cNvPr id="14" name="Title 1"/>
          <p:cNvSpPr>
            <a:spLocks noGrp="1"/>
          </p:cNvSpPr>
          <p:nvPr>
            <p:ph type="title" hasCustomPrompt="1"/>
          </p:nvPr>
        </p:nvSpPr>
        <p:spPr>
          <a:xfrm>
            <a:off x="457199" y="2197269"/>
            <a:ext cx="6551911" cy="870602"/>
          </a:xfrm>
        </p:spPr>
        <p:txBody>
          <a:bodyPr/>
          <a:lstStyle>
            <a:lvl1pPr algn="l">
              <a:defRPr/>
            </a:lvl1pPr>
          </a:lstStyle>
          <a:p>
            <a:r>
              <a:rPr lang="en-US" b="1">
                <a:solidFill>
                  <a:srgbClr val="E37222"/>
                </a:solidFill>
                <a:latin typeface="+mj-lt"/>
                <a:cs typeface="Arial"/>
              </a:rPr>
              <a:t>Type heading here</a:t>
            </a:r>
            <a:endParaRPr lang="en-US"/>
          </a:p>
        </p:txBody>
      </p:sp>
      <p:sp>
        <p:nvSpPr>
          <p:cNvPr id="15" name="Text Placeholder 4"/>
          <p:cNvSpPr>
            <a:spLocks noGrp="1"/>
          </p:cNvSpPr>
          <p:nvPr>
            <p:ph type="body" sz="quarter" idx="16" hasCustomPrompt="1"/>
          </p:nvPr>
        </p:nvSpPr>
        <p:spPr>
          <a:xfrm>
            <a:off x="457199" y="3055764"/>
            <a:ext cx="6551911" cy="491552"/>
          </a:xfrm>
        </p:spPr>
        <p:txBody>
          <a:bodyPr>
            <a:normAutofit/>
          </a:bodyPr>
          <a:lstStyle>
            <a:lvl1pPr marL="0" indent="0">
              <a:buNone/>
              <a:defRPr sz="2200" baseline="0">
                <a:solidFill>
                  <a:schemeClr val="bg1"/>
                </a:solidFill>
              </a:defRPr>
            </a:lvl1pPr>
          </a:lstStyle>
          <a:p>
            <a:pPr lvl="0"/>
            <a:r>
              <a:rPr lang="en-AU"/>
              <a:t>Type sub-heading here</a:t>
            </a:r>
            <a:endParaRPr lang="en-US"/>
          </a:p>
        </p:txBody>
      </p:sp>
      <p:sp>
        <p:nvSpPr>
          <p:cNvPr id="16" name="Text Placeholder 10"/>
          <p:cNvSpPr>
            <a:spLocks noGrp="1"/>
          </p:cNvSpPr>
          <p:nvPr>
            <p:ph type="body" sz="quarter" idx="11" hasCustomPrompt="1"/>
          </p:nvPr>
        </p:nvSpPr>
        <p:spPr>
          <a:xfrm>
            <a:off x="457200" y="3492831"/>
            <a:ext cx="6551321" cy="431800"/>
          </a:xfrm>
        </p:spPr>
        <p:txBody>
          <a:bodyPr>
            <a:normAutofit/>
          </a:bodyPr>
          <a:lstStyle>
            <a:lvl1pPr marL="0" indent="0">
              <a:buNone/>
              <a:defRPr sz="1400">
                <a:solidFill>
                  <a:schemeClr val="bg1"/>
                </a:solidFill>
              </a:defRPr>
            </a:lvl1pPr>
          </a:lstStyle>
          <a:p>
            <a:pPr lvl="0"/>
            <a:r>
              <a:rPr lang="en-AU"/>
              <a:t>Name and department</a:t>
            </a:r>
            <a:endParaRPr lang="en-US"/>
          </a:p>
        </p:txBody>
      </p:sp>
    </p:spTree>
    <p:extLst>
      <p:ext uri="{BB962C8B-B14F-4D97-AF65-F5344CB8AC3E}">
        <p14:creationId xmlns:p14="http://schemas.microsoft.com/office/powerpoint/2010/main" val="3152240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P_Cover-purple">
    <p:spTree>
      <p:nvGrpSpPr>
        <p:cNvPr id="1" name=""/>
        <p:cNvGrpSpPr/>
        <p:nvPr/>
      </p:nvGrpSpPr>
      <p:grpSpPr>
        <a:xfrm>
          <a:off x="0" y="0"/>
          <a:ext cx="0" cy="0"/>
          <a:chOff x="0" y="0"/>
          <a:chExt cx="0" cy="0"/>
        </a:xfrm>
      </p:grpSpPr>
      <p:sp>
        <p:nvSpPr>
          <p:cNvPr id="9" name="Rectangle 8"/>
          <p:cNvSpPr/>
          <p:nvPr userDrawn="1"/>
        </p:nvSpPr>
        <p:spPr>
          <a:xfrm>
            <a:off x="0" y="-81924"/>
            <a:ext cx="9144000" cy="5386721"/>
          </a:xfrm>
          <a:prstGeom prst="rect">
            <a:avLst/>
          </a:prstGeom>
          <a:solidFill>
            <a:srgbClr val="E37222"/>
          </a:solidFill>
          <a:ln>
            <a:noFill/>
          </a:ln>
          <a:effectLst/>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endParaRPr lang="en-GB"/>
          </a:p>
        </p:txBody>
      </p:sp>
      <p:grpSp>
        <p:nvGrpSpPr>
          <p:cNvPr id="8" name="Group 4">
            <a:extLst>
              <a:ext uri="{FF2B5EF4-FFF2-40B4-BE49-F238E27FC236}">
                <a16:creationId xmlns:a16="http://schemas.microsoft.com/office/drawing/2014/main" id="{235B8A86-DBA5-4474-BD08-F4A39E3DBABE}"/>
              </a:ext>
            </a:extLst>
          </p:cNvPr>
          <p:cNvGrpSpPr>
            <a:grpSpLocks noChangeAspect="1"/>
          </p:cNvGrpSpPr>
          <p:nvPr userDrawn="1"/>
        </p:nvGrpSpPr>
        <p:grpSpPr bwMode="auto">
          <a:xfrm>
            <a:off x="3198814" y="1225550"/>
            <a:ext cx="2706688" cy="2706688"/>
            <a:chOff x="2015" y="772"/>
            <a:chExt cx="1705" cy="1705"/>
          </a:xfrm>
          <a:solidFill>
            <a:srgbClr val="383839"/>
          </a:solidFill>
        </p:grpSpPr>
        <p:sp>
          <p:nvSpPr>
            <p:cNvPr id="11" name="Freeform 5">
              <a:extLst>
                <a:ext uri="{FF2B5EF4-FFF2-40B4-BE49-F238E27FC236}">
                  <a16:creationId xmlns:a16="http://schemas.microsoft.com/office/drawing/2014/main" id="{65364A34-43D0-40EC-A399-759179D64ACD}"/>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5AB737BF-EB08-492C-BD2B-DBB9E2CE953D}"/>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3" name="Text Placeholder 4">
            <a:extLst>
              <a:ext uri="{FF2B5EF4-FFF2-40B4-BE49-F238E27FC236}">
                <a16:creationId xmlns:a16="http://schemas.microsoft.com/office/drawing/2014/main" id="{F06ABB72-48DF-4DB5-A671-977A61322E5B}"/>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4" name="Date Placeholder 1">
            <a:extLst>
              <a:ext uri="{FF2B5EF4-FFF2-40B4-BE49-F238E27FC236}">
                <a16:creationId xmlns:a16="http://schemas.microsoft.com/office/drawing/2014/main" id="{B2869C19-53D0-4ACE-9414-0F343FFCCB02}"/>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220322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_Cover-red">
    <p:spTree>
      <p:nvGrpSpPr>
        <p:cNvPr id="1" name=""/>
        <p:cNvGrpSpPr/>
        <p:nvPr/>
      </p:nvGrpSpPr>
      <p:grpSpPr>
        <a:xfrm>
          <a:off x="0" y="0"/>
          <a:ext cx="0" cy="0"/>
          <a:chOff x="0" y="0"/>
          <a:chExt cx="0" cy="0"/>
        </a:xfrm>
      </p:grpSpPr>
      <p:sp>
        <p:nvSpPr>
          <p:cNvPr id="10" name="Rectangle 9"/>
          <p:cNvSpPr/>
          <p:nvPr userDrawn="1"/>
        </p:nvSpPr>
        <p:spPr>
          <a:xfrm>
            <a:off x="0" y="1"/>
            <a:ext cx="9150513" cy="515001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a:endParaRPr lang="en-US">
              <a:solidFill>
                <a:srgbClr val="E71D46"/>
              </a:solidFill>
            </a:endParaRPr>
          </a:p>
        </p:txBody>
      </p:sp>
      <p:grpSp>
        <p:nvGrpSpPr>
          <p:cNvPr id="8" name="Group 4">
            <a:extLst>
              <a:ext uri="{FF2B5EF4-FFF2-40B4-BE49-F238E27FC236}">
                <a16:creationId xmlns:a16="http://schemas.microsoft.com/office/drawing/2014/main" id="{565EE178-0B2C-46F5-9139-3117E6AA6187}"/>
              </a:ext>
            </a:extLst>
          </p:cNvPr>
          <p:cNvGrpSpPr>
            <a:grpSpLocks noChangeAspect="1"/>
          </p:cNvGrpSpPr>
          <p:nvPr userDrawn="1"/>
        </p:nvGrpSpPr>
        <p:grpSpPr bwMode="auto">
          <a:xfrm>
            <a:off x="3198814" y="1225550"/>
            <a:ext cx="2706688" cy="2706688"/>
            <a:chOff x="2015" y="772"/>
            <a:chExt cx="1705" cy="1705"/>
          </a:xfrm>
        </p:grpSpPr>
        <p:sp>
          <p:nvSpPr>
            <p:cNvPr id="11" name="Freeform 5">
              <a:extLst>
                <a:ext uri="{FF2B5EF4-FFF2-40B4-BE49-F238E27FC236}">
                  <a16:creationId xmlns:a16="http://schemas.microsoft.com/office/drawing/2014/main" id="{D4E67D75-533D-42A2-A0F1-E15BC203F311}"/>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6FAFE0B-19DA-4631-8348-D99CB19CE255}"/>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3" name="Text Placeholder 4">
            <a:extLst>
              <a:ext uri="{FF2B5EF4-FFF2-40B4-BE49-F238E27FC236}">
                <a16:creationId xmlns:a16="http://schemas.microsoft.com/office/drawing/2014/main" id="{737010B2-8C0B-436C-828E-6D7DE28A78D4}"/>
              </a:ext>
            </a:extLst>
          </p:cNvPr>
          <p:cNvSpPr>
            <a:spLocks noGrp="1"/>
          </p:cNvSpPr>
          <p:nvPr>
            <p:ph type="body" sz="quarter" idx="21"/>
          </p:nvPr>
        </p:nvSpPr>
        <p:spPr>
          <a:xfrm>
            <a:off x="527052" y="2362009"/>
            <a:ext cx="2433638" cy="2297773"/>
          </a:xfrm>
          <a:noFill/>
        </p:spPr>
        <p:txBody>
          <a:bodyPr anchor="b" anchorCtr="0"/>
          <a:lstStyle>
            <a:lvl1pPr marL="0" indent="0">
              <a:spcBef>
                <a:spcPts val="600"/>
              </a:spcBef>
              <a:spcAft>
                <a:spcPts val="200"/>
              </a:spcAft>
              <a:buFont typeface="Arial" panose="020B0604020202020204" pitchFamily="34" charset="0"/>
              <a:buNone/>
              <a:defRPr>
                <a:solidFill>
                  <a:schemeClr val="bg1"/>
                </a:solidFill>
                <a:latin typeface="+mj-lt"/>
              </a:defRPr>
            </a:lvl1pPr>
            <a:lvl2pPr marL="0" indent="0">
              <a:spcBef>
                <a:spcPts val="600"/>
              </a:spcBef>
              <a:spcAft>
                <a:spcPts val="1800"/>
              </a:spcAft>
              <a:buFont typeface="Arial" panose="020B0604020202020204" pitchFamily="34" charset="0"/>
              <a:buNone/>
              <a:defRPr sz="1400">
                <a:solidFill>
                  <a:schemeClr val="bg1"/>
                </a:solidFill>
              </a:defRPr>
            </a:lvl2pPr>
            <a:lvl3pPr marL="0" indent="0">
              <a:spcBef>
                <a:spcPts val="600"/>
              </a:spcBef>
              <a:buFont typeface="Arial" panose="020B0604020202020204" pitchFamily="34" charset="0"/>
              <a:buNone/>
              <a:defRPr sz="800">
                <a:solidFill>
                  <a:schemeClr val="bg1"/>
                </a:solidFill>
              </a:defRPr>
            </a:lvl3pPr>
            <a:lvl4pPr marL="0" indent="0">
              <a:spcBef>
                <a:spcPts val="600"/>
              </a:spcBef>
              <a:buFont typeface="Arial" panose="020B0604020202020204" pitchFamily="34" charset="0"/>
              <a:buNone/>
              <a:defRPr sz="800">
                <a:solidFill>
                  <a:schemeClr val="bg1"/>
                </a:solidFill>
              </a:defRPr>
            </a:lvl4pPr>
            <a:lvl5pPr marL="0" indent="0">
              <a:spcBef>
                <a:spcPts val="600"/>
              </a:spcBef>
              <a:buFont typeface="Arial" panose="020B0604020202020204" pitchFamily="34" charset="0"/>
              <a:buNone/>
              <a:defRPr sz="800">
                <a:solidFill>
                  <a:schemeClr val="bg1"/>
                </a:solidFill>
              </a:defRPr>
            </a:lvl5pPr>
            <a:lvl6pPr marL="0" indent="0">
              <a:spcBef>
                <a:spcPts val="600"/>
              </a:spcBef>
              <a:buNone/>
              <a:defRPr sz="800">
                <a:solidFill>
                  <a:schemeClr val="bg1"/>
                </a:solidFill>
              </a:defRPr>
            </a:lvl6pPr>
            <a:lvl7pPr marL="0" indent="0">
              <a:spcBef>
                <a:spcPts val="600"/>
              </a:spcBef>
              <a:buNone/>
              <a:defRPr sz="800">
                <a:solidFill>
                  <a:schemeClr val="bg1"/>
                </a:solidFill>
              </a:defRPr>
            </a:lvl7pPr>
            <a:lvl8pPr marL="0" indent="0">
              <a:spcBef>
                <a:spcPts val="600"/>
              </a:spcBef>
              <a:buNone/>
              <a:defRPr sz="800">
                <a:solidFill>
                  <a:schemeClr val="bg1"/>
                </a:solidFill>
              </a:defRPr>
            </a:lvl8pPr>
            <a:lvl9pPr marL="0" indent="0">
              <a:spcBef>
                <a:spcPts val="600"/>
              </a:spcBef>
              <a:buNone/>
              <a:defRPr sz="800">
                <a:solidFill>
                  <a:schemeClr val="bg1"/>
                </a:solidFill>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4" name="Date Placeholder 1">
            <a:extLst>
              <a:ext uri="{FF2B5EF4-FFF2-40B4-BE49-F238E27FC236}">
                <a16:creationId xmlns:a16="http://schemas.microsoft.com/office/drawing/2014/main" id="{C937F5DE-7F5D-46AF-9CDF-28D0F3942664}"/>
              </a:ext>
            </a:extLst>
          </p:cNvPr>
          <p:cNvSpPr>
            <a:spLocks noGrp="1"/>
          </p:cNvSpPr>
          <p:nvPr>
            <p:ph type="dt" sz="half" idx="23"/>
          </p:nvPr>
        </p:nvSpPr>
        <p:spPr>
          <a:xfrm>
            <a:off x="527050" y="4654784"/>
            <a:ext cx="2433640" cy="209537"/>
          </a:xfrm>
        </p:spPr>
        <p:txBody>
          <a:bodyPr/>
          <a:lstStyle>
            <a:lvl1pPr>
              <a:defRPr>
                <a:solidFill>
                  <a:schemeClr val="bg2"/>
                </a:solidFill>
              </a:defRPr>
            </a:lvl1pPr>
          </a:lstStyle>
          <a:p>
            <a:endParaRPr lang="en-AU"/>
          </a:p>
        </p:txBody>
      </p:sp>
    </p:spTree>
    <p:extLst>
      <p:ext uri="{BB962C8B-B14F-4D97-AF65-F5344CB8AC3E}">
        <p14:creationId xmlns:p14="http://schemas.microsoft.com/office/powerpoint/2010/main" val="3177915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_Cover-white and blue">
    <p:spTree>
      <p:nvGrpSpPr>
        <p:cNvPr id="1" name=""/>
        <p:cNvGrpSpPr/>
        <p:nvPr/>
      </p:nvGrpSpPr>
      <p:grpSpPr>
        <a:xfrm>
          <a:off x="0" y="0"/>
          <a:ext cx="0" cy="0"/>
          <a:chOff x="0" y="0"/>
          <a:chExt cx="0" cy="0"/>
        </a:xfrm>
      </p:grpSpPr>
      <p:pic>
        <p:nvPicPr>
          <p:cNvPr id="9" name="Picture 8" descr="Principals_Brandmark_White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198404" y="1224998"/>
            <a:ext cx="2693423" cy="2693423"/>
          </a:xfrm>
          <a:prstGeom prst="rect">
            <a:avLst/>
          </a:prstGeom>
        </p:spPr>
      </p:pic>
      <p:sp>
        <p:nvSpPr>
          <p:cNvPr id="21" name="Text Placeholder 4">
            <a:extLst>
              <a:ext uri="{FF2B5EF4-FFF2-40B4-BE49-F238E27FC236}">
                <a16:creationId xmlns:a16="http://schemas.microsoft.com/office/drawing/2014/main" id="{0454590F-ABB7-4BB3-BD21-8EE1475FB781}"/>
              </a:ext>
            </a:extLst>
          </p:cNvPr>
          <p:cNvSpPr>
            <a:spLocks noGrp="1"/>
          </p:cNvSpPr>
          <p:nvPr>
            <p:ph type="body" sz="quarter" idx="21"/>
          </p:nvPr>
        </p:nvSpPr>
        <p:spPr>
          <a:xfrm>
            <a:off x="527052" y="2362009"/>
            <a:ext cx="2433638" cy="2298509"/>
          </a:xfrm>
          <a:noFill/>
        </p:spPr>
        <p:txBody>
          <a:bodyPr anchor="b" anchorCtr="0"/>
          <a:lstStyle>
            <a:lvl1pPr marL="0" indent="0">
              <a:spcBef>
                <a:spcPts val="600"/>
              </a:spcBef>
              <a:spcAft>
                <a:spcPts val="200"/>
              </a:spcAft>
              <a:buFont typeface="Arial" panose="020B0604020202020204" pitchFamily="34" charset="0"/>
              <a:buNone/>
              <a:defRPr>
                <a:latin typeface="+mj-lt"/>
              </a:defRPr>
            </a:lvl1pPr>
            <a:lvl2pPr marL="0" indent="0">
              <a:spcBef>
                <a:spcPts val="600"/>
              </a:spcBef>
              <a:spcAft>
                <a:spcPts val="1800"/>
              </a:spcAft>
              <a:buFont typeface="Arial" panose="020B0604020202020204" pitchFamily="34" charset="0"/>
              <a:buNone/>
              <a:defRPr sz="1400"/>
            </a:lvl2pPr>
            <a:lvl3pPr marL="0" indent="0">
              <a:spcBef>
                <a:spcPts val="600"/>
              </a:spcBef>
              <a:buFont typeface="Arial" panose="020B0604020202020204" pitchFamily="34" charset="0"/>
              <a:buNone/>
              <a:defRPr sz="800"/>
            </a:lvl3pPr>
            <a:lvl4pPr marL="0" indent="0">
              <a:spcBef>
                <a:spcPts val="600"/>
              </a:spcBef>
              <a:buFont typeface="Arial" panose="020B0604020202020204" pitchFamily="34" charset="0"/>
              <a:buNone/>
              <a:defRPr sz="800"/>
            </a:lvl4pPr>
            <a:lvl5pPr marL="0" indent="0">
              <a:spcBef>
                <a:spcPts val="600"/>
              </a:spcBef>
              <a:buFont typeface="Arial" panose="020B0604020202020204" pitchFamily="34" charset="0"/>
              <a:buNone/>
              <a:defRPr sz="800"/>
            </a:lvl5pPr>
            <a:lvl6pPr marL="0" indent="0">
              <a:spcBef>
                <a:spcPts val="600"/>
              </a:spcBef>
              <a:buNone/>
              <a:defRPr sz="800"/>
            </a:lvl6pPr>
            <a:lvl7pPr marL="0" indent="0">
              <a:spcBef>
                <a:spcPts val="600"/>
              </a:spcBef>
              <a:buNone/>
              <a:defRPr sz="800"/>
            </a:lvl7pPr>
            <a:lvl8pPr marL="0" indent="0">
              <a:spcBef>
                <a:spcPts val="600"/>
              </a:spcBef>
              <a:buNone/>
              <a:defRPr sz="800"/>
            </a:lvl8pPr>
            <a:lvl9pPr marL="0" indent="0">
              <a:spcBef>
                <a:spcPts val="600"/>
              </a:spcBef>
              <a:buNone/>
              <a:defRPr sz="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 name="Date Placeholder 27">
            <a:extLst>
              <a:ext uri="{FF2B5EF4-FFF2-40B4-BE49-F238E27FC236}">
                <a16:creationId xmlns:a16="http://schemas.microsoft.com/office/drawing/2014/main" id="{2099A63A-54AD-4322-B2D0-553A54C3AFBE}"/>
              </a:ext>
            </a:extLst>
          </p:cNvPr>
          <p:cNvSpPr>
            <a:spLocks noGrp="1"/>
          </p:cNvSpPr>
          <p:nvPr>
            <p:ph type="dt" sz="half" idx="23"/>
          </p:nvPr>
        </p:nvSpPr>
        <p:spPr>
          <a:xfrm>
            <a:off x="527052" y="4659776"/>
            <a:ext cx="2433639" cy="209986"/>
          </a:xfrm>
        </p:spPr>
        <p:txBody>
          <a:bodyPr/>
          <a:lstStyle/>
          <a:p>
            <a:endParaRPr lang="en-AU"/>
          </a:p>
        </p:txBody>
      </p:sp>
      <p:grpSp>
        <p:nvGrpSpPr>
          <p:cNvPr id="23" name="Group 4">
            <a:extLst>
              <a:ext uri="{FF2B5EF4-FFF2-40B4-BE49-F238E27FC236}">
                <a16:creationId xmlns:a16="http://schemas.microsoft.com/office/drawing/2014/main" id="{813C1A14-9383-4B06-BAEC-449F5D728736}"/>
              </a:ext>
            </a:extLst>
          </p:cNvPr>
          <p:cNvGrpSpPr>
            <a:grpSpLocks noChangeAspect="1"/>
          </p:cNvGrpSpPr>
          <p:nvPr userDrawn="1"/>
        </p:nvGrpSpPr>
        <p:grpSpPr bwMode="auto">
          <a:xfrm>
            <a:off x="3198814" y="1225550"/>
            <a:ext cx="2706688" cy="2706688"/>
            <a:chOff x="2015" y="772"/>
            <a:chExt cx="1705" cy="1705"/>
          </a:xfrm>
          <a:solidFill>
            <a:schemeClr val="accent1"/>
          </a:solidFill>
        </p:grpSpPr>
        <p:sp>
          <p:nvSpPr>
            <p:cNvPr id="24" name="Freeform 5">
              <a:extLst>
                <a:ext uri="{FF2B5EF4-FFF2-40B4-BE49-F238E27FC236}">
                  <a16:creationId xmlns:a16="http://schemas.microsoft.com/office/drawing/2014/main" id="{8B71ECAB-02FD-4C8E-B91A-34BD42068211}"/>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5" name="Freeform 6">
              <a:extLst>
                <a:ext uri="{FF2B5EF4-FFF2-40B4-BE49-F238E27FC236}">
                  <a16:creationId xmlns:a16="http://schemas.microsoft.com/office/drawing/2014/main" id="{53F3E9E6-091B-4BC6-B856-7586C724FAB7}"/>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532764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_Cover-white and purple">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23F6C222-AA4E-459B-8B31-0B7F76281398}"/>
              </a:ext>
            </a:extLst>
          </p:cNvPr>
          <p:cNvSpPr>
            <a:spLocks noGrp="1"/>
          </p:cNvSpPr>
          <p:nvPr>
            <p:ph type="body" sz="quarter" idx="21"/>
          </p:nvPr>
        </p:nvSpPr>
        <p:spPr>
          <a:xfrm>
            <a:off x="527052" y="2362009"/>
            <a:ext cx="2433638" cy="2298509"/>
          </a:xfrm>
          <a:noFill/>
        </p:spPr>
        <p:txBody>
          <a:bodyPr anchor="b" anchorCtr="0"/>
          <a:lstStyle>
            <a:lvl1pPr marL="0" indent="0">
              <a:spcBef>
                <a:spcPts val="600"/>
              </a:spcBef>
              <a:spcAft>
                <a:spcPts val="200"/>
              </a:spcAft>
              <a:buFont typeface="Arial" panose="020B0604020202020204" pitchFamily="34" charset="0"/>
              <a:buNone/>
              <a:defRPr>
                <a:latin typeface="+mj-lt"/>
              </a:defRPr>
            </a:lvl1pPr>
            <a:lvl2pPr marL="0" indent="0">
              <a:spcBef>
                <a:spcPts val="600"/>
              </a:spcBef>
              <a:spcAft>
                <a:spcPts val="1800"/>
              </a:spcAft>
              <a:buFont typeface="Arial" panose="020B0604020202020204" pitchFamily="34" charset="0"/>
              <a:buNone/>
              <a:defRPr sz="1400"/>
            </a:lvl2pPr>
            <a:lvl3pPr marL="0" indent="0">
              <a:spcBef>
                <a:spcPts val="600"/>
              </a:spcBef>
              <a:buFont typeface="Arial" panose="020B0604020202020204" pitchFamily="34" charset="0"/>
              <a:buNone/>
              <a:defRPr sz="800"/>
            </a:lvl3pPr>
            <a:lvl4pPr marL="0" indent="0">
              <a:spcBef>
                <a:spcPts val="600"/>
              </a:spcBef>
              <a:buFont typeface="Arial" panose="020B0604020202020204" pitchFamily="34" charset="0"/>
              <a:buNone/>
              <a:defRPr sz="800"/>
            </a:lvl4pPr>
            <a:lvl5pPr marL="0" indent="0">
              <a:spcBef>
                <a:spcPts val="600"/>
              </a:spcBef>
              <a:buFont typeface="Arial" panose="020B0604020202020204" pitchFamily="34" charset="0"/>
              <a:buNone/>
              <a:defRPr sz="800"/>
            </a:lvl5pPr>
            <a:lvl6pPr marL="0" indent="0">
              <a:spcBef>
                <a:spcPts val="600"/>
              </a:spcBef>
              <a:buNone/>
              <a:defRPr sz="800"/>
            </a:lvl6pPr>
            <a:lvl7pPr marL="0" indent="0">
              <a:spcBef>
                <a:spcPts val="600"/>
              </a:spcBef>
              <a:buNone/>
              <a:defRPr sz="800"/>
            </a:lvl7pPr>
            <a:lvl8pPr marL="0" indent="0">
              <a:spcBef>
                <a:spcPts val="600"/>
              </a:spcBef>
              <a:buNone/>
              <a:defRPr sz="800"/>
            </a:lvl8pPr>
            <a:lvl9pPr marL="0" indent="0">
              <a:spcBef>
                <a:spcPts val="600"/>
              </a:spcBef>
              <a:buNone/>
              <a:defRPr sz="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 name="Date Placeholder 27">
            <a:extLst>
              <a:ext uri="{FF2B5EF4-FFF2-40B4-BE49-F238E27FC236}">
                <a16:creationId xmlns:a16="http://schemas.microsoft.com/office/drawing/2014/main" id="{8CCA0C55-49EB-4EB7-A3C4-87AC4D83449F}"/>
              </a:ext>
            </a:extLst>
          </p:cNvPr>
          <p:cNvSpPr>
            <a:spLocks noGrp="1"/>
          </p:cNvSpPr>
          <p:nvPr>
            <p:ph type="dt" sz="half" idx="23"/>
          </p:nvPr>
        </p:nvSpPr>
        <p:spPr>
          <a:xfrm>
            <a:off x="527052" y="4659776"/>
            <a:ext cx="2433639" cy="209986"/>
          </a:xfrm>
        </p:spPr>
        <p:txBody>
          <a:bodyPr/>
          <a:lstStyle/>
          <a:p>
            <a:endParaRPr lang="en-AU"/>
          </a:p>
        </p:txBody>
      </p:sp>
      <p:grpSp>
        <p:nvGrpSpPr>
          <p:cNvPr id="12" name="Group 4">
            <a:extLst>
              <a:ext uri="{FF2B5EF4-FFF2-40B4-BE49-F238E27FC236}">
                <a16:creationId xmlns:a16="http://schemas.microsoft.com/office/drawing/2014/main" id="{3F40E078-CB31-4A85-A270-3E4546364F49}"/>
              </a:ext>
            </a:extLst>
          </p:cNvPr>
          <p:cNvGrpSpPr>
            <a:grpSpLocks noChangeAspect="1"/>
          </p:cNvGrpSpPr>
          <p:nvPr userDrawn="1"/>
        </p:nvGrpSpPr>
        <p:grpSpPr bwMode="auto">
          <a:xfrm>
            <a:off x="3198814" y="1225550"/>
            <a:ext cx="2706688" cy="2706688"/>
            <a:chOff x="2015" y="772"/>
            <a:chExt cx="1705" cy="1705"/>
          </a:xfrm>
          <a:solidFill>
            <a:schemeClr val="accent2"/>
          </a:solidFill>
        </p:grpSpPr>
        <p:sp>
          <p:nvSpPr>
            <p:cNvPr id="13" name="Freeform 5">
              <a:extLst>
                <a:ext uri="{FF2B5EF4-FFF2-40B4-BE49-F238E27FC236}">
                  <a16:creationId xmlns:a16="http://schemas.microsoft.com/office/drawing/2014/main" id="{E32CF791-8AB3-4BC4-BB1A-74A0694F6C8A}"/>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Freeform 6">
              <a:extLst>
                <a:ext uri="{FF2B5EF4-FFF2-40B4-BE49-F238E27FC236}">
                  <a16:creationId xmlns:a16="http://schemas.microsoft.com/office/drawing/2014/main" id="{48D61391-B911-45E8-A93A-E55EEE54C7DA}"/>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891738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_Cover-white and re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BF0DDC0B-C13A-474B-982B-C97FC32C88CD}"/>
              </a:ext>
            </a:extLst>
          </p:cNvPr>
          <p:cNvSpPr>
            <a:spLocks noGrp="1"/>
          </p:cNvSpPr>
          <p:nvPr>
            <p:ph type="body" sz="quarter" idx="21"/>
          </p:nvPr>
        </p:nvSpPr>
        <p:spPr>
          <a:xfrm>
            <a:off x="527052" y="2362009"/>
            <a:ext cx="2433638" cy="2298509"/>
          </a:xfrm>
          <a:noFill/>
        </p:spPr>
        <p:txBody>
          <a:bodyPr anchor="b" anchorCtr="0"/>
          <a:lstStyle>
            <a:lvl1pPr marL="0" indent="0">
              <a:spcBef>
                <a:spcPts val="600"/>
              </a:spcBef>
              <a:spcAft>
                <a:spcPts val="200"/>
              </a:spcAft>
              <a:buFont typeface="Arial" panose="020B0604020202020204" pitchFamily="34" charset="0"/>
              <a:buNone/>
              <a:defRPr>
                <a:latin typeface="+mj-lt"/>
              </a:defRPr>
            </a:lvl1pPr>
            <a:lvl2pPr marL="0" indent="0">
              <a:spcBef>
                <a:spcPts val="600"/>
              </a:spcBef>
              <a:spcAft>
                <a:spcPts val="1800"/>
              </a:spcAft>
              <a:buFont typeface="Arial" panose="020B0604020202020204" pitchFamily="34" charset="0"/>
              <a:buNone/>
              <a:defRPr sz="1400"/>
            </a:lvl2pPr>
            <a:lvl3pPr marL="0" indent="0">
              <a:spcBef>
                <a:spcPts val="600"/>
              </a:spcBef>
              <a:buFont typeface="Arial" panose="020B0604020202020204" pitchFamily="34" charset="0"/>
              <a:buNone/>
              <a:defRPr sz="800"/>
            </a:lvl3pPr>
            <a:lvl4pPr marL="0" indent="0">
              <a:spcBef>
                <a:spcPts val="600"/>
              </a:spcBef>
              <a:buFont typeface="Arial" panose="020B0604020202020204" pitchFamily="34" charset="0"/>
              <a:buNone/>
              <a:defRPr sz="800"/>
            </a:lvl4pPr>
            <a:lvl5pPr marL="0" indent="0">
              <a:spcBef>
                <a:spcPts val="600"/>
              </a:spcBef>
              <a:buFont typeface="Arial" panose="020B0604020202020204" pitchFamily="34" charset="0"/>
              <a:buNone/>
              <a:defRPr sz="800"/>
            </a:lvl5pPr>
            <a:lvl6pPr marL="0" indent="0">
              <a:spcBef>
                <a:spcPts val="600"/>
              </a:spcBef>
              <a:buNone/>
              <a:defRPr sz="800"/>
            </a:lvl6pPr>
            <a:lvl7pPr marL="0" indent="0">
              <a:spcBef>
                <a:spcPts val="600"/>
              </a:spcBef>
              <a:buNone/>
              <a:defRPr sz="800"/>
            </a:lvl7pPr>
            <a:lvl8pPr marL="0" indent="0">
              <a:spcBef>
                <a:spcPts val="600"/>
              </a:spcBef>
              <a:buNone/>
              <a:defRPr sz="800"/>
            </a:lvl8pPr>
            <a:lvl9pPr marL="0" indent="0">
              <a:spcBef>
                <a:spcPts val="600"/>
              </a:spcBef>
              <a:buNone/>
              <a:defRPr sz="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 name="Date Placeholder 27">
            <a:extLst>
              <a:ext uri="{FF2B5EF4-FFF2-40B4-BE49-F238E27FC236}">
                <a16:creationId xmlns:a16="http://schemas.microsoft.com/office/drawing/2014/main" id="{6B0A318D-9EB4-43CA-88AC-5A734ADF160B}"/>
              </a:ext>
            </a:extLst>
          </p:cNvPr>
          <p:cNvSpPr>
            <a:spLocks noGrp="1"/>
          </p:cNvSpPr>
          <p:nvPr>
            <p:ph type="dt" sz="half" idx="23"/>
          </p:nvPr>
        </p:nvSpPr>
        <p:spPr>
          <a:xfrm>
            <a:off x="527052" y="4659776"/>
            <a:ext cx="2433639" cy="209986"/>
          </a:xfrm>
        </p:spPr>
        <p:txBody>
          <a:bodyPr/>
          <a:lstStyle/>
          <a:p>
            <a:endParaRPr lang="en-AU"/>
          </a:p>
        </p:txBody>
      </p:sp>
      <p:grpSp>
        <p:nvGrpSpPr>
          <p:cNvPr id="12" name="Group 4">
            <a:extLst>
              <a:ext uri="{FF2B5EF4-FFF2-40B4-BE49-F238E27FC236}">
                <a16:creationId xmlns:a16="http://schemas.microsoft.com/office/drawing/2014/main" id="{DC6AB82C-2793-4404-8974-06C4739B6830}"/>
              </a:ext>
            </a:extLst>
          </p:cNvPr>
          <p:cNvGrpSpPr>
            <a:grpSpLocks noChangeAspect="1"/>
          </p:cNvGrpSpPr>
          <p:nvPr userDrawn="1"/>
        </p:nvGrpSpPr>
        <p:grpSpPr bwMode="auto">
          <a:xfrm>
            <a:off x="3198814" y="1225550"/>
            <a:ext cx="2706688" cy="2706688"/>
            <a:chOff x="2015" y="772"/>
            <a:chExt cx="1705" cy="1705"/>
          </a:xfrm>
          <a:solidFill>
            <a:schemeClr val="accent3"/>
          </a:solidFill>
        </p:grpSpPr>
        <p:sp>
          <p:nvSpPr>
            <p:cNvPr id="13" name="Freeform 5">
              <a:extLst>
                <a:ext uri="{FF2B5EF4-FFF2-40B4-BE49-F238E27FC236}">
                  <a16:creationId xmlns:a16="http://schemas.microsoft.com/office/drawing/2014/main" id="{C5F405EA-A31D-47D1-A200-FF512C08003B}"/>
                </a:ext>
              </a:extLst>
            </p:cNvPr>
            <p:cNvSpPr>
              <a:spLocks/>
            </p:cNvSpPr>
            <p:nvPr userDrawn="1"/>
          </p:nvSpPr>
          <p:spPr bwMode="auto">
            <a:xfrm>
              <a:off x="2301" y="772"/>
              <a:ext cx="1419" cy="1418"/>
            </a:xfrm>
            <a:custGeom>
              <a:avLst/>
              <a:gdLst>
                <a:gd name="T0" fmla="*/ 787 w 1573"/>
                <a:gd name="T1" fmla="*/ 1572 h 1572"/>
                <a:gd name="T2" fmla="*/ 787 w 1573"/>
                <a:gd name="T3" fmla="*/ 1572 h 1572"/>
                <a:gd name="T4" fmla="*/ 0 w 1573"/>
                <a:gd name="T5" fmla="*/ 787 h 1572"/>
                <a:gd name="T6" fmla="*/ 785 w 1573"/>
                <a:gd name="T7" fmla="*/ 0 h 1572"/>
                <a:gd name="T8" fmla="*/ 1572 w 1573"/>
                <a:gd name="T9" fmla="*/ 785 h 1572"/>
                <a:gd name="T10" fmla="*/ 787 w 1573"/>
                <a:gd name="T11" fmla="*/ 1572 h 1572"/>
              </a:gdLst>
              <a:ahLst/>
              <a:cxnLst>
                <a:cxn ang="0">
                  <a:pos x="T0" y="T1"/>
                </a:cxn>
                <a:cxn ang="0">
                  <a:pos x="T2" y="T3"/>
                </a:cxn>
                <a:cxn ang="0">
                  <a:pos x="T4" y="T5"/>
                </a:cxn>
                <a:cxn ang="0">
                  <a:pos x="T6" y="T7"/>
                </a:cxn>
                <a:cxn ang="0">
                  <a:pos x="T8" y="T9"/>
                </a:cxn>
                <a:cxn ang="0">
                  <a:pos x="T10" y="T11"/>
                </a:cxn>
              </a:cxnLst>
              <a:rect l="0" t="0" r="r" b="b"/>
              <a:pathLst>
                <a:path w="1573" h="1572">
                  <a:moveTo>
                    <a:pt x="787" y="1572"/>
                  </a:moveTo>
                  <a:lnTo>
                    <a:pt x="787" y="1572"/>
                  </a:lnTo>
                  <a:cubicBezTo>
                    <a:pt x="352" y="1572"/>
                    <a:pt x="0" y="1221"/>
                    <a:pt x="0" y="787"/>
                  </a:cubicBezTo>
                  <a:cubicBezTo>
                    <a:pt x="0" y="352"/>
                    <a:pt x="351" y="0"/>
                    <a:pt x="785" y="0"/>
                  </a:cubicBezTo>
                  <a:cubicBezTo>
                    <a:pt x="1220" y="0"/>
                    <a:pt x="1572" y="351"/>
                    <a:pt x="1572" y="785"/>
                  </a:cubicBezTo>
                  <a:cubicBezTo>
                    <a:pt x="1573" y="1220"/>
                    <a:pt x="1221" y="1572"/>
                    <a:pt x="787" y="15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Freeform 6">
              <a:extLst>
                <a:ext uri="{FF2B5EF4-FFF2-40B4-BE49-F238E27FC236}">
                  <a16:creationId xmlns:a16="http://schemas.microsoft.com/office/drawing/2014/main" id="{4FBBE783-A087-493C-906E-FC03FD0B661E}"/>
                </a:ext>
              </a:extLst>
            </p:cNvPr>
            <p:cNvSpPr>
              <a:spLocks/>
            </p:cNvSpPr>
            <p:nvPr userDrawn="1"/>
          </p:nvSpPr>
          <p:spPr bwMode="auto">
            <a:xfrm>
              <a:off x="2015" y="2005"/>
              <a:ext cx="471" cy="472"/>
            </a:xfrm>
            <a:custGeom>
              <a:avLst/>
              <a:gdLst>
                <a:gd name="T0" fmla="*/ 0 w 522"/>
                <a:gd name="T1" fmla="*/ 262 h 523"/>
                <a:gd name="T2" fmla="*/ 0 w 522"/>
                <a:gd name="T3" fmla="*/ 262 h 523"/>
                <a:gd name="T4" fmla="*/ 261 w 522"/>
                <a:gd name="T5" fmla="*/ 523 h 523"/>
                <a:gd name="T6" fmla="*/ 522 w 522"/>
                <a:gd name="T7" fmla="*/ 261 h 523"/>
                <a:gd name="T8" fmla="*/ 260 w 522"/>
                <a:gd name="T9" fmla="*/ 0 h 523"/>
                <a:gd name="T10" fmla="*/ 0 w 522"/>
                <a:gd name="T11" fmla="*/ 262 h 523"/>
              </a:gdLst>
              <a:ahLst/>
              <a:cxnLst>
                <a:cxn ang="0">
                  <a:pos x="T0" y="T1"/>
                </a:cxn>
                <a:cxn ang="0">
                  <a:pos x="T2" y="T3"/>
                </a:cxn>
                <a:cxn ang="0">
                  <a:pos x="T4" y="T5"/>
                </a:cxn>
                <a:cxn ang="0">
                  <a:pos x="T6" y="T7"/>
                </a:cxn>
                <a:cxn ang="0">
                  <a:pos x="T8" y="T9"/>
                </a:cxn>
                <a:cxn ang="0">
                  <a:pos x="T10" y="T11"/>
                </a:cxn>
              </a:cxnLst>
              <a:rect l="0" t="0" r="r" b="b"/>
              <a:pathLst>
                <a:path w="522" h="523">
                  <a:moveTo>
                    <a:pt x="0" y="262"/>
                  </a:moveTo>
                  <a:lnTo>
                    <a:pt x="0" y="262"/>
                  </a:lnTo>
                  <a:cubicBezTo>
                    <a:pt x="0" y="406"/>
                    <a:pt x="117" y="523"/>
                    <a:pt x="261" y="523"/>
                  </a:cubicBezTo>
                  <a:cubicBezTo>
                    <a:pt x="405" y="522"/>
                    <a:pt x="522" y="405"/>
                    <a:pt x="522" y="261"/>
                  </a:cubicBezTo>
                  <a:cubicBezTo>
                    <a:pt x="522" y="117"/>
                    <a:pt x="405" y="0"/>
                    <a:pt x="260" y="0"/>
                  </a:cubicBezTo>
                  <a:cubicBezTo>
                    <a:pt x="116" y="0"/>
                    <a:pt x="0" y="117"/>
                    <a:pt x="0" y="2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907737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_ThankYou">
    <p:spTree>
      <p:nvGrpSpPr>
        <p:cNvPr id="1" name=""/>
        <p:cNvGrpSpPr/>
        <p:nvPr/>
      </p:nvGrpSpPr>
      <p:grpSpPr>
        <a:xfrm>
          <a:off x="0" y="0"/>
          <a:ext cx="0" cy="0"/>
          <a:chOff x="0" y="0"/>
          <a:chExt cx="0" cy="0"/>
        </a:xfrm>
      </p:grpSpPr>
      <p:sp>
        <p:nvSpPr>
          <p:cNvPr id="10" name="Text Placeholder 3"/>
          <p:cNvSpPr>
            <a:spLocks noGrp="1"/>
          </p:cNvSpPr>
          <p:nvPr>
            <p:ph type="body" sz="quarter" idx="15" hasCustomPrompt="1"/>
          </p:nvPr>
        </p:nvSpPr>
        <p:spPr>
          <a:xfrm rot="16200000">
            <a:off x="-577313" y="2432049"/>
            <a:ext cx="1656820" cy="273052"/>
          </a:xfrm>
          <a:prstGeom prst="rect">
            <a:avLst/>
          </a:prstGeom>
        </p:spPr>
        <p:txBody>
          <a:bodyPr vert="horz" lIns="91418" tIns="45709" rIns="91418" bIns="45709" anchor="ctr" anchorCtr="0"/>
          <a:lstStyle>
            <a:lvl1pPr marL="0" indent="0" algn="ctr">
              <a:buNone/>
              <a:tabLst>
                <a:tab pos="985580" algn="l"/>
              </a:tabLst>
              <a:defRPr sz="1000" b="1" i="0" baseline="0">
                <a:solidFill>
                  <a:srgbClr val="FFFFFF"/>
                </a:solidFill>
                <a:latin typeface="Arial MT Bd"/>
                <a:cs typeface="Arial MT Bd"/>
              </a:defRPr>
            </a:lvl1pPr>
          </a:lstStyle>
          <a:p>
            <a:pPr lvl="0"/>
            <a:r>
              <a:rPr lang="en-AU"/>
              <a:t>PRINCIPALS</a:t>
            </a:r>
            <a:endParaRPr lang="en-US"/>
          </a:p>
        </p:txBody>
      </p:sp>
      <p:pic>
        <p:nvPicPr>
          <p:cNvPr id="13" name="Picture 12" descr="Principals_Logo_White_RGB.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62203" y="4602944"/>
            <a:ext cx="994410" cy="265925"/>
          </a:xfrm>
          <a:prstGeom prst="rect">
            <a:avLst/>
          </a:prstGeom>
        </p:spPr>
      </p:pic>
      <p:sp>
        <p:nvSpPr>
          <p:cNvPr id="17" name="TextBox 16"/>
          <p:cNvSpPr txBox="1"/>
          <p:nvPr userDrawn="1"/>
        </p:nvSpPr>
        <p:spPr>
          <a:xfrm>
            <a:off x="7294614" y="419985"/>
            <a:ext cx="1161999" cy="3680795"/>
          </a:xfrm>
          <a:prstGeom prst="rect">
            <a:avLst/>
          </a:prstGeom>
          <a:noFill/>
        </p:spPr>
        <p:txBody>
          <a:bodyPr wrap="square" lIns="91418" tIns="45709" rIns="91418" bIns="45709" rtlCol="0">
            <a:noAutofit/>
          </a:bodyPr>
          <a:lstStyle/>
          <a:p>
            <a:pPr lvl="0">
              <a:spcAft>
                <a:spcPts val="600"/>
              </a:spcAft>
            </a:pPr>
            <a:r>
              <a:rPr lang="en-AU" sz="1000" baseline="0">
                <a:solidFill>
                  <a:srgbClr val="FFFFFF"/>
                </a:solidFill>
                <a:latin typeface="+mj-lt"/>
                <a:cs typeface="Georgia"/>
              </a:rPr>
              <a:t>Office locations</a:t>
            </a:r>
          </a:p>
          <a:p>
            <a:pPr>
              <a:spcAft>
                <a:spcPts val="200"/>
              </a:spcAft>
            </a:pPr>
            <a:r>
              <a:rPr lang="en-AU" sz="700" b="1" baseline="0">
                <a:solidFill>
                  <a:srgbClr val="FFFFFF"/>
                </a:solidFill>
                <a:latin typeface="+mn-lt"/>
                <a:cs typeface="Arial MT Bd It"/>
              </a:rPr>
              <a:t>Melbourne</a:t>
            </a:r>
          </a:p>
          <a:p>
            <a:pPr>
              <a:spcBef>
                <a:spcPts val="0"/>
              </a:spcBef>
              <a:spcAft>
                <a:spcPts val="0"/>
              </a:spcAft>
            </a:pPr>
            <a:r>
              <a:rPr lang="en-AU" sz="700" baseline="0">
                <a:solidFill>
                  <a:srgbClr val="FFFFFF"/>
                </a:solidFill>
                <a:latin typeface="+mn-lt"/>
                <a:cs typeface="Arial MT Lt"/>
              </a:rPr>
              <a:t>Level 2</a:t>
            </a:r>
          </a:p>
          <a:p>
            <a:pPr>
              <a:spcBef>
                <a:spcPts val="0"/>
              </a:spcBef>
              <a:spcAft>
                <a:spcPts val="600"/>
              </a:spcAft>
            </a:pPr>
            <a:r>
              <a:rPr lang="en-AU" sz="700" baseline="0">
                <a:solidFill>
                  <a:srgbClr val="FFFFFF"/>
                </a:solidFill>
                <a:latin typeface="+mn-lt"/>
                <a:cs typeface="Arial MT Lt"/>
              </a:rPr>
              <a:t>43 Hardware Lane</a:t>
            </a:r>
            <a:br>
              <a:rPr lang="en-AU" sz="700" baseline="0">
                <a:solidFill>
                  <a:srgbClr val="FFFFFF"/>
                </a:solidFill>
                <a:latin typeface="+mn-lt"/>
                <a:cs typeface="Arial MT Lt"/>
              </a:rPr>
            </a:br>
            <a:r>
              <a:rPr lang="en-AU" sz="700" baseline="0">
                <a:solidFill>
                  <a:srgbClr val="FFFFFF"/>
                </a:solidFill>
                <a:latin typeface="+mn-lt"/>
                <a:cs typeface="Arial MT Lt"/>
              </a:rPr>
              <a:t>Melbourne VIC 3000</a:t>
            </a:r>
            <a:br>
              <a:rPr lang="en-AU" sz="700" baseline="0">
                <a:solidFill>
                  <a:srgbClr val="FFFFFF"/>
                </a:solidFill>
                <a:latin typeface="+mn-lt"/>
                <a:cs typeface="Arial MT Lt"/>
              </a:rPr>
            </a:br>
            <a:r>
              <a:rPr lang="en-AU" sz="700" baseline="0">
                <a:solidFill>
                  <a:srgbClr val="FFFFFF"/>
                </a:solidFill>
                <a:latin typeface="+mn-lt"/>
                <a:cs typeface="Arial MT Lt"/>
              </a:rPr>
              <a:t>Australia</a:t>
            </a:r>
            <a:endParaRPr lang="en-AU" sz="700" baseline="0">
              <a:solidFill>
                <a:srgbClr val="FFFFFF"/>
              </a:solidFill>
              <a:latin typeface="+mn-lt"/>
              <a:cs typeface="Georgia"/>
            </a:endParaRPr>
          </a:p>
          <a:p>
            <a:pPr>
              <a:spcAft>
                <a:spcPts val="200"/>
              </a:spcAft>
            </a:pPr>
            <a:r>
              <a:rPr lang="en-AU" sz="700" b="1" baseline="0">
                <a:solidFill>
                  <a:srgbClr val="FFFFFF"/>
                </a:solidFill>
                <a:latin typeface="+mn-lt"/>
                <a:cs typeface="Arial MT Bd It"/>
              </a:rPr>
              <a:t>Sydney</a:t>
            </a:r>
          </a:p>
          <a:p>
            <a:pPr>
              <a:spcBef>
                <a:spcPts val="0"/>
              </a:spcBef>
              <a:spcAft>
                <a:spcPts val="0"/>
              </a:spcAft>
            </a:pPr>
            <a:r>
              <a:rPr lang="en-AU" sz="700" baseline="0">
                <a:solidFill>
                  <a:srgbClr val="FFFFFF"/>
                </a:solidFill>
                <a:latin typeface="+mn-lt"/>
                <a:cs typeface="Arial MT Lt"/>
              </a:rPr>
              <a:t>Level 1</a:t>
            </a:r>
          </a:p>
          <a:p>
            <a:pPr>
              <a:spcBef>
                <a:spcPts val="0"/>
              </a:spcBef>
              <a:spcAft>
                <a:spcPts val="600"/>
              </a:spcAft>
            </a:pPr>
            <a:r>
              <a:rPr lang="en-AU" sz="700" baseline="0">
                <a:solidFill>
                  <a:srgbClr val="FFFFFF"/>
                </a:solidFill>
                <a:latin typeface="+mn-lt"/>
                <a:cs typeface="Arial MT Lt"/>
              </a:rPr>
              <a:t>58 Lower Fort Street</a:t>
            </a:r>
            <a:br>
              <a:rPr lang="en-AU" sz="700" baseline="0">
                <a:solidFill>
                  <a:srgbClr val="FFFFFF"/>
                </a:solidFill>
                <a:latin typeface="+mn-lt"/>
                <a:cs typeface="Arial MT Lt"/>
              </a:rPr>
            </a:br>
            <a:r>
              <a:rPr lang="en-AU" sz="700" baseline="0">
                <a:solidFill>
                  <a:srgbClr val="FFFFFF"/>
                </a:solidFill>
                <a:latin typeface="+mn-lt"/>
                <a:cs typeface="Arial MT Lt"/>
              </a:rPr>
              <a:t>Sydney NSW 2000</a:t>
            </a:r>
            <a:br>
              <a:rPr lang="en-AU" sz="700" baseline="0">
                <a:solidFill>
                  <a:srgbClr val="FFFFFF"/>
                </a:solidFill>
                <a:latin typeface="+mn-lt"/>
                <a:cs typeface="Arial MT Lt"/>
              </a:rPr>
            </a:br>
            <a:r>
              <a:rPr lang="en-AU" sz="700" baseline="0">
                <a:solidFill>
                  <a:srgbClr val="FFFFFF"/>
                </a:solidFill>
                <a:latin typeface="+mn-lt"/>
                <a:cs typeface="Arial MT Lt"/>
              </a:rPr>
              <a:t>Australia</a:t>
            </a:r>
          </a:p>
          <a:p>
            <a:pPr>
              <a:spcAft>
                <a:spcPts val="200"/>
              </a:spcAft>
            </a:pPr>
            <a:r>
              <a:rPr lang="en-AU" sz="700" b="1" baseline="0">
                <a:solidFill>
                  <a:srgbClr val="FFFFFF"/>
                </a:solidFill>
                <a:latin typeface="+mn-lt"/>
                <a:cs typeface="Arial MT Bd It"/>
              </a:rPr>
              <a:t>Auckland</a:t>
            </a:r>
          </a:p>
          <a:p>
            <a:pPr>
              <a:spcBef>
                <a:spcPts val="0"/>
              </a:spcBef>
              <a:spcAft>
                <a:spcPts val="0"/>
              </a:spcAft>
            </a:pPr>
            <a:r>
              <a:rPr lang="en-AU" sz="700" baseline="0">
                <a:solidFill>
                  <a:srgbClr val="FFFFFF"/>
                </a:solidFill>
                <a:latin typeface="+mn-lt"/>
                <a:cs typeface="Arial MT Lt"/>
              </a:rPr>
              <a:t>Level 2</a:t>
            </a:r>
          </a:p>
          <a:p>
            <a:pPr>
              <a:spcBef>
                <a:spcPts val="0"/>
              </a:spcBef>
              <a:spcAft>
                <a:spcPts val="300"/>
              </a:spcAft>
            </a:pPr>
            <a:r>
              <a:rPr lang="en-AU" sz="700" baseline="0">
                <a:solidFill>
                  <a:srgbClr val="FFFFFF"/>
                </a:solidFill>
                <a:latin typeface="+mn-lt"/>
                <a:cs typeface="Arial MT Lt"/>
              </a:rPr>
              <a:t>18 Shortland Street</a:t>
            </a:r>
            <a:br>
              <a:rPr lang="en-AU" sz="700" baseline="0">
                <a:solidFill>
                  <a:srgbClr val="FFFFFF"/>
                </a:solidFill>
                <a:latin typeface="+mn-lt"/>
                <a:cs typeface="Arial MT Lt"/>
              </a:rPr>
            </a:br>
            <a:r>
              <a:rPr lang="en-AU" sz="700" baseline="0">
                <a:solidFill>
                  <a:srgbClr val="FFFFFF"/>
                </a:solidFill>
                <a:latin typeface="+mn-lt"/>
                <a:cs typeface="Arial MT Lt"/>
              </a:rPr>
              <a:t>Auckland 1010 </a:t>
            </a:r>
            <a:br>
              <a:rPr lang="en-AU" sz="700" baseline="0">
                <a:solidFill>
                  <a:srgbClr val="FFFFFF"/>
                </a:solidFill>
                <a:latin typeface="+mn-lt"/>
                <a:cs typeface="Arial MT Lt"/>
              </a:rPr>
            </a:br>
            <a:r>
              <a:rPr lang="en-AU" sz="700" baseline="0">
                <a:solidFill>
                  <a:srgbClr val="FFFFFF"/>
                </a:solidFill>
                <a:latin typeface="+mn-lt"/>
                <a:cs typeface="Arial MT Lt"/>
              </a:rPr>
              <a:t>New Zealand</a:t>
            </a:r>
            <a:endParaRPr lang="en-AU" sz="1000">
              <a:solidFill>
                <a:srgbClr val="FFFFFF"/>
              </a:solidFill>
              <a:latin typeface="+mn-lt"/>
              <a:cs typeface="Georgia"/>
            </a:endParaRPr>
          </a:p>
        </p:txBody>
      </p:sp>
      <p:sp>
        <p:nvSpPr>
          <p:cNvPr id="18" name="TextBox 17"/>
          <p:cNvSpPr txBox="1"/>
          <p:nvPr userDrawn="1"/>
        </p:nvSpPr>
        <p:spPr>
          <a:xfrm>
            <a:off x="5706095" y="419986"/>
            <a:ext cx="1441468" cy="246211"/>
          </a:xfrm>
          <a:prstGeom prst="rect">
            <a:avLst/>
          </a:prstGeom>
          <a:noFill/>
        </p:spPr>
        <p:txBody>
          <a:bodyPr wrap="square" lIns="91418" tIns="45709" rIns="91418" bIns="45709" rtlCol="0">
            <a:spAutoFit/>
          </a:bodyPr>
          <a:lstStyle/>
          <a:p>
            <a:pPr lvl="0">
              <a:spcAft>
                <a:spcPts val="600"/>
              </a:spcAft>
            </a:pPr>
            <a:r>
              <a:rPr lang="en-AU" sz="1000" baseline="0">
                <a:solidFill>
                  <a:srgbClr val="FFFFFF"/>
                </a:solidFill>
                <a:latin typeface="Georgia"/>
                <a:cs typeface="Georgia"/>
              </a:rPr>
              <a:t>Please contact</a:t>
            </a:r>
            <a:endParaRPr lang="en-AU" sz="1000">
              <a:solidFill>
                <a:srgbClr val="FFFFFF"/>
              </a:solidFill>
              <a:latin typeface="Georgia"/>
              <a:cs typeface="Georgia"/>
            </a:endParaRPr>
          </a:p>
        </p:txBody>
      </p:sp>
      <p:sp>
        <p:nvSpPr>
          <p:cNvPr id="2" name="TextBox 1"/>
          <p:cNvSpPr txBox="1"/>
          <p:nvPr userDrawn="1"/>
        </p:nvSpPr>
        <p:spPr>
          <a:xfrm>
            <a:off x="594915" y="2256003"/>
            <a:ext cx="2900680" cy="584765"/>
          </a:xfrm>
          <a:prstGeom prst="rect">
            <a:avLst/>
          </a:prstGeom>
          <a:noFill/>
        </p:spPr>
        <p:txBody>
          <a:bodyPr wrap="square" lIns="91418" tIns="45709" rIns="91418" bIns="45709" rtlCol="0">
            <a:spAutoFit/>
          </a:bodyPr>
          <a:lstStyle/>
          <a:p>
            <a:r>
              <a:rPr lang="en-US" sz="3200">
                <a:solidFill>
                  <a:schemeClr val="bg1"/>
                </a:solidFill>
                <a:latin typeface="Georgia"/>
                <a:cs typeface="Georgia"/>
              </a:rPr>
              <a:t>Thank you</a:t>
            </a:r>
          </a:p>
        </p:txBody>
      </p:sp>
      <p:sp>
        <p:nvSpPr>
          <p:cNvPr id="15" name="Text Placeholder 12">
            <a:extLst>
              <a:ext uri="{FF2B5EF4-FFF2-40B4-BE49-F238E27FC236}">
                <a16:creationId xmlns:a16="http://schemas.microsoft.com/office/drawing/2014/main" id="{BC68BC71-23A8-4FCA-9CA3-44F127FB51B9}"/>
              </a:ext>
            </a:extLst>
          </p:cNvPr>
          <p:cNvSpPr>
            <a:spLocks noGrp="1"/>
          </p:cNvSpPr>
          <p:nvPr>
            <p:ph type="body" sz="quarter" idx="24" hasCustomPrompt="1"/>
          </p:nvPr>
        </p:nvSpPr>
        <p:spPr>
          <a:xfrm>
            <a:off x="5706096" y="648019"/>
            <a:ext cx="1441467" cy="3452756"/>
          </a:xfrm>
          <a:noFill/>
        </p:spPr>
        <p:txBody>
          <a:bodyPr>
            <a:noAutofit/>
          </a:bodyPr>
          <a:lstStyle>
            <a:lvl1pPr marL="0" indent="0">
              <a:spcBef>
                <a:spcPts val="800"/>
              </a:spcBef>
              <a:spcAft>
                <a:spcPts val="200"/>
              </a:spcAft>
              <a:buFont typeface="Arial" panose="020B0604020202020204" pitchFamily="34" charset="0"/>
              <a:buNone/>
              <a:defRPr sz="700" b="1">
                <a:latin typeface="+mn-lt"/>
              </a:defRPr>
            </a:lvl1pPr>
            <a:lvl2pPr marL="0" indent="0">
              <a:spcBef>
                <a:spcPts val="0"/>
              </a:spcBef>
              <a:spcAft>
                <a:spcPts val="0"/>
              </a:spcAft>
              <a:buNone/>
              <a:defRPr sz="700" b="0"/>
            </a:lvl2pPr>
            <a:lvl3pPr marL="0" indent="0">
              <a:spcBef>
                <a:spcPts val="0"/>
              </a:spcBef>
              <a:spcAft>
                <a:spcPts val="600"/>
              </a:spcAft>
              <a:buFont typeface="Arial" panose="020B0604020202020204" pitchFamily="34" charset="0"/>
              <a:buNone/>
              <a:defRPr sz="700" b="0"/>
            </a:lvl3pPr>
            <a:lvl4pPr marL="0" indent="0">
              <a:spcBef>
                <a:spcPts val="0"/>
              </a:spcBef>
              <a:buFont typeface="Arial" panose="020B0604020202020204" pitchFamily="34" charset="0"/>
              <a:buNone/>
              <a:defRPr sz="600"/>
            </a:lvl4pPr>
            <a:lvl5pPr marL="0" indent="0">
              <a:buFont typeface="Arial" panose="020B0604020202020204" pitchFamily="34" charset="0"/>
              <a:buNone/>
              <a:defRPr sz="700"/>
            </a:lvl5pPr>
          </a:lstStyle>
          <a:p>
            <a:pPr lvl="0"/>
            <a:r>
              <a:rPr lang="en-US"/>
              <a:t>Click to add name</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a:extLst>
              <a:ext uri="{FF2B5EF4-FFF2-40B4-BE49-F238E27FC236}">
                <a16:creationId xmlns:a16="http://schemas.microsoft.com/office/drawing/2014/main" id="{1566CD9C-7522-4317-BCCD-F1B8AADD6574}"/>
              </a:ext>
            </a:extLst>
          </p:cNvPr>
          <p:cNvSpPr>
            <a:spLocks noGrp="1"/>
          </p:cNvSpPr>
          <p:nvPr>
            <p:ph type="ftr" sz="quarter" idx="25"/>
          </p:nvPr>
        </p:nvSpPr>
        <p:spPr/>
        <p:txBody>
          <a:bodyPr/>
          <a:lstStyle/>
          <a:p>
            <a:r>
              <a:rPr lang="en-US" b="1">
                <a:latin typeface="Arial MT Lt"/>
                <a:cs typeface="Arial MT Lt"/>
              </a:rPr>
              <a:t>Principals | June 2019 © Principals</a:t>
            </a:r>
            <a:endParaRPr lang="en-AU"/>
          </a:p>
        </p:txBody>
      </p:sp>
      <p:sp>
        <p:nvSpPr>
          <p:cNvPr id="7" name="Slide Number Placeholder 6">
            <a:extLst>
              <a:ext uri="{FF2B5EF4-FFF2-40B4-BE49-F238E27FC236}">
                <a16:creationId xmlns:a16="http://schemas.microsoft.com/office/drawing/2014/main" id="{90CA4D17-40BC-4623-A1B9-562DC8674D85}"/>
              </a:ext>
            </a:extLst>
          </p:cNvPr>
          <p:cNvSpPr>
            <a:spLocks noGrp="1"/>
          </p:cNvSpPr>
          <p:nvPr>
            <p:ph type="sldNum" sz="quarter" idx="26"/>
          </p:nvPr>
        </p:nvSpPr>
        <p:spPr/>
        <p:txBody>
          <a:bodyPr/>
          <a:lstStyle/>
          <a:p>
            <a:fld id="{B7679705-DD7B-4EA5-A9B7-1541809D5336}" type="slidenum">
              <a:rPr lang="en-AU" smtClean="0"/>
              <a:pPr/>
              <a:t>‹#›</a:t>
            </a:fld>
            <a:endParaRPr lang="en-AU"/>
          </a:p>
        </p:txBody>
      </p:sp>
    </p:spTree>
    <p:extLst>
      <p:ext uri="{BB962C8B-B14F-4D97-AF65-F5344CB8AC3E}">
        <p14:creationId xmlns:p14="http://schemas.microsoft.com/office/powerpoint/2010/main" val="1231679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4">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FE10634-C7B7-E64C-A7D2-655B2A8093C4}" type="slidenum">
              <a:rPr lang="en-US" smtClean="0"/>
              <a:pPr/>
              <a:t>‹#›</a:t>
            </a:fld>
            <a:endParaRPr lang="en-US"/>
          </a:p>
        </p:txBody>
      </p:sp>
      <p:sp>
        <p:nvSpPr>
          <p:cNvPr id="8" name="Text Placeholder 2"/>
          <p:cNvSpPr>
            <a:spLocks noGrp="1"/>
          </p:cNvSpPr>
          <p:nvPr>
            <p:ph type="body" idx="1" hasCustomPrompt="1"/>
          </p:nvPr>
        </p:nvSpPr>
        <p:spPr>
          <a:xfrm>
            <a:off x="611630" y="1871290"/>
            <a:ext cx="5047489" cy="582887"/>
          </a:xfrm>
          <a:prstGeom prst="rect">
            <a:avLst/>
          </a:prstGeom>
        </p:spPr>
        <p:txBody>
          <a:bodyPr anchor="b">
            <a:noAutofit/>
          </a:bodyPr>
          <a:lstStyle>
            <a:lvl1pPr marL="0" indent="0">
              <a:buNone/>
              <a:defRPr sz="6400" b="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0X</a:t>
            </a:r>
          </a:p>
        </p:txBody>
      </p:sp>
      <p:sp>
        <p:nvSpPr>
          <p:cNvPr id="9" name="Title 1"/>
          <p:cNvSpPr>
            <a:spLocks noGrp="1"/>
          </p:cNvSpPr>
          <p:nvPr>
            <p:ph type="title" hasCustomPrompt="1"/>
          </p:nvPr>
        </p:nvSpPr>
        <p:spPr>
          <a:xfrm>
            <a:off x="580196" y="2466211"/>
            <a:ext cx="5078924" cy="1021556"/>
          </a:xfrm>
          <a:prstGeom prst="rect">
            <a:avLst/>
          </a:prstGeom>
        </p:spPr>
        <p:txBody>
          <a:bodyPr anchor="t">
            <a:noAutofit/>
          </a:bodyPr>
          <a:lstStyle>
            <a:lvl1pPr algn="l">
              <a:defRPr lang="en-US" b="1" dirty="0">
                <a:solidFill>
                  <a:srgbClr val="E37222"/>
                </a:solidFill>
              </a:defRPr>
            </a:lvl1pPr>
          </a:lstStyle>
          <a:p>
            <a:r>
              <a:rPr lang="en-AU"/>
              <a:t>Type section</a:t>
            </a:r>
            <a:br>
              <a:rPr lang="en-AU"/>
            </a:br>
            <a:r>
              <a:rPr lang="en-AU"/>
              <a:t>heading here</a:t>
            </a:r>
            <a:endParaRPr lang="en-US"/>
          </a:p>
        </p:txBody>
      </p:sp>
      <p:pic>
        <p:nvPicPr>
          <p:cNvPr id="10" name="Picture 9"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603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Text Placeholder 2"/>
          <p:cNvSpPr>
            <a:spLocks noGrp="1"/>
          </p:cNvSpPr>
          <p:nvPr>
            <p:ph type="body" sz="quarter" idx="16" hasCustomPrompt="1"/>
          </p:nvPr>
        </p:nvSpPr>
        <p:spPr>
          <a:xfrm>
            <a:off x="628650" y="1740165"/>
            <a:ext cx="7827964" cy="2599624"/>
          </a:xfrm>
          <a:prstGeom prst="rect">
            <a:avLst/>
          </a:prstGeom>
        </p:spPr>
        <p:txBody>
          <a:bodyPr vert="horz" lIns="91418" tIns="45709" rIns="91418" bIns="45709" numCol="1" spcCol="719810"/>
          <a:lstStyle>
            <a:lvl1pPr marL="0" indent="0" algn="l">
              <a:buSzPct val="80000"/>
              <a:buFont typeface="Arial"/>
              <a:buNone/>
              <a:defRPr sz="1800" b="0" i="0" baseline="0">
                <a:latin typeface="Arial MT Lt"/>
                <a:cs typeface="Arial MT Lt"/>
              </a:defRPr>
            </a:lvl1pPr>
          </a:lstStyle>
          <a:p>
            <a:pPr lvl="0"/>
            <a:r>
              <a:rPr lang="en-AU"/>
              <a:t>Body copy (Arial Light 18pt). </a:t>
            </a:r>
            <a:br>
              <a:rPr lang="en-AU"/>
            </a:br>
            <a:r>
              <a:rPr lang="en-AU"/>
              <a:t>1 column</a:t>
            </a:r>
          </a:p>
        </p:txBody>
      </p:sp>
      <p:sp>
        <p:nvSpPr>
          <p:cNvPr id="4" name="Title 3">
            <a:extLst>
              <a:ext uri="{FF2B5EF4-FFF2-40B4-BE49-F238E27FC236}">
                <a16:creationId xmlns:a16="http://schemas.microsoft.com/office/drawing/2014/main" id="{257A90A1-0276-40E9-ABC5-47C281426F09}"/>
              </a:ext>
            </a:extLst>
          </p:cNvPr>
          <p:cNvSpPr>
            <a:spLocks noGrp="1"/>
          </p:cNvSpPr>
          <p:nvPr>
            <p:ph type="title"/>
          </p:nvPr>
        </p:nvSpPr>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EA76B9F-684E-4F7A-A440-E7BC15CF4D32}"/>
              </a:ext>
            </a:extLst>
          </p:cNvPr>
          <p:cNvSpPr>
            <a:spLocks noGrp="1"/>
          </p:cNvSpPr>
          <p:nvPr>
            <p:ph type="body" sz="quarter" idx="20" hasCustomPrompt="1"/>
          </p:nvPr>
        </p:nvSpPr>
        <p:spPr>
          <a:xfrm>
            <a:off x="125693" y="1184402"/>
            <a:ext cx="274637" cy="2768350"/>
          </a:xfrm>
        </p:spPr>
        <p:txBody>
          <a:bodyPr vert="vert270" lIns="53994" tIns="71988" bIns="71988"/>
          <a:lstStyle>
            <a:lvl1pPr marL="0" indent="0" algn="ctr">
              <a:spcBef>
                <a:spcPts val="0"/>
              </a:spcBef>
              <a:buFont typeface="Arial" panose="020B0604020202020204" pitchFamily="34" charset="0"/>
              <a:buNone/>
              <a:defRPr sz="1000" b="1"/>
            </a:lvl1pPr>
            <a:lvl2pPr marL="0" indent="0" algn="ctr">
              <a:spcBef>
                <a:spcPts val="0"/>
              </a:spcBef>
              <a:buNone/>
              <a:defRPr sz="1000" b="1"/>
            </a:lvl2pPr>
            <a:lvl3pPr marL="0" indent="0" algn="ctr">
              <a:spcBef>
                <a:spcPts val="0"/>
              </a:spcBef>
              <a:buFont typeface="Arial" panose="020B0604020202020204" pitchFamily="34" charset="0"/>
              <a:buNone/>
              <a:defRPr sz="1000" b="1"/>
            </a:lvl3pPr>
            <a:lvl4pPr marL="0" indent="0" algn="ctr">
              <a:spcBef>
                <a:spcPts val="0"/>
              </a:spcBef>
              <a:buFont typeface="Arial" panose="020B0604020202020204" pitchFamily="34" charset="0"/>
              <a:buNone/>
              <a:defRPr sz="1000" b="1"/>
            </a:lvl4pPr>
            <a:lvl5pPr marL="0" indent="0" algn="ctr">
              <a:spcBef>
                <a:spcPts val="0"/>
              </a:spcBef>
              <a:buFont typeface="Arial" panose="020B0604020202020204" pitchFamily="34" charset="0"/>
              <a:buNone/>
              <a:defRPr sz="1000" b="1"/>
            </a:lvl5pPr>
          </a:lstStyle>
          <a:p>
            <a:pPr lvl="0"/>
            <a:r>
              <a:rPr lang="en-US"/>
              <a:t>Click to add Section Title on each slide</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a:extLst>
              <a:ext uri="{FF2B5EF4-FFF2-40B4-BE49-F238E27FC236}">
                <a16:creationId xmlns:a16="http://schemas.microsoft.com/office/drawing/2014/main" id="{04451E85-FCA8-4CCC-9567-FF834D8910E8}"/>
              </a:ext>
            </a:extLst>
          </p:cNvPr>
          <p:cNvSpPr>
            <a:spLocks noGrp="1"/>
          </p:cNvSpPr>
          <p:nvPr>
            <p:ph type="ftr" sz="quarter" idx="21"/>
          </p:nvPr>
        </p:nvSpPr>
        <p:spPr/>
        <p:txBody>
          <a:bodyPr/>
          <a:lstStyle/>
          <a:p>
            <a:r>
              <a:rPr lang="en-US" b="1">
                <a:solidFill>
                  <a:srgbClr val="000000"/>
                </a:solidFill>
                <a:latin typeface="Arial MT Lt"/>
                <a:cs typeface="Arial MT Lt"/>
              </a:rPr>
              <a:t>AU MVP ExCo check in | May 2019 © Principals</a:t>
            </a:r>
            <a:endParaRPr lang="en-AU"/>
          </a:p>
        </p:txBody>
      </p:sp>
      <p:sp>
        <p:nvSpPr>
          <p:cNvPr id="6" name="Slide Number Placeholder 5">
            <a:extLst>
              <a:ext uri="{FF2B5EF4-FFF2-40B4-BE49-F238E27FC236}">
                <a16:creationId xmlns:a16="http://schemas.microsoft.com/office/drawing/2014/main" id="{88DEF0C5-71E9-4C6C-8618-18725DE38BD8}"/>
              </a:ext>
            </a:extLst>
          </p:cNvPr>
          <p:cNvSpPr>
            <a:spLocks noGrp="1"/>
          </p:cNvSpPr>
          <p:nvPr>
            <p:ph type="sldNum" sz="quarter" idx="22"/>
          </p:nvPr>
        </p:nvSpPr>
        <p:spPr/>
        <p:txBody>
          <a:bodyPr/>
          <a:lstStyle/>
          <a:p>
            <a:fld id="{B7679705-DD7B-4EA5-A9B7-1541809D5336}" type="slidenum">
              <a:rPr lang="en-AU" smtClean="0"/>
              <a:pPr/>
              <a:t>‹#›</a:t>
            </a:fld>
            <a:endParaRPr lang="en-AU"/>
          </a:p>
        </p:txBody>
      </p:sp>
    </p:spTree>
    <p:extLst>
      <p:ext uri="{BB962C8B-B14F-4D97-AF65-F5344CB8AC3E}">
        <p14:creationId xmlns:p14="http://schemas.microsoft.com/office/powerpoint/2010/main" val="122778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2">
    <p:spTree>
      <p:nvGrpSpPr>
        <p:cNvPr id="1" name=""/>
        <p:cNvGrpSpPr/>
        <p:nvPr/>
      </p:nvGrpSpPr>
      <p:grpSpPr>
        <a:xfrm>
          <a:off x="0" y="0"/>
          <a:ext cx="0" cy="0"/>
          <a:chOff x="0" y="0"/>
          <a:chExt cx="0" cy="0"/>
        </a:xfrm>
      </p:grpSpPr>
      <p:pic>
        <p:nvPicPr>
          <p:cNvPr id="12" name="Picture 10"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3" y="253605"/>
            <a:ext cx="1490663"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3" y="4776789"/>
            <a:ext cx="1262063" cy="11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a:defRPr>
                <a:latin typeface="+mn-lt"/>
              </a:defRPr>
            </a:lvl1pPr>
          </a:lstStyle>
          <a:p>
            <a:fld id="{CFE10634-C7B7-E64C-A7D2-655B2A8093C4}" type="slidenum">
              <a:rPr lang="en-US" smtClean="0"/>
              <a:pPr/>
              <a:t>‹#›</a:t>
            </a:fld>
            <a:endParaRPr lang="en-US"/>
          </a:p>
        </p:txBody>
      </p:sp>
      <p:pic>
        <p:nvPicPr>
          <p:cNvPr id="8" name="Picture 7"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hasCustomPrompt="1"/>
          </p:nvPr>
        </p:nvSpPr>
        <p:spPr>
          <a:xfrm>
            <a:off x="457199" y="2197269"/>
            <a:ext cx="6551911" cy="870602"/>
          </a:xfrm>
        </p:spPr>
        <p:txBody>
          <a:bodyPr/>
          <a:lstStyle>
            <a:lvl1pPr algn="l">
              <a:defRPr/>
            </a:lvl1pPr>
          </a:lstStyle>
          <a:p>
            <a:r>
              <a:rPr lang="en-US" b="1">
                <a:solidFill>
                  <a:srgbClr val="E37222"/>
                </a:solidFill>
                <a:latin typeface="+mj-lt"/>
                <a:cs typeface="Arial"/>
              </a:rPr>
              <a:t>Type heading here</a:t>
            </a:r>
            <a:endParaRPr lang="en-US"/>
          </a:p>
        </p:txBody>
      </p:sp>
      <p:sp>
        <p:nvSpPr>
          <p:cNvPr id="15" name="Text Placeholder 4"/>
          <p:cNvSpPr>
            <a:spLocks noGrp="1"/>
          </p:cNvSpPr>
          <p:nvPr>
            <p:ph type="body" sz="quarter" idx="16" hasCustomPrompt="1"/>
          </p:nvPr>
        </p:nvSpPr>
        <p:spPr>
          <a:xfrm>
            <a:off x="457199" y="3055764"/>
            <a:ext cx="6551911" cy="491552"/>
          </a:xfrm>
        </p:spPr>
        <p:txBody>
          <a:bodyPr>
            <a:normAutofit/>
          </a:bodyPr>
          <a:lstStyle>
            <a:lvl1pPr marL="0" indent="0">
              <a:buNone/>
              <a:defRPr sz="2200" baseline="0">
                <a:solidFill>
                  <a:schemeClr val="tx2"/>
                </a:solidFill>
              </a:defRPr>
            </a:lvl1pPr>
          </a:lstStyle>
          <a:p>
            <a:pPr lvl="0"/>
            <a:r>
              <a:rPr lang="en-AU"/>
              <a:t>Type sub-heading here</a:t>
            </a:r>
            <a:endParaRPr lang="en-US"/>
          </a:p>
        </p:txBody>
      </p:sp>
      <p:sp>
        <p:nvSpPr>
          <p:cNvPr id="16" name="Text Placeholder 10"/>
          <p:cNvSpPr>
            <a:spLocks noGrp="1"/>
          </p:cNvSpPr>
          <p:nvPr>
            <p:ph type="body" sz="quarter" idx="11" hasCustomPrompt="1"/>
          </p:nvPr>
        </p:nvSpPr>
        <p:spPr>
          <a:xfrm>
            <a:off x="457200" y="3492831"/>
            <a:ext cx="6551321" cy="431800"/>
          </a:xfrm>
        </p:spPr>
        <p:txBody>
          <a:bodyPr>
            <a:normAutofit/>
          </a:bodyPr>
          <a:lstStyle>
            <a:lvl1pPr marL="0" indent="0">
              <a:buNone/>
              <a:defRPr sz="1400">
                <a:solidFill>
                  <a:srgbClr val="48484A"/>
                </a:solidFill>
              </a:defRPr>
            </a:lvl1pPr>
          </a:lstStyle>
          <a:p>
            <a:pPr lvl="0"/>
            <a:r>
              <a:rPr lang="en-AU"/>
              <a:t>Name and department</a:t>
            </a:r>
            <a:endParaRPr lang="en-US"/>
          </a:p>
        </p:txBody>
      </p:sp>
    </p:spTree>
    <p:extLst>
      <p:ext uri="{BB962C8B-B14F-4D97-AF65-F5344CB8AC3E}">
        <p14:creationId xmlns:p14="http://schemas.microsoft.com/office/powerpoint/2010/main" val="386509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13" name="Text Placeholder 3"/>
          <p:cNvSpPr>
            <a:spLocks noGrp="1"/>
          </p:cNvSpPr>
          <p:nvPr>
            <p:ph type="body" sz="quarter" idx="11"/>
          </p:nvPr>
        </p:nvSpPr>
        <p:spPr>
          <a:xfrm>
            <a:off x="2" y="1414624"/>
            <a:ext cx="6205271" cy="2602083"/>
          </a:xfrm>
          <a:prstGeom prst="rect">
            <a:avLst/>
          </a:prstGeom>
          <a:solidFill>
            <a:schemeClr val="accent5"/>
          </a:solidFill>
        </p:spPr>
        <p:txBody>
          <a:bodyPr vert="horz"/>
          <a:lstStyle>
            <a:lvl1pPr marL="0" indent="0">
              <a:buNone/>
              <a:defRPr>
                <a:noFill/>
              </a:defRPr>
            </a:lvl1pPr>
          </a:lstStyle>
          <a:p>
            <a:pPr lvl="0"/>
            <a:endParaRPr lang="en-US"/>
          </a:p>
        </p:txBody>
      </p:sp>
      <p:sp>
        <p:nvSpPr>
          <p:cNvPr id="2" name="Slide Number Placeholder 1"/>
          <p:cNvSpPr>
            <a:spLocks noGrp="1"/>
          </p:cNvSpPr>
          <p:nvPr>
            <p:ph type="sldNum" sz="quarter" idx="10"/>
          </p:nvPr>
        </p:nvSpPr>
        <p:spPr/>
        <p:txBody>
          <a:bodyPr/>
          <a:lstStyle/>
          <a:p>
            <a:fld id="{CFE10634-C7B7-E64C-A7D2-655B2A8093C4}" type="slidenum">
              <a:rPr lang="en-US" smtClean="0"/>
              <a:pPr/>
              <a:t>‹#›</a:t>
            </a:fld>
            <a:endParaRPr lang="en-US"/>
          </a:p>
        </p:txBody>
      </p:sp>
      <p:sp>
        <p:nvSpPr>
          <p:cNvPr id="10" name="Text Placeholder 2"/>
          <p:cNvSpPr>
            <a:spLocks noGrp="1"/>
          </p:cNvSpPr>
          <p:nvPr>
            <p:ph type="body" idx="1" hasCustomPrompt="1"/>
          </p:nvPr>
        </p:nvSpPr>
        <p:spPr>
          <a:xfrm>
            <a:off x="611630" y="1871290"/>
            <a:ext cx="5047489" cy="582887"/>
          </a:xfrm>
          <a:prstGeom prst="rect">
            <a:avLst/>
          </a:prstGeom>
        </p:spPr>
        <p:txBody>
          <a:bodyPr anchor="b">
            <a:noAutofit/>
          </a:bodyPr>
          <a:lstStyle>
            <a:lvl1pPr marL="0" indent="0">
              <a:buNone/>
              <a:defRPr sz="6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0X</a:t>
            </a:r>
          </a:p>
        </p:txBody>
      </p:sp>
      <p:sp>
        <p:nvSpPr>
          <p:cNvPr id="12" name="Title 1"/>
          <p:cNvSpPr>
            <a:spLocks noGrp="1"/>
          </p:cNvSpPr>
          <p:nvPr>
            <p:ph type="title" hasCustomPrompt="1"/>
          </p:nvPr>
        </p:nvSpPr>
        <p:spPr>
          <a:xfrm>
            <a:off x="580196" y="2466211"/>
            <a:ext cx="5078924" cy="1021556"/>
          </a:xfrm>
          <a:prstGeom prst="rect">
            <a:avLst/>
          </a:prstGeom>
        </p:spPr>
        <p:txBody>
          <a:bodyPr anchor="t">
            <a:noAutofit/>
          </a:bodyPr>
          <a:lstStyle>
            <a:lvl1pPr algn="l">
              <a:defRPr lang="en-US" b="1" dirty="0">
                <a:solidFill>
                  <a:srgbClr val="E37222"/>
                </a:solidFill>
              </a:defRPr>
            </a:lvl1pPr>
          </a:lstStyle>
          <a:p>
            <a:r>
              <a:rPr lang="en-AU"/>
              <a:t>Type section</a:t>
            </a:r>
            <a:br>
              <a:rPr lang="en-AU"/>
            </a:br>
            <a:r>
              <a:rPr lang="en-AU"/>
              <a:t>heading here</a:t>
            </a:r>
            <a:endParaRPr lang="en-US"/>
          </a:p>
        </p:txBody>
      </p:sp>
      <p:pic>
        <p:nvPicPr>
          <p:cNvPr id="14" name="Picture 13"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57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 name="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78" y="838202"/>
            <a:ext cx="9212617" cy="3451559"/>
          </a:xfrm>
          <a:prstGeom prst="rect">
            <a:avLst/>
          </a:prstGeom>
        </p:spPr>
      </p:pic>
      <p:sp>
        <p:nvSpPr>
          <p:cNvPr id="10" name="Text Placeholder 3"/>
          <p:cNvSpPr>
            <a:spLocks noGrp="1"/>
          </p:cNvSpPr>
          <p:nvPr>
            <p:ph type="body" sz="quarter" idx="15"/>
          </p:nvPr>
        </p:nvSpPr>
        <p:spPr>
          <a:xfrm>
            <a:off x="1" y="1414624"/>
            <a:ext cx="6205272" cy="2602083"/>
          </a:xfrm>
          <a:solidFill>
            <a:srgbClr val="373739">
              <a:alpha val="80000"/>
            </a:srgbClr>
          </a:solidFill>
        </p:spPr>
        <p:txBody>
          <a:bodyPr>
            <a:noAutofit/>
          </a:bodyPr>
          <a:lstStyle>
            <a:lvl1pPr marL="0" indent="0">
              <a:buNone/>
              <a:defRPr>
                <a:noFill/>
              </a:defRPr>
            </a:lvl1pPr>
          </a:lstStyle>
          <a:p>
            <a:pPr lvl="0"/>
            <a:endParaRPr lang="en-US"/>
          </a:p>
        </p:txBody>
      </p:sp>
      <p:sp>
        <p:nvSpPr>
          <p:cNvPr id="3" name="Slide Number Placeholder 2"/>
          <p:cNvSpPr>
            <a:spLocks noGrp="1"/>
          </p:cNvSpPr>
          <p:nvPr>
            <p:ph type="sldNum" sz="quarter" idx="10"/>
          </p:nvPr>
        </p:nvSpPr>
        <p:spPr/>
        <p:txBody>
          <a:bodyPr/>
          <a:lstStyle/>
          <a:p>
            <a:fld id="{CFE10634-C7B7-E64C-A7D2-655B2A8093C4}" type="slidenum">
              <a:rPr lang="en-US" smtClean="0"/>
              <a:pPr/>
              <a:t>‹#›</a:t>
            </a:fld>
            <a:endParaRPr lang="en-US"/>
          </a:p>
        </p:txBody>
      </p:sp>
      <p:sp>
        <p:nvSpPr>
          <p:cNvPr id="6" name="Text Placeholder 2"/>
          <p:cNvSpPr>
            <a:spLocks noGrp="1"/>
          </p:cNvSpPr>
          <p:nvPr>
            <p:ph type="body" idx="1" hasCustomPrompt="1"/>
          </p:nvPr>
        </p:nvSpPr>
        <p:spPr>
          <a:xfrm>
            <a:off x="611630" y="1871290"/>
            <a:ext cx="5047489" cy="582887"/>
          </a:xfrm>
          <a:prstGeom prst="rect">
            <a:avLst/>
          </a:prstGeom>
        </p:spPr>
        <p:txBody>
          <a:bodyPr anchor="b">
            <a:noAutofit/>
          </a:bodyPr>
          <a:lstStyle>
            <a:lvl1pPr marL="0" indent="0">
              <a:buNone/>
              <a:defRPr sz="6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0X</a:t>
            </a:r>
          </a:p>
        </p:txBody>
      </p:sp>
      <p:sp>
        <p:nvSpPr>
          <p:cNvPr id="7" name="Title 1"/>
          <p:cNvSpPr>
            <a:spLocks noGrp="1"/>
          </p:cNvSpPr>
          <p:nvPr>
            <p:ph type="title" hasCustomPrompt="1"/>
          </p:nvPr>
        </p:nvSpPr>
        <p:spPr>
          <a:xfrm>
            <a:off x="580196" y="2466211"/>
            <a:ext cx="5078924" cy="1021556"/>
          </a:xfrm>
          <a:prstGeom prst="rect">
            <a:avLst/>
          </a:prstGeom>
        </p:spPr>
        <p:txBody>
          <a:bodyPr anchor="t">
            <a:noAutofit/>
          </a:bodyPr>
          <a:lstStyle>
            <a:lvl1pPr algn="l">
              <a:defRPr lang="en-US" b="1" dirty="0">
                <a:solidFill>
                  <a:srgbClr val="E37222"/>
                </a:solidFill>
              </a:defRPr>
            </a:lvl1pPr>
          </a:lstStyle>
          <a:p>
            <a:r>
              <a:rPr lang="en-AU"/>
              <a:t>Type section</a:t>
            </a:r>
            <a:br>
              <a:rPr lang="en-AU"/>
            </a:br>
            <a:r>
              <a:rPr lang="en-AU"/>
              <a:t>heading here</a:t>
            </a:r>
            <a:endParaRPr lang="en-US"/>
          </a:p>
        </p:txBody>
      </p:sp>
      <p:pic>
        <p:nvPicPr>
          <p:cNvPr id="11" name="Picture 10" descr="AU LOGO - HERO - RGB.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ealthWealthLiving_Taglin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74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FE10634-C7B7-E64C-A7D2-655B2A8093C4}" type="slidenum">
              <a:rPr lang="en-US" smtClean="0"/>
              <a:pPr/>
              <a:t>‹#›</a:t>
            </a:fld>
            <a:endParaRPr lang="en-US"/>
          </a:p>
        </p:txBody>
      </p:sp>
      <p:sp>
        <p:nvSpPr>
          <p:cNvPr id="8" name="Text Placeholder 2"/>
          <p:cNvSpPr>
            <a:spLocks noGrp="1"/>
          </p:cNvSpPr>
          <p:nvPr>
            <p:ph type="body" idx="1" hasCustomPrompt="1"/>
          </p:nvPr>
        </p:nvSpPr>
        <p:spPr>
          <a:xfrm>
            <a:off x="611630" y="1871290"/>
            <a:ext cx="5047489" cy="582887"/>
          </a:xfrm>
          <a:prstGeom prst="rect">
            <a:avLst/>
          </a:prstGeom>
        </p:spPr>
        <p:txBody>
          <a:bodyPr anchor="b">
            <a:noAutofit/>
          </a:bodyPr>
          <a:lstStyle>
            <a:lvl1pPr marL="0" indent="0">
              <a:buNone/>
              <a:defRPr sz="6400" b="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0X</a:t>
            </a:r>
          </a:p>
        </p:txBody>
      </p:sp>
      <p:sp>
        <p:nvSpPr>
          <p:cNvPr id="9" name="Title 1"/>
          <p:cNvSpPr>
            <a:spLocks noGrp="1"/>
          </p:cNvSpPr>
          <p:nvPr>
            <p:ph type="title" hasCustomPrompt="1"/>
          </p:nvPr>
        </p:nvSpPr>
        <p:spPr>
          <a:xfrm>
            <a:off x="580196" y="2466211"/>
            <a:ext cx="5078924" cy="1021556"/>
          </a:xfrm>
          <a:prstGeom prst="rect">
            <a:avLst/>
          </a:prstGeom>
        </p:spPr>
        <p:txBody>
          <a:bodyPr anchor="t">
            <a:noAutofit/>
          </a:bodyPr>
          <a:lstStyle>
            <a:lvl1pPr algn="l">
              <a:defRPr lang="en-US" b="1" dirty="0">
                <a:solidFill>
                  <a:srgbClr val="E37222"/>
                </a:solidFill>
              </a:defRPr>
            </a:lvl1pPr>
          </a:lstStyle>
          <a:p>
            <a:r>
              <a:rPr lang="en-AU"/>
              <a:t>Type section</a:t>
            </a:r>
            <a:br>
              <a:rPr lang="en-AU"/>
            </a:br>
            <a:r>
              <a:rPr lang="en-AU"/>
              <a:t>heading here</a:t>
            </a:r>
            <a:endParaRPr lang="en-US"/>
          </a:p>
        </p:txBody>
      </p:sp>
      <p:pic>
        <p:nvPicPr>
          <p:cNvPr id="10" name="Picture 9"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38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content 2">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6" name="Text Placeholder 2"/>
          <p:cNvSpPr>
            <a:spLocks noGrp="1"/>
          </p:cNvSpPr>
          <p:nvPr>
            <p:ph type="body" idx="13"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
        <p:nvSpPr>
          <p:cNvPr id="3" name="Text Placeholder 2"/>
          <p:cNvSpPr>
            <a:spLocks noGrp="1"/>
          </p:cNvSpPr>
          <p:nvPr>
            <p:ph type="body" sz="quarter" idx="15" hasCustomPrompt="1"/>
          </p:nvPr>
        </p:nvSpPr>
        <p:spPr>
          <a:xfrm>
            <a:off x="765178" y="1420985"/>
            <a:ext cx="7566025" cy="3148173"/>
          </a:xfrm>
          <a:prstGeom prst="rect">
            <a:avLst/>
          </a:prstGeom>
        </p:spPr>
        <p:txBody>
          <a:bodyPr vert="horz"/>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baseline="0">
                <a:solidFill>
                  <a:schemeClr val="tx2"/>
                </a:solidFill>
              </a:defRPr>
            </a:lvl1pPr>
          </a:lstStyle>
          <a:p>
            <a:pPr lvl="0"/>
            <a:r>
              <a:rPr lang="en-AU"/>
              <a:t>Bullet point 1. Type text here and use Arial Regular 18pt</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2.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3.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4.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5.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6.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7.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8. Type text here and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Bullet point 9. Type text here and use Arial Regular 18pt</a:t>
            </a:r>
            <a:endParaRPr lang="en-US"/>
          </a:p>
        </p:txBody>
      </p:sp>
      <p:sp>
        <p:nvSpPr>
          <p:cNvPr id="4" name="Slide Number Placeholder 3"/>
          <p:cNvSpPr>
            <a:spLocks noGrp="1"/>
          </p:cNvSpPr>
          <p:nvPr>
            <p:ph type="sldNum" sz="quarter" idx="16"/>
          </p:nvPr>
        </p:nvSpPr>
        <p:spPr/>
        <p:txBody>
          <a:bodyPr/>
          <a:lstStyle/>
          <a:p>
            <a:fld id="{CFE10634-C7B7-E64C-A7D2-655B2A8093C4}" type="slidenum">
              <a:rPr lang="en-US" smtClean="0"/>
              <a:pPr/>
              <a:t>‹#›</a:t>
            </a:fld>
            <a:endParaRPr lang="en-US"/>
          </a:p>
        </p:txBody>
      </p:sp>
      <p:pic>
        <p:nvPicPr>
          <p:cNvPr id="9" name="Picture 8"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0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2">
    <p:spTree>
      <p:nvGrpSpPr>
        <p:cNvPr id="1" name=""/>
        <p:cNvGrpSpPr/>
        <p:nvPr/>
      </p:nvGrpSpPr>
      <p:grpSpPr>
        <a:xfrm>
          <a:off x="0" y="0"/>
          <a:ext cx="0" cy="0"/>
          <a:chOff x="0" y="0"/>
          <a:chExt cx="0" cy="0"/>
        </a:xfrm>
      </p:grpSpPr>
      <p:sp>
        <p:nvSpPr>
          <p:cNvPr id="3" name="Text Placeholder 2"/>
          <p:cNvSpPr>
            <a:spLocks noGrp="1"/>
          </p:cNvSpPr>
          <p:nvPr>
            <p:ph type="body" sz="quarter" idx="14" hasCustomPrompt="1"/>
          </p:nvPr>
        </p:nvSpPr>
        <p:spPr>
          <a:xfrm>
            <a:off x="765176" y="1420986"/>
            <a:ext cx="3492392" cy="3097411"/>
          </a:xfrm>
          <a:prstGeom prst="rect">
            <a:avLst/>
          </a:prstGeom>
        </p:spPr>
        <p:txBody>
          <a:bodyPr vert="horz"/>
          <a:lstStyle>
            <a:lvl1pPr marL="342900" indent="-342900">
              <a:lnSpc>
                <a:spcPct val="100000"/>
              </a:lnSpc>
              <a:buFont typeface="Wingdings" charset="2"/>
              <a:buChar char="§"/>
              <a:defRPr sz="1800" baseline="0">
                <a:solidFill>
                  <a:srgbClr val="48484A"/>
                </a:solidFill>
              </a:defRPr>
            </a:lvl1pPr>
          </a:lstStyle>
          <a:p>
            <a:pPr lvl="0"/>
            <a:r>
              <a:rPr lang="en-AU"/>
              <a:t>Type use Arial Regular 18pt</a:t>
            </a:r>
          </a:p>
          <a:p>
            <a:pPr lvl="0"/>
            <a:r>
              <a:rPr lang="en-AU"/>
              <a:t>Type use Arial Regular 18pt</a:t>
            </a:r>
          </a:p>
          <a:p>
            <a:pPr lvl="0"/>
            <a:r>
              <a:rPr lang="en-AU"/>
              <a:t>Type use Arial Regular 18pt</a:t>
            </a:r>
          </a:p>
          <a:p>
            <a:pPr lvl="0"/>
            <a:r>
              <a:rPr lang="en-AU"/>
              <a:t>Type use Arial Regular 18pt</a:t>
            </a:r>
            <a:endParaRPr lang="en-US"/>
          </a:p>
          <a:p>
            <a:pPr lvl="0"/>
            <a:r>
              <a:rPr lang="en-AU"/>
              <a:t>Type use Arial Regular 18pt</a:t>
            </a:r>
          </a:p>
          <a:p>
            <a:pPr lvl="0"/>
            <a:r>
              <a:rPr lang="en-AU"/>
              <a:t>Type use Arial Regular 18pt</a:t>
            </a:r>
            <a:endParaRPr lang="en-US"/>
          </a:p>
          <a:p>
            <a:pPr lvl="0"/>
            <a:r>
              <a:rPr lang="en-AU"/>
              <a:t>Type use Arial Regular 18pt</a:t>
            </a:r>
          </a:p>
          <a:p>
            <a:pPr lvl="0"/>
            <a:r>
              <a:rPr lang="en-AU"/>
              <a:t>Type use Arial Regular 18pt</a:t>
            </a:r>
            <a:endParaRPr lang="en-US"/>
          </a:p>
        </p:txBody>
      </p:sp>
      <p:sp>
        <p:nvSpPr>
          <p:cNvPr id="5" name="Text Placeholder 4"/>
          <p:cNvSpPr>
            <a:spLocks noGrp="1"/>
          </p:cNvSpPr>
          <p:nvPr>
            <p:ph type="body" sz="quarter" idx="15" hasCustomPrompt="1"/>
          </p:nvPr>
        </p:nvSpPr>
        <p:spPr>
          <a:xfrm>
            <a:off x="4869333" y="1420986"/>
            <a:ext cx="3492346" cy="3097411"/>
          </a:xfrm>
          <a:prstGeom prst="rect">
            <a:avLst/>
          </a:prstGeom>
        </p:spPr>
        <p:txBody>
          <a:bodyPr vert="horz"/>
          <a:lstStyle>
            <a:lvl1pPr marL="342900" indent="-342900">
              <a:buFont typeface="Wingdings" charset="2"/>
              <a:buChar char="§"/>
              <a:defRPr sz="1800">
                <a:solidFill>
                  <a:schemeClr val="tx2"/>
                </a:solidFill>
              </a:defRPr>
            </a:lvl1pPr>
          </a:lstStyle>
          <a:p>
            <a:pPr lvl="0"/>
            <a:r>
              <a:rPr lang="en-AU"/>
              <a:t>Type use Arial Regular 18pt</a:t>
            </a:r>
          </a:p>
          <a:p>
            <a:pPr lvl="0"/>
            <a:r>
              <a:rPr lang="en-AU"/>
              <a:t>Type use Arial Regular 18pt</a:t>
            </a:r>
          </a:p>
          <a:p>
            <a:pPr lvl="0"/>
            <a:r>
              <a:rPr lang="en-AU"/>
              <a:t>Type use Arial Regular 18pt</a:t>
            </a:r>
          </a:p>
          <a:p>
            <a:pPr lvl="0"/>
            <a:r>
              <a:rPr lang="en-AU"/>
              <a:t>Type use Arial Regular 18pt</a:t>
            </a:r>
            <a:endParaRPr lang="en-US"/>
          </a:p>
          <a:p>
            <a:pPr lvl="0"/>
            <a:r>
              <a:rPr lang="en-AU"/>
              <a:t>Type use Arial Regular 18pt</a:t>
            </a:r>
          </a:p>
          <a:p>
            <a:pPr lvl="0"/>
            <a:r>
              <a:rPr lang="en-AU"/>
              <a:t>Type use Arial Regular 18pt</a:t>
            </a:r>
            <a:endParaRPr lang="en-US"/>
          </a:p>
          <a:p>
            <a:pPr lvl="0"/>
            <a:r>
              <a:rPr lang="en-AU"/>
              <a:t>Type use Arial Regular 18pt</a:t>
            </a:r>
          </a:p>
          <a:p>
            <a:pPr lvl="0"/>
            <a:r>
              <a:rPr lang="en-AU"/>
              <a:t>Type use Arial Regular 18pt</a:t>
            </a:r>
            <a:endParaRPr lang="en-US"/>
          </a:p>
        </p:txBody>
      </p:sp>
      <p:sp>
        <p:nvSpPr>
          <p:cNvPr id="10" name="Slide Number Placeholder 9"/>
          <p:cNvSpPr>
            <a:spLocks noGrp="1"/>
          </p:cNvSpPr>
          <p:nvPr>
            <p:ph type="sldNum" sz="quarter" idx="16"/>
          </p:nvPr>
        </p:nvSpPr>
        <p:spPr/>
        <p:txBody>
          <a:bodyPr/>
          <a:lstStyle/>
          <a:p>
            <a:fld id="{CFE10634-C7B7-E64C-A7D2-655B2A8093C4}" type="slidenum">
              <a:rPr lang="en-US" smtClean="0"/>
              <a:pPr/>
              <a:t>‹#›</a:t>
            </a:fld>
            <a:endParaRPr lang="en-US"/>
          </a:p>
        </p:txBody>
      </p:sp>
      <p:pic>
        <p:nvPicPr>
          <p:cNvPr id="12" name="Picture 11"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15" name="Text Placeholder 2"/>
          <p:cNvSpPr>
            <a:spLocks noGrp="1"/>
          </p:cNvSpPr>
          <p:nvPr>
            <p:ph type="body" idx="13"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Tree>
    <p:extLst>
      <p:ext uri="{BB962C8B-B14F-4D97-AF65-F5344CB8AC3E}">
        <p14:creationId xmlns:p14="http://schemas.microsoft.com/office/powerpoint/2010/main" val="150822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2">
    <p:spTree>
      <p:nvGrpSpPr>
        <p:cNvPr id="1" name=""/>
        <p:cNvGrpSpPr/>
        <p:nvPr/>
      </p:nvGrpSpPr>
      <p:grpSpPr>
        <a:xfrm>
          <a:off x="0" y="0"/>
          <a:ext cx="0" cy="0"/>
          <a:chOff x="0" y="0"/>
          <a:chExt cx="0" cy="0"/>
        </a:xfrm>
      </p:grpSpPr>
      <p:sp>
        <p:nvSpPr>
          <p:cNvPr id="11" name="Picture Placeholder 2"/>
          <p:cNvSpPr>
            <a:spLocks noGrp="1"/>
          </p:cNvSpPr>
          <p:nvPr>
            <p:ph type="pic" idx="1" hasCustomPrompt="1"/>
          </p:nvPr>
        </p:nvSpPr>
        <p:spPr>
          <a:xfrm>
            <a:off x="4851525" y="1420985"/>
            <a:ext cx="3624943" cy="3312729"/>
          </a:xfrm>
          <a:prstGeom prst="rect">
            <a:avLst/>
          </a:prstGeom>
        </p:spPr>
        <p:txBody>
          <a:bodyPr>
            <a:normAutofit/>
          </a:bodyPr>
          <a:lstStyle>
            <a:lvl1pPr marL="0" indent="0" algn="ctr">
              <a:buNone/>
              <a:defRPr sz="1800">
                <a:solidFill>
                  <a:srgbClr val="48484A"/>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Insert image here</a:t>
            </a:r>
          </a:p>
        </p:txBody>
      </p:sp>
      <p:sp>
        <p:nvSpPr>
          <p:cNvPr id="3" name="Text Placeholder 2"/>
          <p:cNvSpPr>
            <a:spLocks noGrp="1"/>
          </p:cNvSpPr>
          <p:nvPr>
            <p:ph type="body" sz="quarter" idx="14" hasCustomPrompt="1"/>
          </p:nvPr>
        </p:nvSpPr>
        <p:spPr>
          <a:xfrm>
            <a:off x="765175" y="1420985"/>
            <a:ext cx="3538538" cy="3312729"/>
          </a:xfrm>
          <a:prstGeom prst="rect">
            <a:avLst/>
          </a:prstGeom>
        </p:spPr>
        <p:txBody>
          <a:bodyPr vert="horz"/>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a:solidFill>
                  <a:srgbClr val="48484A"/>
                </a:solidFill>
              </a:defRPr>
            </a:lvl1pPr>
          </a:lstStyle>
          <a:p>
            <a:pPr lvl="0"/>
            <a:r>
              <a:rPr lang="en-AU"/>
              <a:t>Type use Arial regular 18pt</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AU"/>
              <a:t>Type use Arial regular 18pt</a:t>
            </a:r>
            <a:endParaRPr lang="en-US"/>
          </a:p>
        </p:txBody>
      </p:sp>
      <p:sp>
        <p:nvSpPr>
          <p:cNvPr id="4" name="Slide Number Placeholder 3"/>
          <p:cNvSpPr>
            <a:spLocks noGrp="1"/>
          </p:cNvSpPr>
          <p:nvPr>
            <p:ph type="sldNum" sz="quarter" idx="15"/>
          </p:nvPr>
        </p:nvSpPr>
        <p:spPr/>
        <p:txBody>
          <a:bodyPr/>
          <a:lstStyle/>
          <a:p>
            <a:fld id="{CFE10634-C7B7-E64C-A7D2-655B2A8093C4}" type="slidenum">
              <a:rPr lang="en-US" smtClean="0"/>
              <a:pPr/>
              <a:t>‹#›</a:t>
            </a:fld>
            <a:endParaRPr lang="en-US"/>
          </a:p>
        </p:txBody>
      </p:sp>
      <p:pic>
        <p:nvPicPr>
          <p:cNvPr id="12" name="Picture 11" descr="AU LOGO - HERO - 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15200" y="234878"/>
            <a:ext cx="14906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HealthWealthLiving_Taglin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4756057"/>
            <a:ext cx="12620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hasCustomPrompt="1"/>
          </p:nvPr>
        </p:nvSpPr>
        <p:spPr>
          <a:xfrm>
            <a:off x="765266" y="489666"/>
            <a:ext cx="7565937" cy="484222"/>
          </a:xfrm>
          <a:prstGeom prst="rect">
            <a:avLst/>
          </a:prstGeom>
        </p:spPr>
        <p:txBody>
          <a:bodyPr>
            <a:normAutofit/>
          </a:bodyPr>
          <a:lstStyle>
            <a:lvl1pPr algn="l">
              <a:defRPr sz="3000" b="1" i="0">
                <a:solidFill>
                  <a:srgbClr val="E37222"/>
                </a:solidFill>
                <a:latin typeface="Arial"/>
                <a:cs typeface="Arial"/>
              </a:defRPr>
            </a:lvl1pPr>
          </a:lstStyle>
          <a:p>
            <a:r>
              <a:rPr lang="en-AU"/>
              <a:t>Type heading here (Arial Bold 30pt)</a:t>
            </a:r>
            <a:endParaRPr lang="en-US"/>
          </a:p>
        </p:txBody>
      </p:sp>
      <p:sp>
        <p:nvSpPr>
          <p:cNvPr id="15" name="Text Placeholder 2"/>
          <p:cNvSpPr>
            <a:spLocks noGrp="1"/>
          </p:cNvSpPr>
          <p:nvPr>
            <p:ph type="body" idx="13" hasCustomPrompt="1"/>
          </p:nvPr>
        </p:nvSpPr>
        <p:spPr>
          <a:xfrm>
            <a:off x="765265" y="995852"/>
            <a:ext cx="7565937" cy="261041"/>
          </a:xfrm>
          <a:prstGeom prst="rect">
            <a:avLst/>
          </a:prstGeom>
        </p:spPr>
        <p:txBody>
          <a:bodyPr anchor="t">
            <a:noAutofit/>
          </a:bodyPr>
          <a:lstStyle>
            <a:lvl1pPr marL="0" indent="0">
              <a:buNone/>
              <a:defRPr sz="2000" b="1" i="0">
                <a:solidFill>
                  <a:srgbClr val="48484A"/>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Sub-heading here (Arial Bold 20pt)</a:t>
            </a:r>
          </a:p>
        </p:txBody>
      </p:sp>
    </p:spTree>
    <p:extLst>
      <p:ext uri="{BB962C8B-B14F-4D97-AF65-F5344CB8AC3E}">
        <p14:creationId xmlns:p14="http://schemas.microsoft.com/office/powerpoint/2010/main" val="314262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Slide Number Placeholder 5"/>
          <p:cNvSpPr>
            <a:spLocks noGrp="1"/>
          </p:cNvSpPr>
          <p:nvPr>
            <p:ph type="sldNum" sz="quarter" idx="4"/>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CFE10634-C7B7-E64C-A7D2-655B2A8093C4}" type="slidenum">
              <a:rPr lang="en-US" smtClean="0"/>
              <a:pPr/>
              <a:t>‹#›</a:t>
            </a:fld>
            <a:endParaRPr lang="en-US"/>
          </a:p>
        </p:txBody>
      </p:sp>
    </p:spTree>
    <p:extLst>
      <p:ext uri="{BB962C8B-B14F-4D97-AF65-F5344CB8AC3E}">
        <p14:creationId xmlns:p14="http://schemas.microsoft.com/office/powerpoint/2010/main" val="5331958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681" r:id="rId3"/>
    <p:sldLayoutId id="2147483669" r:id="rId4"/>
    <p:sldLayoutId id="2147483713" r:id="rId5"/>
    <p:sldLayoutId id="2147483671" r:id="rId6"/>
    <p:sldLayoutId id="2147483673" r:id="rId7"/>
    <p:sldLayoutId id="2147483682" r:id="rId8"/>
    <p:sldLayoutId id="2147483683" r:id="rId9"/>
    <p:sldLayoutId id="2147483684" r:id="rId10"/>
    <p:sldLayoutId id="2147483677" r:id="rId11"/>
    <p:sldLayoutId id="2147483710" r:id="rId12"/>
    <p:sldLayoutId id="2147483698" r:id="rId13"/>
  </p:sldLayoutIdLst>
  <p:hf hdr="0" ftr="0" dt="0"/>
  <p:txStyles>
    <p:titleStyle>
      <a:lvl1pPr algn="ctr" defTabSz="457200" rtl="0" eaLnBrk="1" latinLnBrk="0" hangingPunct="1">
        <a:spcBef>
          <a:spcPct val="0"/>
        </a:spcBef>
        <a:buNone/>
        <a:defRPr sz="4400" b="1" kern="1200">
          <a:solidFill>
            <a:srgbClr val="E37222"/>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2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8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F08F7-5432-44F4-BBB0-D83E78690C9C}"/>
              </a:ext>
            </a:extLst>
          </p:cNvPr>
          <p:cNvSpPr>
            <a:spLocks noGrp="1"/>
          </p:cNvSpPr>
          <p:nvPr>
            <p:ph type="title"/>
          </p:nvPr>
        </p:nvSpPr>
        <p:spPr>
          <a:xfrm>
            <a:off x="628650" y="427567"/>
            <a:ext cx="7886700" cy="727190"/>
          </a:xfrm>
          <a:prstGeom prst="rect">
            <a:avLst/>
          </a:prstGeom>
        </p:spPr>
        <p:txBody>
          <a:bodyPr vert="horz" lIns="91428" tIns="45714" rIns="91428" bIns="45714" rtlCol="0" anchor="t" anchorCtr="0">
            <a:noAutofit/>
          </a:bodyPr>
          <a:lstStyle/>
          <a:p>
            <a:r>
              <a:rPr lang="en-AU"/>
              <a:t>Click to edit Master title style</a:t>
            </a:r>
          </a:p>
        </p:txBody>
      </p:sp>
      <p:sp>
        <p:nvSpPr>
          <p:cNvPr id="3" name="Text Placeholder 2">
            <a:extLst>
              <a:ext uri="{FF2B5EF4-FFF2-40B4-BE49-F238E27FC236}">
                <a16:creationId xmlns:a16="http://schemas.microsoft.com/office/drawing/2014/main" id="{D94101C7-BB36-4828-8425-C046F8377EA5}"/>
              </a:ext>
            </a:extLst>
          </p:cNvPr>
          <p:cNvSpPr>
            <a:spLocks noGrp="1"/>
          </p:cNvSpPr>
          <p:nvPr>
            <p:ph type="body" idx="1"/>
          </p:nvPr>
        </p:nvSpPr>
        <p:spPr>
          <a:xfrm>
            <a:off x="628650" y="1740165"/>
            <a:ext cx="7886700" cy="2622286"/>
          </a:xfrm>
          <a:prstGeom prst="rect">
            <a:avLst/>
          </a:prstGeom>
        </p:spPr>
        <p:txBody>
          <a:bodyPr vert="horz" lIns="91428" tIns="45714" rIns="91428" bIns="4571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en-AU"/>
          </a:p>
        </p:txBody>
      </p:sp>
      <p:sp>
        <p:nvSpPr>
          <p:cNvPr id="4" name="Date Placeholder 3">
            <a:extLst>
              <a:ext uri="{FF2B5EF4-FFF2-40B4-BE49-F238E27FC236}">
                <a16:creationId xmlns:a16="http://schemas.microsoft.com/office/drawing/2014/main" id="{7294E414-2CA7-4ED1-AC9E-C5293A2870A4}"/>
              </a:ext>
            </a:extLst>
          </p:cNvPr>
          <p:cNvSpPr>
            <a:spLocks noGrp="1"/>
          </p:cNvSpPr>
          <p:nvPr>
            <p:ph type="dt" sz="half" idx="2"/>
          </p:nvPr>
        </p:nvSpPr>
        <p:spPr>
          <a:xfrm>
            <a:off x="628650" y="4362457"/>
            <a:ext cx="2057400" cy="274637"/>
          </a:xfrm>
          <a:prstGeom prst="rect">
            <a:avLst/>
          </a:prstGeom>
        </p:spPr>
        <p:txBody>
          <a:bodyPr vert="horz" lIns="91428" tIns="45714" rIns="91428" bIns="45714" rtlCol="0" anchor="ctr"/>
          <a:lstStyle>
            <a:lvl1pPr algn="l">
              <a:defRPr sz="8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94B1C275-15B6-4EB3-9A45-32231EF04847}"/>
              </a:ext>
            </a:extLst>
          </p:cNvPr>
          <p:cNvSpPr>
            <a:spLocks noGrp="1"/>
          </p:cNvSpPr>
          <p:nvPr>
            <p:ph type="sldNum" sz="quarter" idx="4"/>
          </p:nvPr>
        </p:nvSpPr>
        <p:spPr>
          <a:xfrm>
            <a:off x="588007" y="4704545"/>
            <a:ext cx="223026" cy="274637"/>
          </a:xfrm>
          <a:prstGeom prst="rect">
            <a:avLst/>
          </a:prstGeom>
        </p:spPr>
        <p:txBody>
          <a:bodyPr vert="horz" lIns="91428" tIns="45714" rIns="0" bIns="45714" rtlCol="0" anchor="ctr"/>
          <a:lstStyle>
            <a:lvl1pPr algn="l">
              <a:defRPr sz="600">
                <a:solidFill>
                  <a:schemeClr val="tx1"/>
                </a:solidFill>
              </a:defRPr>
            </a:lvl1pPr>
          </a:lstStyle>
          <a:p>
            <a:fld id="{F5BB94A5-E731-4E39-80ED-A71AAFA41941}" type="slidenum">
              <a:rPr lang="en-AU" smtClean="0"/>
              <a:pPr/>
              <a:t>‹#›</a:t>
            </a:fld>
            <a:endParaRPr lang="en-AU"/>
          </a:p>
        </p:txBody>
      </p:sp>
      <p:sp>
        <p:nvSpPr>
          <p:cNvPr id="9" name="Footer Placeholder 5">
            <a:extLst>
              <a:ext uri="{FF2B5EF4-FFF2-40B4-BE49-F238E27FC236}">
                <a16:creationId xmlns:a16="http://schemas.microsoft.com/office/drawing/2014/main" id="{1B22CD6E-0A26-472B-912A-098E9695199A}"/>
              </a:ext>
            </a:extLst>
          </p:cNvPr>
          <p:cNvSpPr>
            <a:spLocks noGrp="1"/>
          </p:cNvSpPr>
          <p:nvPr>
            <p:ph type="ftr" sz="quarter" idx="3"/>
          </p:nvPr>
        </p:nvSpPr>
        <p:spPr>
          <a:xfrm>
            <a:off x="798791" y="4704545"/>
            <a:ext cx="3874388" cy="274637"/>
          </a:xfrm>
          <a:prstGeom prst="rect">
            <a:avLst/>
          </a:prstGeom>
        </p:spPr>
        <p:txBody>
          <a:bodyPr vert="horz" lIns="35994" tIns="45714" rIns="91428" bIns="45714" rtlCol="0" anchor="ctr" anchorCtr="0"/>
          <a:lstStyle>
            <a:lvl1pPr algn="l">
              <a:defRPr sz="600" b="0">
                <a:solidFill>
                  <a:schemeClr val="tx1"/>
                </a:solidFill>
              </a:defRPr>
            </a:lvl1pPr>
          </a:lstStyle>
          <a:p>
            <a:r>
              <a:rPr lang="en-US" b="1">
                <a:solidFill>
                  <a:srgbClr val="000000"/>
                </a:solidFill>
                <a:latin typeface="Arial MT Lt"/>
                <a:cs typeface="Arial MT Lt"/>
              </a:rPr>
              <a:t>AU MVP ExCo check in | May 2019 © Principals</a:t>
            </a:r>
            <a:endParaRPr lang="en-AU"/>
          </a:p>
        </p:txBody>
      </p:sp>
    </p:spTree>
    <p:extLst>
      <p:ext uri="{BB962C8B-B14F-4D97-AF65-F5344CB8AC3E}">
        <p14:creationId xmlns:p14="http://schemas.microsoft.com/office/powerpoint/2010/main" val="35774803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hf hdr="0" dt="0"/>
  <p:txStyles>
    <p:titleStyle>
      <a:lvl1pPr algn="ctr" defTabSz="457082" rtl="0" eaLnBrk="1" latinLnBrk="0" hangingPunct="1">
        <a:spcBef>
          <a:spcPct val="0"/>
        </a:spcBef>
        <a:buNone/>
        <a:defRPr sz="3200" kern="1200">
          <a:solidFill>
            <a:schemeClr val="tx1"/>
          </a:solidFill>
          <a:latin typeface="+mj-lt"/>
          <a:ea typeface="+mj-ea"/>
          <a:cs typeface="+mj-cs"/>
        </a:defRPr>
      </a:lvl1pPr>
    </p:titleStyle>
    <p:bodyStyle>
      <a:lvl1pPr marL="0" indent="0" algn="l" defTabSz="457082" rtl="0" eaLnBrk="1" latinLnBrk="0" hangingPunct="1">
        <a:spcBef>
          <a:spcPts val="600"/>
        </a:spcBef>
        <a:buFont typeface="Arial"/>
        <a:buNone/>
        <a:defRPr sz="1800" kern="1200">
          <a:solidFill>
            <a:schemeClr val="tx1"/>
          </a:solidFill>
          <a:latin typeface="+mn-lt"/>
          <a:ea typeface="+mn-ea"/>
          <a:cs typeface="+mn-cs"/>
        </a:defRPr>
      </a:lvl1pPr>
      <a:lvl2pPr marL="285708" indent="-285708" algn="l" defTabSz="457082"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0" indent="0" algn="l" defTabSz="457082" rtl="0" eaLnBrk="1" latinLnBrk="0" hangingPunct="1">
        <a:spcBef>
          <a:spcPts val="600"/>
        </a:spcBef>
        <a:buFont typeface="Arial"/>
        <a:buNone/>
        <a:defRPr sz="1800" b="1" kern="1200">
          <a:solidFill>
            <a:schemeClr val="tx1"/>
          </a:solidFill>
          <a:latin typeface="+mn-lt"/>
          <a:ea typeface="+mn-ea"/>
          <a:cs typeface="+mn-cs"/>
        </a:defRPr>
      </a:lvl3pPr>
      <a:lvl4pPr marL="0" indent="0" algn="l" defTabSz="457082" rtl="0" eaLnBrk="1" latinLnBrk="0" hangingPunct="1">
        <a:spcBef>
          <a:spcPts val="600"/>
        </a:spcBef>
        <a:buFont typeface="Arial"/>
        <a:buNone/>
        <a:defRPr sz="1800" kern="1200">
          <a:solidFill>
            <a:schemeClr val="tx1"/>
          </a:solidFill>
          <a:latin typeface="+mn-lt"/>
          <a:ea typeface="+mn-ea"/>
          <a:cs typeface="+mn-cs"/>
        </a:defRPr>
      </a:lvl4pPr>
      <a:lvl5pPr marL="0" indent="0" algn="l" defTabSz="457082" rtl="0" eaLnBrk="1" latinLnBrk="0" hangingPunct="1">
        <a:spcBef>
          <a:spcPts val="600"/>
        </a:spcBef>
        <a:buFont typeface="Arial"/>
        <a:buNone/>
        <a:defRPr sz="1800" kern="1200">
          <a:solidFill>
            <a:schemeClr val="tx1"/>
          </a:solidFill>
          <a:latin typeface="+mn-lt"/>
          <a:ea typeface="+mn-ea"/>
          <a:cs typeface="+mn-cs"/>
        </a:defRPr>
      </a:lvl5pPr>
      <a:lvl6pPr marL="0" indent="0" algn="l" defTabSz="457082" rtl="0" eaLnBrk="1" latinLnBrk="0" hangingPunct="1">
        <a:spcBef>
          <a:spcPts val="600"/>
        </a:spcBef>
        <a:buFont typeface="Arial"/>
        <a:buNone/>
        <a:defRPr sz="2000" kern="1200">
          <a:solidFill>
            <a:schemeClr val="tx1"/>
          </a:solidFill>
          <a:latin typeface="+mn-lt"/>
          <a:ea typeface="+mn-ea"/>
          <a:cs typeface="+mn-cs"/>
        </a:defRPr>
      </a:lvl6pPr>
      <a:lvl7pPr marL="0" indent="0" algn="l" defTabSz="457082" rtl="0" eaLnBrk="1" latinLnBrk="0" hangingPunct="1">
        <a:spcBef>
          <a:spcPts val="600"/>
        </a:spcBef>
        <a:buFont typeface="Arial"/>
        <a:buNone/>
        <a:defRPr sz="2000" kern="1200">
          <a:solidFill>
            <a:schemeClr val="tx1"/>
          </a:solidFill>
          <a:latin typeface="+mn-lt"/>
          <a:ea typeface="+mn-ea"/>
          <a:cs typeface="+mn-cs"/>
        </a:defRPr>
      </a:lvl7pPr>
      <a:lvl8pPr marL="0" indent="0" algn="l" defTabSz="457082" rtl="0" eaLnBrk="1" latinLnBrk="0" hangingPunct="1">
        <a:spcBef>
          <a:spcPts val="600"/>
        </a:spcBef>
        <a:buFont typeface="Arial"/>
        <a:buNone/>
        <a:defRPr sz="2000" kern="1200">
          <a:solidFill>
            <a:schemeClr val="tx1"/>
          </a:solidFill>
          <a:latin typeface="+mn-lt"/>
          <a:ea typeface="+mn-ea"/>
          <a:cs typeface="+mn-cs"/>
        </a:defRPr>
      </a:lvl8pPr>
      <a:lvl9pPr marL="0" indent="0" algn="l" defTabSz="457082" rtl="0" eaLnBrk="1" latinLnBrk="0" hangingPunct="1">
        <a:spcBef>
          <a:spcPts val="600"/>
        </a:spcBef>
        <a:buFont typeface="Arial"/>
        <a:buNone/>
        <a:defRPr sz="2000" kern="1200">
          <a:solidFill>
            <a:schemeClr val="tx1"/>
          </a:solidFill>
          <a:latin typeface="+mn-lt"/>
          <a:ea typeface="+mn-ea"/>
          <a:cs typeface="+mn-cs"/>
        </a:defRPr>
      </a:lvl9pPr>
    </p:bodyStyle>
    <p:otherStyle>
      <a:defPPr>
        <a:defRPr lang="en-US"/>
      </a:defPPr>
      <a:lvl1pPr marL="0" algn="l" defTabSz="457082" rtl="0" eaLnBrk="1" latinLnBrk="0" hangingPunct="1">
        <a:defRPr sz="1800" kern="1200">
          <a:solidFill>
            <a:schemeClr val="tx1"/>
          </a:solidFill>
          <a:latin typeface="+mn-lt"/>
          <a:ea typeface="+mn-ea"/>
          <a:cs typeface="+mn-cs"/>
        </a:defRPr>
      </a:lvl1pPr>
      <a:lvl2pPr marL="457082" algn="l" defTabSz="457082" rtl="0" eaLnBrk="1" latinLnBrk="0" hangingPunct="1">
        <a:defRPr sz="1800" kern="1200">
          <a:solidFill>
            <a:schemeClr val="tx1"/>
          </a:solidFill>
          <a:latin typeface="+mn-lt"/>
          <a:ea typeface="+mn-ea"/>
          <a:cs typeface="+mn-cs"/>
        </a:defRPr>
      </a:lvl2pPr>
      <a:lvl3pPr marL="914158" algn="l" defTabSz="457082" rtl="0" eaLnBrk="1" latinLnBrk="0" hangingPunct="1">
        <a:defRPr sz="1800" kern="1200">
          <a:solidFill>
            <a:schemeClr val="tx1"/>
          </a:solidFill>
          <a:latin typeface="+mn-lt"/>
          <a:ea typeface="+mn-ea"/>
          <a:cs typeface="+mn-cs"/>
        </a:defRPr>
      </a:lvl3pPr>
      <a:lvl4pPr marL="1371240" algn="l" defTabSz="457082" rtl="0" eaLnBrk="1" latinLnBrk="0" hangingPunct="1">
        <a:defRPr sz="1800" kern="1200">
          <a:solidFill>
            <a:schemeClr val="tx1"/>
          </a:solidFill>
          <a:latin typeface="+mn-lt"/>
          <a:ea typeface="+mn-ea"/>
          <a:cs typeface="+mn-cs"/>
        </a:defRPr>
      </a:lvl4pPr>
      <a:lvl5pPr marL="1828316" algn="l" defTabSz="457082" rtl="0" eaLnBrk="1" latinLnBrk="0" hangingPunct="1">
        <a:defRPr sz="1800" kern="1200">
          <a:solidFill>
            <a:schemeClr val="tx1"/>
          </a:solidFill>
          <a:latin typeface="+mn-lt"/>
          <a:ea typeface="+mn-ea"/>
          <a:cs typeface="+mn-cs"/>
        </a:defRPr>
      </a:lvl5pPr>
      <a:lvl6pPr marL="2285398" algn="l" defTabSz="457082" rtl="0" eaLnBrk="1" latinLnBrk="0" hangingPunct="1">
        <a:defRPr sz="1800" kern="1200">
          <a:solidFill>
            <a:schemeClr val="tx1"/>
          </a:solidFill>
          <a:latin typeface="+mn-lt"/>
          <a:ea typeface="+mn-ea"/>
          <a:cs typeface="+mn-cs"/>
        </a:defRPr>
      </a:lvl6pPr>
      <a:lvl7pPr marL="2742474" algn="l" defTabSz="457082" rtl="0" eaLnBrk="1" latinLnBrk="0" hangingPunct="1">
        <a:defRPr sz="1800" kern="1200">
          <a:solidFill>
            <a:schemeClr val="tx1"/>
          </a:solidFill>
          <a:latin typeface="+mn-lt"/>
          <a:ea typeface="+mn-ea"/>
          <a:cs typeface="+mn-cs"/>
        </a:defRPr>
      </a:lvl7pPr>
      <a:lvl8pPr marL="3199556" algn="l" defTabSz="457082" rtl="0" eaLnBrk="1" latinLnBrk="0" hangingPunct="1">
        <a:defRPr sz="1800" kern="1200">
          <a:solidFill>
            <a:schemeClr val="tx1"/>
          </a:solidFill>
          <a:latin typeface="+mn-lt"/>
          <a:ea typeface="+mn-ea"/>
          <a:cs typeface="+mn-cs"/>
        </a:defRPr>
      </a:lvl8pPr>
      <a:lvl9pPr marL="3656638" algn="l" defTabSz="4570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FE10634-C7B7-E64C-A7D2-655B2A8093C4}" type="slidenum">
              <a:rPr lang="en-US" smtClean="0"/>
              <a:pPr/>
              <a:t>1</a:t>
            </a:fld>
            <a:endParaRPr lang="en-US"/>
          </a:p>
        </p:txBody>
      </p:sp>
      <p:sp>
        <p:nvSpPr>
          <p:cNvPr id="3" name="Text Placeholder 2"/>
          <p:cNvSpPr>
            <a:spLocks noGrp="1"/>
          </p:cNvSpPr>
          <p:nvPr>
            <p:ph type="body" sz="quarter" idx="15"/>
          </p:nvPr>
        </p:nvSpPr>
        <p:spPr>
          <a:solidFill>
            <a:schemeClr val="accent2">
              <a:alpha val="80000"/>
            </a:schemeClr>
          </a:solidFill>
        </p:spPr>
        <p:txBody>
          <a:bodyPr/>
          <a:lstStyle/>
          <a:p>
            <a:endParaRPr lang="en-US"/>
          </a:p>
        </p:txBody>
      </p:sp>
      <p:sp>
        <p:nvSpPr>
          <p:cNvPr id="4" name="Title 3"/>
          <p:cNvSpPr>
            <a:spLocks noGrp="1"/>
          </p:cNvSpPr>
          <p:nvPr>
            <p:ph type="title"/>
          </p:nvPr>
        </p:nvSpPr>
        <p:spPr>
          <a:xfrm>
            <a:off x="457199" y="2197269"/>
            <a:ext cx="6551911" cy="870602"/>
          </a:xfrm>
        </p:spPr>
        <p:txBody>
          <a:bodyPr>
            <a:noAutofit/>
          </a:bodyPr>
          <a:lstStyle/>
          <a:p>
            <a:r>
              <a:rPr lang="en-AU" sz="3600"/>
              <a:t>Data Ingestion Strategy</a:t>
            </a:r>
            <a:endParaRPr lang="en-US" sz="3600"/>
          </a:p>
        </p:txBody>
      </p:sp>
      <p:sp>
        <p:nvSpPr>
          <p:cNvPr id="5" name="Text Placeholder 4"/>
          <p:cNvSpPr>
            <a:spLocks noGrp="1"/>
          </p:cNvSpPr>
          <p:nvPr>
            <p:ph type="body" sz="quarter" idx="16"/>
          </p:nvPr>
        </p:nvSpPr>
        <p:spPr>
          <a:xfrm>
            <a:off x="457199" y="2898315"/>
            <a:ext cx="6551911" cy="491552"/>
          </a:xfrm>
        </p:spPr>
        <p:txBody>
          <a:bodyPr/>
          <a:lstStyle/>
          <a:p>
            <a:r>
              <a:rPr lang="en-AU"/>
              <a:t>(Project Guardian)</a:t>
            </a:r>
          </a:p>
        </p:txBody>
      </p:sp>
      <p:sp>
        <p:nvSpPr>
          <p:cNvPr id="6" name="Text Placeholder 5"/>
          <p:cNvSpPr>
            <a:spLocks noGrp="1"/>
          </p:cNvSpPr>
          <p:nvPr>
            <p:ph type="body" sz="quarter" idx="11"/>
          </p:nvPr>
        </p:nvSpPr>
        <p:spPr/>
        <p:txBody>
          <a:bodyPr>
            <a:normAutofit/>
          </a:bodyPr>
          <a:lstStyle/>
          <a:p>
            <a:r>
              <a:rPr lang="en-AU"/>
              <a:t>Prepared By : </a:t>
            </a:r>
            <a:r>
              <a:rPr lang="en-AU" err="1"/>
              <a:t>Afe</a:t>
            </a:r>
            <a:r>
              <a:rPr lang="en-AU"/>
              <a:t> Feyissa – Domain Architect</a:t>
            </a:r>
          </a:p>
        </p:txBody>
      </p:sp>
    </p:spTree>
    <p:extLst>
      <p:ext uri="{BB962C8B-B14F-4D97-AF65-F5344CB8AC3E}">
        <p14:creationId xmlns:p14="http://schemas.microsoft.com/office/powerpoint/2010/main" val="126071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E93C-01CA-4526-88CF-850FA43A7404}"/>
              </a:ext>
            </a:extLst>
          </p:cNvPr>
          <p:cNvSpPr>
            <a:spLocks noGrp="1"/>
          </p:cNvSpPr>
          <p:nvPr>
            <p:ph type="title"/>
          </p:nvPr>
        </p:nvSpPr>
        <p:spPr>
          <a:xfrm>
            <a:off x="256447" y="245206"/>
            <a:ext cx="7565937" cy="484222"/>
          </a:xfrm>
        </p:spPr>
        <p:txBody>
          <a:bodyPr>
            <a:normAutofit fontScale="90000"/>
          </a:bodyPr>
          <a:lstStyle/>
          <a:p>
            <a:r>
              <a:rPr lang="en-AU">
                <a:latin typeface="Arial Black" panose="020B0A04020102020204" pitchFamily="34" charset="0"/>
              </a:rPr>
              <a:t>Problem Statement </a:t>
            </a:r>
          </a:p>
        </p:txBody>
      </p:sp>
      <p:sp>
        <p:nvSpPr>
          <p:cNvPr id="4" name="Text Placeholder 3">
            <a:extLst>
              <a:ext uri="{FF2B5EF4-FFF2-40B4-BE49-F238E27FC236}">
                <a16:creationId xmlns:a16="http://schemas.microsoft.com/office/drawing/2014/main" id="{C728D725-24CE-49FA-89F5-98A9EB29B4F3}"/>
              </a:ext>
            </a:extLst>
          </p:cNvPr>
          <p:cNvSpPr>
            <a:spLocks noGrp="1"/>
          </p:cNvSpPr>
          <p:nvPr>
            <p:ph type="body" sz="quarter" idx="15"/>
          </p:nvPr>
        </p:nvSpPr>
        <p:spPr>
          <a:xfrm>
            <a:off x="256447" y="1305969"/>
            <a:ext cx="8588008" cy="1971205"/>
          </a:xfrm>
        </p:spPr>
        <p:txBody>
          <a:bodyPr>
            <a:normAutofit/>
          </a:bodyPr>
          <a:lstStyle/>
          <a:p>
            <a:pPr marL="0" indent="0">
              <a:buNone/>
            </a:pPr>
            <a:r>
              <a:rPr lang="en-AU" sz="2800"/>
              <a:t>Lack of data ingestion tool to collect data from various source systems and move it to target data store (AWS S3 bucket) where it can be stored, validated, cleansed, mastered and analysed.  </a:t>
            </a:r>
          </a:p>
        </p:txBody>
      </p:sp>
      <p:sp>
        <p:nvSpPr>
          <p:cNvPr id="5" name="Slide Number Placeholder 4">
            <a:extLst>
              <a:ext uri="{FF2B5EF4-FFF2-40B4-BE49-F238E27FC236}">
                <a16:creationId xmlns:a16="http://schemas.microsoft.com/office/drawing/2014/main" id="{00196A47-133D-4F40-B681-268F7F9A9913}"/>
              </a:ext>
            </a:extLst>
          </p:cNvPr>
          <p:cNvSpPr>
            <a:spLocks noGrp="1"/>
          </p:cNvSpPr>
          <p:nvPr>
            <p:ph type="sldNum" sz="quarter" idx="16"/>
          </p:nvPr>
        </p:nvSpPr>
        <p:spPr/>
        <p:txBody>
          <a:bodyPr/>
          <a:lstStyle/>
          <a:p>
            <a:fld id="{CFE10634-C7B7-E64C-A7D2-655B2A8093C4}" type="slidenum">
              <a:rPr lang="en-US" smtClean="0"/>
              <a:pPr/>
              <a:t>10</a:t>
            </a:fld>
            <a:endParaRPr lang="en-US"/>
          </a:p>
        </p:txBody>
      </p:sp>
    </p:spTree>
    <p:extLst>
      <p:ext uri="{BB962C8B-B14F-4D97-AF65-F5344CB8AC3E}">
        <p14:creationId xmlns:p14="http://schemas.microsoft.com/office/powerpoint/2010/main" val="108678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11</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588007" y="1948302"/>
            <a:ext cx="6821786" cy="1236331"/>
          </a:xfrm>
        </p:spPr>
        <p:txBody>
          <a:bodyPr>
            <a:normAutofit fontScale="90000"/>
          </a:bodyPr>
          <a:lstStyle/>
          <a:p>
            <a:pPr algn="l"/>
            <a:r>
              <a:rPr lang="en-AU" sz="4000" b="1">
                <a:solidFill>
                  <a:schemeClr val="bg1"/>
                </a:solidFill>
                <a:latin typeface="Arial Black" panose="020B0A04020102020204" pitchFamily="34" charset="0"/>
              </a:rPr>
              <a:t>Data Ingestion Practice</a:t>
            </a:r>
            <a:br>
              <a:rPr lang="en-AU" sz="4000" b="1">
                <a:solidFill>
                  <a:schemeClr val="bg1"/>
                </a:solidFill>
                <a:latin typeface="Arial Black" panose="020B0A04020102020204" pitchFamily="34" charset="0"/>
              </a:rPr>
            </a:br>
            <a:r>
              <a:rPr lang="en-AU" sz="4000" b="1">
                <a:solidFill>
                  <a:srgbClr val="E37222"/>
                </a:solidFill>
                <a:latin typeface="Arial Black" panose="020B0A04020102020204" pitchFamily="34" charset="0"/>
              </a:rPr>
              <a:t>Current State</a:t>
            </a:r>
            <a:endParaRPr lang="en-AU" sz="1400">
              <a:solidFill>
                <a:srgbClr val="E37222"/>
              </a:solidFill>
              <a:latin typeface="+mn-lt"/>
            </a:endParaRPr>
          </a:p>
        </p:txBody>
      </p:sp>
    </p:spTree>
    <p:extLst>
      <p:ext uri="{BB962C8B-B14F-4D97-AF65-F5344CB8AC3E}">
        <p14:creationId xmlns:p14="http://schemas.microsoft.com/office/powerpoint/2010/main" val="170875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D712-F6E7-4933-8571-D2ABE055E0B7}"/>
              </a:ext>
            </a:extLst>
          </p:cNvPr>
          <p:cNvSpPr>
            <a:spLocks noGrp="1"/>
          </p:cNvSpPr>
          <p:nvPr>
            <p:ph type="title"/>
          </p:nvPr>
        </p:nvSpPr>
        <p:spPr>
          <a:xfrm>
            <a:off x="63060" y="5444"/>
            <a:ext cx="7770886" cy="484222"/>
          </a:xfrm>
        </p:spPr>
        <p:txBody>
          <a:bodyPr>
            <a:normAutofit fontScale="90000"/>
          </a:bodyPr>
          <a:lstStyle/>
          <a:p>
            <a:r>
              <a:rPr lang="en-AU">
                <a:latin typeface="Arial Black" panose="020B0A04020102020204" pitchFamily="34" charset="0"/>
              </a:rPr>
              <a:t>Data Analytics &amp; Operational Data Store</a:t>
            </a:r>
          </a:p>
        </p:txBody>
      </p:sp>
      <p:sp>
        <p:nvSpPr>
          <p:cNvPr id="5" name="Slide Number Placeholder 4">
            <a:extLst>
              <a:ext uri="{FF2B5EF4-FFF2-40B4-BE49-F238E27FC236}">
                <a16:creationId xmlns:a16="http://schemas.microsoft.com/office/drawing/2014/main" id="{8D8FF153-B545-48B6-8C83-9A4290E217B0}"/>
              </a:ext>
            </a:extLst>
          </p:cNvPr>
          <p:cNvSpPr>
            <a:spLocks noGrp="1"/>
          </p:cNvSpPr>
          <p:nvPr>
            <p:ph type="sldNum" sz="quarter" idx="16"/>
          </p:nvPr>
        </p:nvSpPr>
        <p:spPr/>
        <p:txBody>
          <a:bodyPr/>
          <a:lstStyle/>
          <a:p>
            <a:fld id="{CFE10634-C7B7-E64C-A7D2-655B2A8093C4}" type="slidenum">
              <a:rPr lang="en-US" smtClean="0"/>
              <a:pPr/>
              <a:t>12</a:t>
            </a:fld>
            <a:endParaRPr lang="en-US"/>
          </a:p>
        </p:txBody>
      </p:sp>
      <p:pic>
        <p:nvPicPr>
          <p:cNvPr id="6" name="Picture 5">
            <a:extLst>
              <a:ext uri="{FF2B5EF4-FFF2-40B4-BE49-F238E27FC236}">
                <a16:creationId xmlns:a16="http://schemas.microsoft.com/office/drawing/2014/main" id="{DB388243-E8D8-4492-9C5C-D5724DF0CB21}"/>
              </a:ext>
            </a:extLst>
          </p:cNvPr>
          <p:cNvPicPr>
            <a:picLocks noChangeAspect="1"/>
          </p:cNvPicPr>
          <p:nvPr/>
        </p:nvPicPr>
        <p:blipFill>
          <a:blip r:embed="rId2"/>
          <a:stretch>
            <a:fillRect/>
          </a:stretch>
        </p:blipFill>
        <p:spPr>
          <a:xfrm>
            <a:off x="207573" y="556564"/>
            <a:ext cx="4289194" cy="4484544"/>
          </a:xfrm>
          <a:prstGeom prst="rect">
            <a:avLst/>
          </a:prstGeom>
        </p:spPr>
      </p:pic>
      <p:sp>
        <p:nvSpPr>
          <p:cNvPr id="7" name="TextBox 6">
            <a:extLst>
              <a:ext uri="{FF2B5EF4-FFF2-40B4-BE49-F238E27FC236}">
                <a16:creationId xmlns:a16="http://schemas.microsoft.com/office/drawing/2014/main" id="{D7FA6A7B-95AE-4B41-B62B-4D9507EBAA2D}"/>
              </a:ext>
            </a:extLst>
          </p:cNvPr>
          <p:cNvSpPr txBox="1"/>
          <p:nvPr/>
        </p:nvSpPr>
        <p:spPr>
          <a:xfrm>
            <a:off x="4746394" y="1475264"/>
            <a:ext cx="4289194" cy="1603104"/>
          </a:xfrm>
          <a:prstGeom prst="rect">
            <a:avLst/>
          </a:prstGeom>
        </p:spPr>
        <p:txBody>
          <a:bodyPr vert="horz" wrap="square" lIns="91440" tIns="108000" rIns="91440" bIns="108000" numCol="1" spcCol="180000" rtlCol="0" anchor="ctr">
            <a:spAutoFit/>
          </a:bodyPr>
          <a:lstStyle/>
          <a:p>
            <a:pPr marL="285750" indent="-285750" algn="l">
              <a:spcBef>
                <a:spcPts val="0"/>
              </a:spcBef>
              <a:buFont typeface="Wingdings" charset="2"/>
              <a:buChar char="§"/>
            </a:pPr>
            <a:r>
              <a:rPr lang="en-AU" sz="1800">
                <a:solidFill>
                  <a:srgbClr val="48484A"/>
                </a:solidFill>
                <a:latin typeface="Arial"/>
                <a:cs typeface="Arial"/>
              </a:rPr>
              <a:t>SSIS package is widely used to collect data for traditional analytics</a:t>
            </a:r>
          </a:p>
          <a:p>
            <a:pPr marL="285750" indent="-285750" algn="l">
              <a:spcBef>
                <a:spcPts val="0"/>
              </a:spcBef>
              <a:buFont typeface="Wingdings" charset="2"/>
              <a:buChar char="§"/>
            </a:pPr>
            <a:r>
              <a:rPr lang="en-AU" err="1">
                <a:solidFill>
                  <a:srgbClr val="48484A"/>
                </a:solidFill>
                <a:latin typeface="Arial"/>
                <a:cs typeface="Arial"/>
              </a:rPr>
              <a:t>DBMoto</a:t>
            </a:r>
            <a:r>
              <a:rPr lang="en-AU">
                <a:solidFill>
                  <a:srgbClr val="48484A"/>
                </a:solidFill>
                <a:latin typeface="Arial"/>
                <a:cs typeface="Arial"/>
              </a:rPr>
              <a:t>- data integration tool to support Informix data replication to ODS</a:t>
            </a:r>
            <a:endParaRPr lang="en-AU" sz="1800" b="1">
              <a:solidFill>
                <a:srgbClr val="48484A"/>
              </a:solidFill>
              <a:latin typeface="Arial"/>
              <a:cs typeface="Arial"/>
            </a:endParaRPr>
          </a:p>
        </p:txBody>
      </p:sp>
      <p:sp>
        <p:nvSpPr>
          <p:cNvPr id="8" name="Rectangle 7">
            <a:extLst>
              <a:ext uri="{FF2B5EF4-FFF2-40B4-BE49-F238E27FC236}">
                <a16:creationId xmlns:a16="http://schemas.microsoft.com/office/drawing/2014/main" id="{2FAF3BDA-B957-483B-A3FA-28C8F40EAE19}"/>
              </a:ext>
            </a:extLst>
          </p:cNvPr>
          <p:cNvSpPr/>
          <p:nvPr/>
        </p:nvSpPr>
        <p:spPr>
          <a:xfrm>
            <a:off x="4746394" y="4274016"/>
            <a:ext cx="4572000" cy="600164"/>
          </a:xfrm>
          <a:prstGeom prst="rect">
            <a:avLst/>
          </a:prstGeom>
        </p:spPr>
        <p:txBody>
          <a:bodyPr>
            <a:spAutoFit/>
          </a:bodyPr>
          <a:lstStyle/>
          <a:p>
            <a:pPr>
              <a:spcBef>
                <a:spcPts val="0"/>
              </a:spcBef>
            </a:pPr>
            <a:r>
              <a:rPr lang="en-AU" sz="1100" i="1">
                <a:solidFill>
                  <a:srgbClr val="FF0000"/>
                </a:solidFill>
                <a:latin typeface="Arial"/>
                <a:cs typeface="Arial"/>
              </a:rPr>
              <a:t>SQL CDC is supported in SQL standard edition starting from SQL Server 2016 and above otherwise it requires SQL Server Enterprise license. </a:t>
            </a:r>
          </a:p>
        </p:txBody>
      </p:sp>
      <p:sp>
        <p:nvSpPr>
          <p:cNvPr id="4" name="Rectangle: Rounded Corners 3">
            <a:extLst>
              <a:ext uri="{FF2B5EF4-FFF2-40B4-BE49-F238E27FC236}">
                <a16:creationId xmlns:a16="http://schemas.microsoft.com/office/drawing/2014/main" id="{C1C5DD66-34EE-4F08-8A3B-07B2F01CC38F}"/>
              </a:ext>
            </a:extLst>
          </p:cNvPr>
          <p:cNvSpPr/>
          <p:nvPr/>
        </p:nvSpPr>
        <p:spPr>
          <a:xfrm>
            <a:off x="3450431" y="4867404"/>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a:t>
            </a:r>
          </a:p>
        </p:txBody>
      </p:sp>
    </p:spTree>
    <p:extLst>
      <p:ext uri="{BB962C8B-B14F-4D97-AF65-F5344CB8AC3E}">
        <p14:creationId xmlns:p14="http://schemas.microsoft.com/office/powerpoint/2010/main" val="395939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13</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588007" y="1948302"/>
            <a:ext cx="6821786" cy="1236331"/>
          </a:xfrm>
        </p:spPr>
        <p:txBody>
          <a:bodyPr>
            <a:normAutofit fontScale="90000"/>
          </a:bodyPr>
          <a:lstStyle/>
          <a:p>
            <a:pPr algn="l"/>
            <a:r>
              <a:rPr lang="en-AU" sz="4000" b="1">
                <a:solidFill>
                  <a:schemeClr val="bg1"/>
                </a:solidFill>
                <a:latin typeface="Arial Black" panose="020B0A04020102020204" pitchFamily="34" charset="0"/>
              </a:rPr>
              <a:t>Data Integration</a:t>
            </a:r>
            <a:br>
              <a:rPr lang="en-AU" sz="4000" b="1">
                <a:solidFill>
                  <a:schemeClr val="bg1"/>
                </a:solidFill>
                <a:latin typeface="Arial Black" panose="020B0A04020102020204" pitchFamily="34" charset="0"/>
              </a:rPr>
            </a:br>
            <a:r>
              <a:rPr lang="en-AU" sz="4000" b="1">
                <a:solidFill>
                  <a:srgbClr val="E37222"/>
                </a:solidFill>
                <a:latin typeface="Arial Black" panose="020B0A04020102020204" pitchFamily="34" charset="0"/>
              </a:rPr>
              <a:t>Candidate Options</a:t>
            </a:r>
            <a:endParaRPr lang="en-AU" sz="1400">
              <a:solidFill>
                <a:srgbClr val="E37222"/>
              </a:solidFill>
              <a:latin typeface="+mn-lt"/>
            </a:endParaRPr>
          </a:p>
        </p:txBody>
      </p:sp>
    </p:spTree>
    <p:extLst>
      <p:ext uri="{BB962C8B-B14F-4D97-AF65-F5344CB8AC3E}">
        <p14:creationId xmlns:p14="http://schemas.microsoft.com/office/powerpoint/2010/main" val="220673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338B-4C70-4429-81B5-765084283C6B}"/>
              </a:ext>
            </a:extLst>
          </p:cNvPr>
          <p:cNvSpPr>
            <a:spLocks noGrp="1"/>
          </p:cNvSpPr>
          <p:nvPr>
            <p:ph type="title"/>
          </p:nvPr>
        </p:nvSpPr>
        <p:spPr>
          <a:xfrm>
            <a:off x="8517" y="363462"/>
            <a:ext cx="8119241" cy="484222"/>
          </a:xfrm>
        </p:spPr>
        <p:txBody>
          <a:bodyPr>
            <a:normAutofit fontScale="90000"/>
          </a:bodyPr>
          <a:lstStyle/>
          <a:p>
            <a:r>
              <a:rPr lang="en-AU">
                <a:latin typeface="Arial Black" panose="020B0A04020102020204" pitchFamily="34" charset="0"/>
              </a:rPr>
              <a:t>Data Ingestion Tools – Evaluation Process</a:t>
            </a:r>
          </a:p>
        </p:txBody>
      </p:sp>
      <p:sp>
        <p:nvSpPr>
          <p:cNvPr id="4" name="Text Placeholder 3">
            <a:extLst>
              <a:ext uri="{FF2B5EF4-FFF2-40B4-BE49-F238E27FC236}">
                <a16:creationId xmlns:a16="http://schemas.microsoft.com/office/drawing/2014/main" id="{C67F1424-EB03-431F-AEFF-75903D970FEE}"/>
              </a:ext>
            </a:extLst>
          </p:cNvPr>
          <p:cNvSpPr>
            <a:spLocks noGrp="1"/>
          </p:cNvSpPr>
          <p:nvPr>
            <p:ph type="body" sz="quarter" idx="15"/>
          </p:nvPr>
        </p:nvSpPr>
        <p:spPr>
          <a:xfrm>
            <a:off x="181300" y="882873"/>
            <a:ext cx="8119241" cy="2128342"/>
          </a:xfrm>
        </p:spPr>
        <p:txBody>
          <a:bodyPr>
            <a:normAutofit fontScale="92500" lnSpcReduction="10000"/>
          </a:bodyPr>
          <a:lstStyle/>
          <a:p>
            <a:pPr>
              <a:spcBef>
                <a:spcPts val="0"/>
              </a:spcBef>
            </a:pPr>
            <a:r>
              <a:rPr lang="en-AU">
                <a:solidFill>
                  <a:srgbClr val="48484A"/>
                </a:solidFill>
                <a:cs typeface="Arial"/>
              </a:rPr>
              <a:t>Project Guardian data stream looked at a wide range of existing, AWS native and managed open source data ingestion tools and options.   </a:t>
            </a:r>
          </a:p>
          <a:p>
            <a:pPr>
              <a:spcBef>
                <a:spcPts val="0"/>
              </a:spcBef>
            </a:pPr>
            <a:endParaRPr lang="en-AU">
              <a:solidFill>
                <a:srgbClr val="48484A"/>
              </a:solidFill>
              <a:cs typeface="Arial"/>
            </a:endParaRPr>
          </a:p>
          <a:p>
            <a:pPr>
              <a:spcBef>
                <a:spcPts val="0"/>
              </a:spcBef>
            </a:pPr>
            <a:r>
              <a:rPr lang="en-AU">
                <a:solidFill>
                  <a:srgbClr val="48484A"/>
                </a:solidFill>
                <a:cs typeface="Arial"/>
              </a:rPr>
              <a:t>The team has run spike (where possible) to test &amp; validate tools capabilities against project requirements. </a:t>
            </a:r>
          </a:p>
          <a:p>
            <a:pPr>
              <a:spcBef>
                <a:spcPts val="0"/>
              </a:spcBef>
            </a:pPr>
            <a:endParaRPr lang="en-AU">
              <a:solidFill>
                <a:srgbClr val="48484A"/>
              </a:solidFill>
              <a:cs typeface="Arial"/>
            </a:endParaRPr>
          </a:p>
          <a:p>
            <a:pPr>
              <a:spcBef>
                <a:spcPts val="0"/>
              </a:spcBef>
            </a:pPr>
            <a:r>
              <a:rPr lang="en-AU">
                <a:solidFill>
                  <a:srgbClr val="48484A"/>
                </a:solidFill>
                <a:cs typeface="Arial"/>
              </a:rPr>
              <a:t> Based on the results and initial research of tools capabilities, the team narrowed down to the lists shown below. </a:t>
            </a:r>
          </a:p>
          <a:p>
            <a:endParaRPr lang="en-AU"/>
          </a:p>
        </p:txBody>
      </p:sp>
      <p:sp>
        <p:nvSpPr>
          <p:cNvPr id="5" name="Slide Number Placeholder 4">
            <a:extLst>
              <a:ext uri="{FF2B5EF4-FFF2-40B4-BE49-F238E27FC236}">
                <a16:creationId xmlns:a16="http://schemas.microsoft.com/office/drawing/2014/main" id="{FACD5319-24C5-4DA9-A018-3D966DC2C803}"/>
              </a:ext>
            </a:extLst>
          </p:cNvPr>
          <p:cNvSpPr>
            <a:spLocks noGrp="1"/>
          </p:cNvSpPr>
          <p:nvPr>
            <p:ph type="sldNum" sz="quarter" idx="16"/>
          </p:nvPr>
        </p:nvSpPr>
        <p:spPr/>
        <p:txBody>
          <a:bodyPr/>
          <a:lstStyle/>
          <a:p>
            <a:fld id="{CFE10634-C7B7-E64C-A7D2-655B2A8093C4}" type="slidenum">
              <a:rPr lang="en-US" smtClean="0"/>
              <a:pPr/>
              <a:t>14</a:t>
            </a:fld>
            <a:endParaRPr lang="en-US"/>
          </a:p>
        </p:txBody>
      </p:sp>
      <p:sp>
        <p:nvSpPr>
          <p:cNvPr id="6" name="Text Placeholder 3">
            <a:extLst>
              <a:ext uri="{FF2B5EF4-FFF2-40B4-BE49-F238E27FC236}">
                <a16:creationId xmlns:a16="http://schemas.microsoft.com/office/drawing/2014/main" id="{1DE6A3DF-DDC2-465A-BA18-D5CF4C2ACC57}"/>
              </a:ext>
            </a:extLst>
          </p:cNvPr>
          <p:cNvSpPr txBox="1">
            <a:spLocks/>
          </p:cNvSpPr>
          <p:nvPr/>
        </p:nvSpPr>
        <p:spPr>
          <a:xfrm>
            <a:off x="746234" y="2561892"/>
            <a:ext cx="3689132" cy="24699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kern="1200" baseline="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8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AU" sz="1200">
                <a:solidFill>
                  <a:srgbClr val="48484A"/>
                </a:solidFill>
                <a:cs typeface="Arial"/>
              </a:rPr>
              <a:t>. </a:t>
            </a:r>
          </a:p>
          <a:p>
            <a:pPr marL="0" indent="0">
              <a:buNone/>
            </a:pPr>
            <a:r>
              <a:rPr lang="en-AU" sz="1200" b="1" u="sng">
                <a:solidFill>
                  <a:srgbClr val="E37222"/>
                </a:solidFill>
              </a:rPr>
              <a:t>New tools</a:t>
            </a:r>
          </a:p>
          <a:p>
            <a:r>
              <a:rPr lang="en-AU" sz="1200"/>
              <a:t>AWS Data Migration Services (DMS)</a:t>
            </a:r>
          </a:p>
          <a:p>
            <a:r>
              <a:rPr lang="en-AU" sz="1200"/>
              <a:t>AWS Managed Secure Kafka (MSK)</a:t>
            </a:r>
          </a:p>
          <a:p>
            <a:r>
              <a:rPr lang="en-AU" sz="1200"/>
              <a:t>AWS Glue</a:t>
            </a:r>
          </a:p>
          <a:p>
            <a:r>
              <a:rPr lang="en-AU" sz="1200"/>
              <a:t>AWS Kinesis </a:t>
            </a:r>
          </a:p>
          <a:p>
            <a:r>
              <a:rPr lang="en-AU" sz="1200"/>
              <a:t>Lambda functions</a:t>
            </a:r>
          </a:p>
          <a:p>
            <a:r>
              <a:rPr lang="en-AU" sz="1200"/>
              <a:t>Spark</a:t>
            </a:r>
          </a:p>
          <a:p>
            <a:r>
              <a:rPr lang="en-AU" sz="1200" err="1"/>
              <a:t>Ataccama</a:t>
            </a:r>
            <a:r>
              <a:rPr lang="en-AU" sz="1200"/>
              <a:t> </a:t>
            </a:r>
          </a:p>
          <a:p>
            <a:pPr marL="0" indent="0">
              <a:buNone/>
            </a:pPr>
            <a:endParaRPr lang="en-AU" sz="1200"/>
          </a:p>
        </p:txBody>
      </p:sp>
      <p:sp>
        <p:nvSpPr>
          <p:cNvPr id="7" name="Text Placeholder 3">
            <a:extLst>
              <a:ext uri="{FF2B5EF4-FFF2-40B4-BE49-F238E27FC236}">
                <a16:creationId xmlns:a16="http://schemas.microsoft.com/office/drawing/2014/main" id="{3A09F1F0-0A82-4B13-A237-DD146839AF9C}"/>
              </a:ext>
            </a:extLst>
          </p:cNvPr>
          <p:cNvSpPr txBox="1">
            <a:spLocks/>
          </p:cNvSpPr>
          <p:nvPr/>
        </p:nvSpPr>
        <p:spPr>
          <a:xfrm>
            <a:off x="4805732" y="2844025"/>
            <a:ext cx="3783843" cy="14166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kern="1200" baseline="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8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AU" sz="1200" b="1" u="sng">
                <a:solidFill>
                  <a:srgbClr val="E37222"/>
                </a:solidFill>
              </a:rPr>
              <a:t>Existing tools</a:t>
            </a:r>
          </a:p>
          <a:p>
            <a:r>
              <a:rPr lang="en-AU" sz="1200" err="1"/>
              <a:t>Synity</a:t>
            </a:r>
            <a:r>
              <a:rPr lang="en-AU" sz="1200"/>
              <a:t> (Formerly </a:t>
            </a:r>
            <a:r>
              <a:rPr lang="en-AU" sz="1200" err="1"/>
              <a:t>DBMotto</a:t>
            </a:r>
            <a:r>
              <a:rPr lang="en-AU" sz="1200"/>
              <a:t>)</a:t>
            </a:r>
          </a:p>
          <a:p>
            <a:r>
              <a:rPr lang="en-AU" sz="1200"/>
              <a:t>WebMethods</a:t>
            </a:r>
          </a:p>
          <a:p>
            <a:r>
              <a:rPr lang="en-AU" sz="1200"/>
              <a:t>SQL SSIS Package</a:t>
            </a:r>
          </a:p>
          <a:p>
            <a:endParaRPr lang="en-AU" sz="1200"/>
          </a:p>
        </p:txBody>
      </p:sp>
      <p:sp>
        <p:nvSpPr>
          <p:cNvPr id="9" name="Text Placeholder 3">
            <a:extLst>
              <a:ext uri="{FF2B5EF4-FFF2-40B4-BE49-F238E27FC236}">
                <a16:creationId xmlns:a16="http://schemas.microsoft.com/office/drawing/2014/main" id="{DD690942-872A-4BEC-A9DF-5CDA8F7FBE42}"/>
              </a:ext>
            </a:extLst>
          </p:cNvPr>
          <p:cNvSpPr txBox="1">
            <a:spLocks/>
          </p:cNvSpPr>
          <p:nvPr/>
        </p:nvSpPr>
        <p:spPr>
          <a:xfrm>
            <a:off x="772512" y="4611415"/>
            <a:ext cx="6968598" cy="420411"/>
          </a:xfrm>
          <a:prstGeom prst="rect">
            <a:avLst/>
          </a:prstGeom>
        </p:spPr>
        <p:txBody>
          <a:bodyPr vert="horz" lIns="91440" tIns="45720" rIns="91440" bIns="45720" rtlCol="0">
            <a:normAutofit fontScale="92500" lnSpcReduction="10000"/>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kern="1200" baseline="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8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AU" sz="1200">
                <a:solidFill>
                  <a:srgbClr val="E37222"/>
                </a:solidFill>
              </a:rPr>
              <a:t>Lesson:  There’s no one-size-fits-all data integration tool - there are many data integration tools out in the market with varying strength supporting various use cases based on the type of sources and applications. </a:t>
            </a:r>
            <a:endParaRPr lang="en-AU" sz="1200"/>
          </a:p>
          <a:p>
            <a:endParaRPr lang="en-AU" sz="1300"/>
          </a:p>
        </p:txBody>
      </p:sp>
    </p:spTree>
    <p:extLst>
      <p:ext uri="{BB962C8B-B14F-4D97-AF65-F5344CB8AC3E}">
        <p14:creationId xmlns:p14="http://schemas.microsoft.com/office/powerpoint/2010/main" val="212013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D5-E9C3-4F25-A0ED-DA78C3D3E985}"/>
              </a:ext>
            </a:extLst>
          </p:cNvPr>
          <p:cNvSpPr>
            <a:spLocks noGrp="1"/>
          </p:cNvSpPr>
          <p:nvPr>
            <p:ph type="title"/>
          </p:nvPr>
        </p:nvSpPr>
        <p:spPr>
          <a:xfrm>
            <a:off x="229239" y="-41585"/>
            <a:ext cx="7565937" cy="400184"/>
          </a:xfrm>
        </p:spPr>
        <p:txBody>
          <a:bodyPr>
            <a:normAutofit fontScale="90000"/>
          </a:bodyPr>
          <a:lstStyle/>
          <a:p>
            <a:r>
              <a:rPr lang="en-AU">
                <a:latin typeface="Arial Black" panose="020B0A04020102020204" pitchFamily="34" charset="0"/>
              </a:rPr>
              <a:t>Options Analysis – AWS MSK</a:t>
            </a:r>
          </a:p>
        </p:txBody>
      </p:sp>
      <p:sp>
        <p:nvSpPr>
          <p:cNvPr id="5" name="Slide Number Placeholder 4">
            <a:extLst>
              <a:ext uri="{FF2B5EF4-FFF2-40B4-BE49-F238E27FC236}">
                <a16:creationId xmlns:a16="http://schemas.microsoft.com/office/drawing/2014/main" id="{CD2BCACA-9F46-4A32-8D80-C99F7FA0C0AD}"/>
              </a:ext>
            </a:extLst>
          </p:cNvPr>
          <p:cNvSpPr>
            <a:spLocks noGrp="1"/>
          </p:cNvSpPr>
          <p:nvPr>
            <p:ph type="sldNum" sz="quarter" idx="16"/>
          </p:nvPr>
        </p:nvSpPr>
        <p:spPr/>
        <p:txBody>
          <a:bodyPr/>
          <a:lstStyle/>
          <a:p>
            <a:fld id="{CFE10634-C7B7-E64C-A7D2-655B2A8093C4}" type="slidenum">
              <a:rPr lang="en-US" smtClean="0"/>
              <a:pPr/>
              <a:t>15</a:t>
            </a:fld>
            <a:endParaRPr lang="en-US"/>
          </a:p>
        </p:txBody>
      </p:sp>
      <p:graphicFrame>
        <p:nvGraphicFramePr>
          <p:cNvPr id="6" name="Table 5">
            <a:extLst>
              <a:ext uri="{FF2B5EF4-FFF2-40B4-BE49-F238E27FC236}">
                <a16:creationId xmlns:a16="http://schemas.microsoft.com/office/drawing/2014/main" id="{06FAD294-625F-403C-A01B-0C5537085D14}"/>
              </a:ext>
            </a:extLst>
          </p:cNvPr>
          <p:cNvGraphicFramePr>
            <a:graphicFrameLocks noGrp="1"/>
          </p:cNvGraphicFramePr>
          <p:nvPr>
            <p:extLst>
              <p:ext uri="{D42A27DB-BD31-4B8C-83A1-F6EECF244321}">
                <p14:modId xmlns:p14="http://schemas.microsoft.com/office/powerpoint/2010/main" val="3170595879"/>
              </p:ext>
            </p:extLst>
          </p:nvPr>
        </p:nvGraphicFramePr>
        <p:xfrm>
          <a:off x="117923" y="327461"/>
          <a:ext cx="8908154" cy="4602878"/>
        </p:xfrm>
        <a:graphic>
          <a:graphicData uri="http://schemas.openxmlformats.org/drawingml/2006/table">
            <a:tbl>
              <a:tblPr firstRow="1" bandRow="1">
                <a:tableStyleId>{5FD0F851-EC5A-4D38-B0AD-8093EC10F338}</a:tableStyleId>
              </a:tblPr>
              <a:tblGrid>
                <a:gridCol w="4257008">
                  <a:extLst>
                    <a:ext uri="{9D8B030D-6E8A-4147-A177-3AD203B41FA5}">
                      <a16:colId xmlns:a16="http://schemas.microsoft.com/office/drawing/2014/main" val="170072329"/>
                    </a:ext>
                  </a:extLst>
                </a:gridCol>
                <a:gridCol w="4651146">
                  <a:extLst>
                    <a:ext uri="{9D8B030D-6E8A-4147-A177-3AD203B41FA5}">
                      <a16:colId xmlns:a16="http://schemas.microsoft.com/office/drawing/2014/main" val="1098334904"/>
                    </a:ext>
                  </a:extLst>
                </a:gridCol>
              </a:tblGrid>
              <a:tr h="295277">
                <a:tc>
                  <a:txBody>
                    <a:bodyPr/>
                    <a:lstStyle/>
                    <a:p>
                      <a:r>
                        <a:rPr lang="en-AU" sz="700" kern="1200" baseline="0">
                          <a:solidFill>
                            <a:schemeClr val="tx2"/>
                          </a:solidFill>
                          <a:latin typeface="+mn-lt"/>
                          <a:ea typeface="+mn-ea"/>
                          <a:cs typeface="+mn-cs"/>
                        </a:rPr>
                        <a:t>Key Capabilities </a:t>
                      </a:r>
                    </a:p>
                  </a:txBody>
                  <a:tcPr/>
                </a:tc>
                <a:tc>
                  <a:txBody>
                    <a:bodyPr/>
                    <a:lstStyle/>
                    <a:p>
                      <a:r>
                        <a:rPr lang="en-AU" sz="700" kern="1200" baseline="0">
                          <a:solidFill>
                            <a:schemeClr val="tx2"/>
                          </a:solidFill>
                          <a:latin typeface="+mn-lt"/>
                          <a:ea typeface="+mn-ea"/>
                          <a:cs typeface="+mn-cs"/>
                        </a:rPr>
                        <a:t>AWS MSK (Managed Secure Kafka)</a:t>
                      </a:r>
                    </a:p>
                  </a:txBody>
                  <a:tcPr/>
                </a:tc>
                <a:extLst>
                  <a:ext uri="{0D108BD9-81ED-4DB2-BD59-A6C34878D82A}">
                    <a16:rowId xmlns:a16="http://schemas.microsoft.com/office/drawing/2014/main" val="1563838927"/>
                  </a:ext>
                </a:extLst>
              </a:tr>
              <a:tr h="292674">
                <a:tc>
                  <a:txBody>
                    <a:bodyPr/>
                    <a:lstStyle/>
                    <a:p>
                      <a:r>
                        <a:rPr lang="en-AU" sz="700" kern="1200" baseline="0">
                          <a:solidFill>
                            <a:schemeClr val="tx2"/>
                          </a:solidFill>
                          <a:latin typeface="+mn-lt"/>
                          <a:ea typeface="+mn-ea"/>
                          <a:cs typeface="+mn-cs"/>
                        </a:rPr>
                        <a:t>Pros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Easily scalable and capability to provide real time data availability. Cloud agnostic. Same code can be deployed on different cloud vendors and still work as is. Wide variety of connectors and even makes streaming across multiple cloud environments possible.</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Supports batch like executions as well if need be. Being a managed service takes care of some of the maintenance activities that would otherwise have been required.</a:t>
                      </a:r>
                    </a:p>
                  </a:txBody>
                  <a:tcPr/>
                </a:tc>
                <a:extLst>
                  <a:ext uri="{0D108BD9-81ED-4DB2-BD59-A6C34878D82A}">
                    <a16:rowId xmlns:a16="http://schemas.microsoft.com/office/drawing/2014/main" val="317388554"/>
                  </a:ext>
                </a:extLst>
              </a:tr>
              <a:tr h="268676">
                <a:tc>
                  <a:txBody>
                    <a:bodyPr/>
                    <a:lstStyle/>
                    <a:p>
                      <a:r>
                        <a:rPr lang="en-AU" sz="700" kern="1200" baseline="0">
                          <a:solidFill>
                            <a:schemeClr val="tx2"/>
                          </a:solidFill>
                          <a:latin typeface="+mn-lt"/>
                          <a:ea typeface="+mn-ea"/>
                          <a:cs typeface="+mn-cs"/>
                        </a:rPr>
                        <a:t>Cons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Monitoring is sometimes hard and will need to decide on a tooling to make it easier to track what's happening.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Hard to find skills and will need a bit of scaling up as this is mostly  a command line based tool</a:t>
                      </a:r>
                    </a:p>
                  </a:txBody>
                  <a:tcPr/>
                </a:tc>
                <a:extLst>
                  <a:ext uri="{0D108BD9-81ED-4DB2-BD59-A6C34878D82A}">
                    <a16:rowId xmlns:a16="http://schemas.microsoft.com/office/drawing/2014/main" val="2328664494"/>
                  </a:ext>
                </a:extLst>
              </a:tr>
              <a:tr h="287569">
                <a:tc>
                  <a:txBody>
                    <a:bodyPr/>
                    <a:lstStyle/>
                    <a:p>
                      <a:r>
                        <a:rPr lang="en-AU" sz="700" kern="1200" baseline="0">
                          <a:solidFill>
                            <a:schemeClr val="tx2"/>
                          </a:solidFill>
                          <a:latin typeface="+mn-lt"/>
                          <a:ea typeface="+mn-ea"/>
                          <a:cs typeface="+mn-cs"/>
                        </a:rPr>
                        <a:t>Scalability (tools can scale to accommodate different data size and meets the processing needs of AU to support current and future requirements)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Supported - AWS MSK Kafka streaming pipeline can be scaled without any downtime</a:t>
                      </a:r>
                    </a:p>
                  </a:txBody>
                  <a:tcPr/>
                </a:tc>
                <a:extLst>
                  <a:ext uri="{0D108BD9-81ED-4DB2-BD59-A6C34878D82A}">
                    <a16:rowId xmlns:a16="http://schemas.microsoft.com/office/drawing/2014/main" val="50842575"/>
                  </a:ext>
                </a:extLst>
              </a:tr>
              <a:tr h="370840">
                <a:tc>
                  <a:txBody>
                    <a:bodyPr/>
                    <a:lstStyle/>
                    <a:p>
                      <a:r>
                        <a:rPr lang="en-AU" sz="700" kern="1200" baseline="0">
                          <a:solidFill>
                            <a:schemeClr val="tx2"/>
                          </a:solidFill>
                          <a:latin typeface="+mn-lt"/>
                          <a:ea typeface="+mn-ea"/>
                          <a:cs typeface="+mn-cs"/>
                        </a:rPr>
                        <a:t>Multiplatform support and integration (ability to extract all types of data from multiple data sources (on-premise, cloud) including structured, unstructured and semi-structure data. The tool regularly access data from various databases and operating systems without impacting performance.</a:t>
                      </a:r>
                    </a:p>
                  </a:txBody>
                  <a:tcPr/>
                </a:tc>
                <a:tc>
                  <a:txBody>
                    <a:bodyPr/>
                    <a:lstStyle/>
                    <a:p>
                      <a:r>
                        <a:rPr lang="en-AU" sz="700" kern="1200" baseline="0">
                          <a:solidFill>
                            <a:schemeClr val="tx2"/>
                          </a:solidFill>
                          <a:latin typeface="+mn-lt"/>
                          <a:ea typeface="+mn-ea"/>
                          <a:cs typeface="+mn-cs"/>
                        </a:rPr>
                        <a:t>Kafka is capable of handling most data sources in the market and different file types. A list is provided below https://docs.confluent.io/current/connect/managing/connectors.html</a:t>
                      </a:r>
                    </a:p>
                  </a:txBody>
                  <a:tcPr/>
                </a:tc>
                <a:extLst>
                  <a:ext uri="{0D108BD9-81ED-4DB2-BD59-A6C34878D82A}">
                    <a16:rowId xmlns:a16="http://schemas.microsoft.com/office/drawing/2014/main" val="2994031812"/>
                  </a:ext>
                </a:extLst>
              </a:tr>
              <a:tr h="201910">
                <a:tc>
                  <a:txBody>
                    <a:bodyPr/>
                    <a:lstStyle/>
                    <a:p>
                      <a:r>
                        <a:rPr lang="en-AU" sz="700" kern="1200" baseline="0">
                          <a:solidFill>
                            <a:schemeClr val="tx2"/>
                          </a:solidFill>
                          <a:latin typeface="+mn-lt"/>
                          <a:ea typeface="+mn-ea"/>
                          <a:cs typeface="+mn-cs"/>
                        </a:rPr>
                        <a:t>Adapt to schema change and change data structure</a:t>
                      </a:r>
                    </a:p>
                  </a:txBody>
                  <a:tcPr/>
                </a:tc>
                <a:tc>
                  <a:txBody>
                    <a:bodyPr/>
                    <a:lstStyle/>
                    <a:p>
                      <a:r>
                        <a:rPr lang="en-AU" sz="700" kern="1200" baseline="0">
                          <a:solidFill>
                            <a:schemeClr val="tx2"/>
                          </a:solidFill>
                          <a:latin typeface="+mn-lt"/>
                          <a:ea typeface="+mn-ea"/>
                          <a:cs typeface="+mn-cs"/>
                        </a:rPr>
                        <a:t>Supported</a:t>
                      </a:r>
                    </a:p>
                  </a:txBody>
                  <a:tcPr/>
                </a:tc>
                <a:extLst>
                  <a:ext uri="{0D108BD9-81ED-4DB2-BD59-A6C34878D82A}">
                    <a16:rowId xmlns:a16="http://schemas.microsoft.com/office/drawing/2014/main" val="351906916"/>
                  </a:ext>
                </a:extLst>
              </a:tr>
              <a:tr h="307428">
                <a:tc>
                  <a:txBody>
                    <a:bodyPr/>
                    <a:lstStyle/>
                    <a:p>
                      <a:r>
                        <a:rPr lang="en-AU" sz="700" kern="1200" baseline="0">
                          <a:solidFill>
                            <a:schemeClr val="tx2"/>
                          </a:solidFill>
                          <a:latin typeface="+mn-lt"/>
                          <a:ea typeface="+mn-ea"/>
                          <a:cs typeface="+mn-cs"/>
                        </a:rPr>
                        <a:t>Monitoring &amp; Failure handlings (provide real-time insights of end-to-end data extract &amp; ingestion activities including delivery guarantees)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Kafka is highly fault tolerant. Monitoring may also be challenging although various solutions are available in the market to enable this</a:t>
                      </a:r>
                    </a:p>
                  </a:txBody>
                  <a:tcPr/>
                </a:tc>
                <a:extLst>
                  <a:ext uri="{0D108BD9-81ED-4DB2-BD59-A6C34878D82A}">
                    <a16:rowId xmlns:a16="http://schemas.microsoft.com/office/drawing/2014/main" val="3444663248"/>
                  </a:ext>
                </a:extLst>
              </a:tr>
              <a:tr h="338958">
                <a:tc>
                  <a:txBody>
                    <a:bodyPr/>
                    <a:lstStyle/>
                    <a:p>
                      <a:r>
                        <a:rPr lang="en-AU" sz="700" kern="1200" baseline="0">
                          <a:solidFill>
                            <a:schemeClr val="tx2"/>
                          </a:solidFill>
                          <a:latin typeface="+mn-lt"/>
                          <a:ea typeface="+mn-ea"/>
                          <a:cs typeface="+mn-cs"/>
                        </a:rPr>
                        <a:t>Portability (portability of code between different platforms)</a:t>
                      </a:r>
                    </a:p>
                  </a:txBody>
                  <a:tcPr/>
                </a:tc>
                <a:tc>
                  <a:txBody>
                    <a:bodyPr/>
                    <a:lstStyle/>
                    <a:p>
                      <a:r>
                        <a:rPr lang="en-AU" sz="700" kern="1200" baseline="0">
                          <a:solidFill>
                            <a:schemeClr val="tx2"/>
                          </a:solidFill>
                          <a:latin typeface="+mn-lt"/>
                          <a:ea typeface="+mn-ea"/>
                          <a:cs typeface="+mn-cs"/>
                        </a:rPr>
                        <a:t>Supported. The backend of MSK is open source. Any code written or deployed is something that can easily be lifted and shifted to any platform.</a:t>
                      </a:r>
                    </a:p>
                  </a:txBody>
                  <a:tcPr/>
                </a:tc>
                <a:extLst>
                  <a:ext uri="{0D108BD9-81ED-4DB2-BD59-A6C34878D82A}">
                    <a16:rowId xmlns:a16="http://schemas.microsoft.com/office/drawing/2014/main" val="3622808164"/>
                  </a:ext>
                </a:extLst>
              </a:tr>
              <a:tr h="252249">
                <a:tc>
                  <a:txBody>
                    <a:bodyPr/>
                    <a:lstStyle/>
                    <a:p>
                      <a:r>
                        <a:rPr lang="en-AU" sz="700" kern="1200" baseline="0">
                          <a:solidFill>
                            <a:schemeClr val="tx2"/>
                          </a:solidFill>
                          <a:latin typeface="+mn-lt"/>
                          <a:ea typeface="+mn-ea"/>
                          <a:cs typeface="+mn-cs"/>
                        </a:rPr>
                        <a:t>Ease of use (having user-friendly interface for unskilled user to support data ingestion)</a:t>
                      </a:r>
                    </a:p>
                  </a:txBody>
                  <a:tcPr/>
                </a:tc>
                <a:tc>
                  <a:txBody>
                    <a:bodyPr/>
                    <a:lstStyle/>
                    <a:p>
                      <a:r>
                        <a:rPr lang="en-AU" sz="700" kern="1200" baseline="0">
                          <a:solidFill>
                            <a:schemeClr val="tx2"/>
                          </a:solidFill>
                          <a:latin typeface="+mn-lt"/>
                          <a:ea typeface="+mn-ea"/>
                          <a:cs typeface="+mn-cs"/>
                        </a:rPr>
                        <a:t>Mainly command line based for configurations. </a:t>
                      </a:r>
                    </a:p>
                  </a:txBody>
                  <a:tcPr/>
                </a:tc>
                <a:extLst>
                  <a:ext uri="{0D108BD9-81ED-4DB2-BD59-A6C34878D82A}">
                    <a16:rowId xmlns:a16="http://schemas.microsoft.com/office/drawing/2014/main" val="1389201665"/>
                  </a:ext>
                </a:extLst>
              </a:tr>
              <a:tr h="220717">
                <a:tc>
                  <a:txBody>
                    <a:bodyPr/>
                    <a:lstStyle/>
                    <a:p>
                      <a:r>
                        <a:rPr lang="en-AU" sz="700" kern="1200" baseline="0">
                          <a:solidFill>
                            <a:schemeClr val="tx2"/>
                          </a:solidFill>
                          <a:latin typeface="+mn-lt"/>
                          <a:ea typeface="+mn-ea"/>
                          <a:cs typeface="+mn-cs"/>
                        </a:rPr>
                        <a:t>Security (ability tool to support various data encryption protocols - SSL, HTTPS, SSH, etc)</a:t>
                      </a:r>
                    </a:p>
                  </a:txBody>
                  <a:tcPr/>
                </a:tc>
                <a:tc>
                  <a:txBody>
                    <a:bodyPr/>
                    <a:lstStyle/>
                    <a:p>
                      <a:r>
                        <a:rPr lang="en-AU" sz="700" kern="1200" baseline="0">
                          <a:solidFill>
                            <a:schemeClr val="tx2"/>
                          </a:solidFill>
                          <a:latin typeface="+mn-lt"/>
                          <a:ea typeface="+mn-ea"/>
                          <a:cs typeface="+mn-cs"/>
                        </a:rPr>
                        <a:t>Supported</a:t>
                      </a:r>
                    </a:p>
                  </a:txBody>
                  <a:tcPr/>
                </a:tc>
                <a:extLst>
                  <a:ext uri="{0D108BD9-81ED-4DB2-BD59-A6C34878D82A}">
                    <a16:rowId xmlns:a16="http://schemas.microsoft.com/office/drawing/2014/main" val="2820102326"/>
                  </a:ext>
                </a:extLst>
              </a:tr>
              <a:tr h="315310">
                <a:tc>
                  <a:txBody>
                    <a:bodyPr/>
                    <a:lstStyle/>
                    <a:p>
                      <a:r>
                        <a:rPr lang="en-AU" sz="700" kern="1200" baseline="0">
                          <a:solidFill>
                            <a:schemeClr val="tx2"/>
                          </a:solidFill>
                          <a:latin typeface="+mn-lt"/>
                          <a:ea typeface="+mn-ea"/>
                          <a:cs typeface="+mn-cs"/>
                        </a:rPr>
                        <a:t>Traditional Batch Mode full data ingestion - ability to support schedule and on-demand full data extraction and load </a:t>
                      </a:r>
                    </a:p>
                  </a:txBody>
                  <a:tcPr/>
                </a:tc>
                <a:tc>
                  <a:txBody>
                    <a:bodyPr/>
                    <a:lstStyle/>
                    <a:p>
                      <a:r>
                        <a:rPr lang="en-AU" sz="700" kern="1200" baseline="0">
                          <a:solidFill>
                            <a:schemeClr val="tx2"/>
                          </a:solidFill>
                          <a:latin typeface="+mn-lt"/>
                          <a:ea typeface="+mn-ea"/>
                          <a:cs typeface="+mn-cs"/>
                        </a:rPr>
                        <a:t>Kafka does support </a:t>
                      </a:r>
                      <a:r>
                        <a:rPr lang="en-AU" sz="700" kern="1200" baseline="0" err="1">
                          <a:solidFill>
                            <a:schemeClr val="tx2"/>
                          </a:solidFill>
                          <a:latin typeface="+mn-lt"/>
                          <a:ea typeface="+mn-ea"/>
                          <a:cs typeface="+mn-cs"/>
                        </a:rPr>
                        <a:t>intial</a:t>
                      </a:r>
                      <a:r>
                        <a:rPr lang="en-AU" sz="700" kern="1200" baseline="0">
                          <a:solidFill>
                            <a:schemeClr val="tx2"/>
                          </a:solidFill>
                          <a:latin typeface="+mn-lt"/>
                          <a:ea typeface="+mn-ea"/>
                          <a:cs typeface="+mn-cs"/>
                        </a:rPr>
                        <a:t> data extract and real time streaming from then on. However on demand extract from the beginning might be challenging</a:t>
                      </a:r>
                    </a:p>
                  </a:txBody>
                  <a:tcPr/>
                </a:tc>
                <a:extLst>
                  <a:ext uri="{0D108BD9-81ED-4DB2-BD59-A6C34878D82A}">
                    <a16:rowId xmlns:a16="http://schemas.microsoft.com/office/drawing/2014/main" val="4009117099"/>
                  </a:ext>
                </a:extLst>
              </a:tr>
              <a:tr h="283779">
                <a:tc>
                  <a:txBody>
                    <a:bodyPr/>
                    <a:lstStyle/>
                    <a:p>
                      <a:r>
                        <a:rPr lang="en-AU" sz="700" kern="1200" baseline="0">
                          <a:solidFill>
                            <a:schemeClr val="tx2"/>
                          </a:solidFill>
                          <a:latin typeface="+mn-lt"/>
                          <a:ea typeface="+mn-ea"/>
                          <a:cs typeface="+mn-cs"/>
                        </a:rPr>
                        <a:t>Traditional Batch Mode incremental data ingestion - ability to support schedule and on-demand changed data capture and load </a:t>
                      </a:r>
                    </a:p>
                  </a:txBody>
                  <a:tcPr/>
                </a:tc>
                <a:tc>
                  <a:txBody>
                    <a:bodyPr/>
                    <a:lstStyle/>
                    <a:p>
                      <a:r>
                        <a:rPr lang="en-AU" sz="700" kern="1200" baseline="0">
                          <a:solidFill>
                            <a:schemeClr val="tx2"/>
                          </a:solidFill>
                          <a:latin typeface="+mn-lt"/>
                          <a:ea typeface="+mn-ea"/>
                          <a:cs typeface="+mn-cs"/>
                        </a:rPr>
                        <a:t>Supported</a:t>
                      </a:r>
                    </a:p>
                  </a:txBody>
                  <a:tcPr/>
                </a:tc>
                <a:extLst>
                  <a:ext uri="{0D108BD9-81ED-4DB2-BD59-A6C34878D82A}">
                    <a16:rowId xmlns:a16="http://schemas.microsoft.com/office/drawing/2014/main" val="945689240"/>
                  </a:ext>
                </a:extLst>
              </a:tr>
              <a:tr h="349469">
                <a:tc>
                  <a:txBody>
                    <a:bodyPr/>
                    <a:lstStyle/>
                    <a:p>
                      <a:r>
                        <a:rPr lang="en-AU" sz="700" kern="1200" baseline="0">
                          <a:solidFill>
                            <a:schemeClr val="tx2"/>
                          </a:solidFill>
                          <a:latin typeface="+mn-lt"/>
                          <a:ea typeface="+mn-ea"/>
                          <a:cs typeface="+mn-cs"/>
                        </a:rPr>
                        <a:t>Stream processing - ability to support stream processing of data in real-time </a:t>
                      </a:r>
                    </a:p>
                  </a:txBody>
                  <a:tcPr/>
                </a:tc>
                <a:tc>
                  <a:txBody>
                    <a:bodyPr/>
                    <a:lstStyle/>
                    <a:p>
                      <a:r>
                        <a:rPr lang="en-AU" sz="700" kern="1200" baseline="0">
                          <a:solidFill>
                            <a:schemeClr val="tx2"/>
                          </a:solidFill>
                          <a:latin typeface="+mn-lt"/>
                          <a:ea typeface="+mn-ea"/>
                          <a:cs typeface="+mn-cs"/>
                        </a:rPr>
                        <a:t>Supported</a:t>
                      </a:r>
                    </a:p>
                  </a:txBody>
                  <a:tcPr/>
                </a:tc>
                <a:extLst>
                  <a:ext uri="{0D108BD9-81ED-4DB2-BD59-A6C34878D82A}">
                    <a16:rowId xmlns:a16="http://schemas.microsoft.com/office/drawing/2014/main" val="4020353080"/>
                  </a:ext>
                </a:extLst>
              </a:tr>
              <a:tr h="370840">
                <a:tc>
                  <a:txBody>
                    <a:bodyPr/>
                    <a:lstStyle/>
                    <a:p>
                      <a:r>
                        <a:rPr lang="en-AU" sz="700" kern="1200" baseline="0">
                          <a:solidFill>
                            <a:schemeClr val="tx2"/>
                          </a:solidFill>
                          <a:latin typeface="+mn-lt"/>
                          <a:ea typeface="+mn-ea"/>
                          <a:cs typeface="+mn-cs"/>
                        </a:rPr>
                        <a:t>Cost</a:t>
                      </a:r>
                    </a:p>
                  </a:txBody>
                  <a:tcPr/>
                </a:tc>
                <a:tc>
                  <a:txBody>
                    <a:bodyPr/>
                    <a:lstStyle/>
                    <a:p>
                      <a:r>
                        <a:rPr lang="en-AU" sz="700" kern="1200" baseline="0">
                          <a:solidFill>
                            <a:schemeClr val="tx2"/>
                          </a:solidFill>
                          <a:latin typeface="+mn-lt"/>
                          <a:ea typeface="+mn-ea"/>
                          <a:cs typeface="+mn-cs"/>
                        </a:rPr>
                        <a:t>~$600 / month using 3 brokers instance (based on kafka.m5.large), 1TB storage including data transfer fees</a:t>
                      </a:r>
                    </a:p>
                  </a:txBody>
                  <a:tcPr/>
                </a:tc>
                <a:extLst>
                  <a:ext uri="{0D108BD9-81ED-4DB2-BD59-A6C34878D82A}">
                    <a16:rowId xmlns:a16="http://schemas.microsoft.com/office/drawing/2014/main" val="1619053666"/>
                  </a:ext>
                </a:extLst>
              </a:tr>
            </a:tbl>
          </a:graphicData>
        </a:graphic>
      </p:graphicFrame>
    </p:spTree>
    <p:extLst>
      <p:ext uri="{BB962C8B-B14F-4D97-AF65-F5344CB8AC3E}">
        <p14:creationId xmlns:p14="http://schemas.microsoft.com/office/powerpoint/2010/main" val="18095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D5-E9C3-4F25-A0ED-DA78C3D3E985}"/>
              </a:ext>
            </a:extLst>
          </p:cNvPr>
          <p:cNvSpPr>
            <a:spLocks noGrp="1"/>
          </p:cNvSpPr>
          <p:nvPr>
            <p:ph type="title"/>
          </p:nvPr>
        </p:nvSpPr>
        <p:spPr>
          <a:xfrm>
            <a:off x="229239" y="-41585"/>
            <a:ext cx="7565937" cy="400184"/>
          </a:xfrm>
        </p:spPr>
        <p:txBody>
          <a:bodyPr>
            <a:normAutofit fontScale="90000"/>
          </a:bodyPr>
          <a:lstStyle/>
          <a:p>
            <a:r>
              <a:rPr lang="en-AU">
                <a:latin typeface="Arial Black" panose="020B0A04020102020204" pitchFamily="34" charset="0"/>
              </a:rPr>
              <a:t>Options Analysis – AWS DMS</a:t>
            </a:r>
          </a:p>
        </p:txBody>
      </p:sp>
      <p:sp>
        <p:nvSpPr>
          <p:cNvPr id="5" name="Slide Number Placeholder 4">
            <a:extLst>
              <a:ext uri="{FF2B5EF4-FFF2-40B4-BE49-F238E27FC236}">
                <a16:creationId xmlns:a16="http://schemas.microsoft.com/office/drawing/2014/main" id="{CD2BCACA-9F46-4A32-8D80-C99F7FA0C0AD}"/>
              </a:ext>
            </a:extLst>
          </p:cNvPr>
          <p:cNvSpPr>
            <a:spLocks noGrp="1"/>
          </p:cNvSpPr>
          <p:nvPr>
            <p:ph type="sldNum" sz="quarter" idx="16"/>
          </p:nvPr>
        </p:nvSpPr>
        <p:spPr/>
        <p:txBody>
          <a:bodyPr/>
          <a:lstStyle/>
          <a:p>
            <a:fld id="{CFE10634-C7B7-E64C-A7D2-655B2A8093C4}" type="slidenum">
              <a:rPr lang="en-US" smtClean="0"/>
              <a:pPr/>
              <a:t>16</a:t>
            </a:fld>
            <a:endParaRPr lang="en-US"/>
          </a:p>
        </p:txBody>
      </p:sp>
      <p:graphicFrame>
        <p:nvGraphicFramePr>
          <p:cNvPr id="6" name="Table 5">
            <a:extLst>
              <a:ext uri="{FF2B5EF4-FFF2-40B4-BE49-F238E27FC236}">
                <a16:creationId xmlns:a16="http://schemas.microsoft.com/office/drawing/2014/main" id="{06FAD294-625F-403C-A01B-0C5537085D14}"/>
              </a:ext>
            </a:extLst>
          </p:cNvPr>
          <p:cNvGraphicFramePr>
            <a:graphicFrameLocks noGrp="1"/>
          </p:cNvGraphicFramePr>
          <p:nvPr>
            <p:extLst>
              <p:ext uri="{D42A27DB-BD31-4B8C-83A1-F6EECF244321}">
                <p14:modId xmlns:p14="http://schemas.microsoft.com/office/powerpoint/2010/main" val="2622696761"/>
              </p:ext>
            </p:extLst>
          </p:nvPr>
        </p:nvGraphicFramePr>
        <p:xfrm>
          <a:off x="29691" y="327461"/>
          <a:ext cx="9026077" cy="4822682"/>
        </p:xfrm>
        <a:graphic>
          <a:graphicData uri="http://schemas.openxmlformats.org/drawingml/2006/table">
            <a:tbl>
              <a:tblPr firstRow="1" bandRow="1">
                <a:tableStyleId>{5FD0F851-EC5A-4D38-B0AD-8093EC10F338}</a:tableStyleId>
              </a:tblPr>
              <a:tblGrid>
                <a:gridCol w="3772288">
                  <a:extLst>
                    <a:ext uri="{9D8B030D-6E8A-4147-A177-3AD203B41FA5}">
                      <a16:colId xmlns:a16="http://schemas.microsoft.com/office/drawing/2014/main" val="170072329"/>
                    </a:ext>
                  </a:extLst>
                </a:gridCol>
                <a:gridCol w="5253789">
                  <a:extLst>
                    <a:ext uri="{9D8B030D-6E8A-4147-A177-3AD203B41FA5}">
                      <a16:colId xmlns:a16="http://schemas.microsoft.com/office/drawing/2014/main" val="1098334904"/>
                    </a:ext>
                  </a:extLst>
                </a:gridCol>
              </a:tblGrid>
              <a:tr h="295277">
                <a:tc>
                  <a:txBody>
                    <a:bodyPr/>
                    <a:lstStyle/>
                    <a:p>
                      <a:r>
                        <a:rPr lang="en-AU" sz="700" kern="1200" baseline="0">
                          <a:solidFill>
                            <a:schemeClr val="tx2"/>
                          </a:solidFill>
                          <a:latin typeface="+mn-lt"/>
                          <a:ea typeface="+mn-ea"/>
                          <a:cs typeface="+mn-cs"/>
                        </a:rPr>
                        <a:t>Key Capabilities </a:t>
                      </a:r>
                    </a:p>
                  </a:txBody>
                  <a:tcPr/>
                </a:tc>
                <a:tc>
                  <a:txBody>
                    <a:bodyPr/>
                    <a:lstStyle/>
                    <a:p>
                      <a:r>
                        <a:rPr lang="en-AU" sz="700" kern="1200" baseline="0">
                          <a:solidFill>
                            <a:schemeClr val="tx2"/>
                          </a:solidFill>
                          <a:latin typeface="+mn-lt"/>
                          <a:ea typeface="+mn-ea"/>
                          <a:cs typeface="+mn-cs"/>
                        </a:rPr>
                        <a:t>AWS DMS (Data Migration Services)</a:t>
                      </a:r>
                    </a:p>
                  </a:txBody>
                  <a:tcPr/>
                </a:tc>
                <a:extLst>
                  <a:ext uri="{0D108BD9-81ED-4DB2-BD59-A6C34878D82A}">
                    <a16:rowId xmlns:a16="http://schemas.microsoft.com/office/drawing/2014/main" val="1563838927"/>
                  </a:ext>
                </a:extLst>
              </a:tr>
              <a:tr h="165637">
                <a:tc>
                  <a:txBody>
                    <a:bodyPr/>
                    <a:lstStyle/>
                    <a:p>
                      <a:r>
                        <a:rPr lang="en-AU" sz="700" kern="1200" baseline="0">
                          <a:solidFill>
                            <a:schemeClr val="tx2"/>
                          </a:solidFill>
                          <a:latin typeface="+mn-lt"/>
                          <a:ea typeface="+mn-ea"/>
                          <a:cs typeface="+mn-cs"/>
                        </a:rPr>
                        <a:t>Pros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Supports integration with wide range of SQL based source systems that holds client information facilitating both batch and real-time ingestion of data. Given Microsoft SQL based database is commonly used across many applications as primary data store within Australian Unity, DMS is good candidate to support data integration requirements Supports target parquet file format, encrypting S3 objects  using AWS KMS Keys. Supports ingestion of data to any data store in AWS (S3, RDS, Redshift, etc). Supports basic transformations limited to rename schema, tables or column names.</a:t>
                      </a:r>
                    </a:p>
                  </a:txBody>
                  <a:tcPr/>
                </a:tc>
                <a:extLst>
                  <a:ext uri="{0D108BD9-81ED-4DB2-BD59-A6C34878D82A}">
                    <a16:rowId xmlns:a16="http://schemas.microsoft.com/office/drawing/2014/main" val="317388554"/>
                  </a:ext>
                </a:extLst>
              </a:tr>
              <a:tr h="268676">
                <a:tc>
                  <a:txBody>
                    <a:bodyPr/>
                    <a:lstStyle/>
                    <a:p>
                      <a:r>
                        <a:rPr lang="en-AU" sz="700" kern="1200" baseline="0">
                          <a:solidFill>
                            <a:schemeClr val="tx2"/>
                          </a:solidFill>
                          <a:latin typeface="+mn-lt"/>
                          <a:ea typeface="+mn-ea"/>
                          <a:cs typeface="+mn-cs"/>
                        </a:rPr>
                        <a:t>Cons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SQL CDC is a pre-requisites for AWS DMS to facilitate ongoing ingestion of data through batch process or real-time ingest. Either upgrading source systems database to latest version of SQL or updating SQL server license to Enterprise version,  is required to support CDC, however this change would need enormous test effort and increase cost of license hugely.  Data Validation is not supported for S3 targets. Support only for structured data.</a:t>
                      </a:r>
                    </a:p>
                  </a:txBody>
                  <a:tcPr/>
                </a:tc>
                <a:extLst>
                  <a:ext uri="{0D108BD9-81ED-4DB2-BD59-A6C34878D82A}">
                    <a16:rowId xmlns:a16="http://schemas.microsoft.com/office/drawing/2014/main" val="2328664494"/>
                  </a:ext>
                </a:extLst>
              </a:tr>
              <a:tr h="287569">
                <a:tc>
                  <a:txBody>
                    <a:bodyPr/>
                    <a:lstStyle/>
                    <a:p>
                      <a:r>
                        <a:rPr lang="en-AU" sz="700" kern="1200" baseline="0">
                          <a:solidFill>
                            <a:schemeClr val="tx2"/>
                          </a:solidFill>
                          <a:latin typeface="+mn-lt"/>
                          <a:ea typeface="+mn-ea"/>
                          <a:cs typeface="+mn-cs"/>
                        </a:rPr>
                        <a:t>Scalability (tools can scale to accommodate different data size and meets the processing needs of AU to support current and future requirements)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Supported - </a:t>
                      </a:r>
                      <a:r>
                        <a:rPr lang="en-AU" sz="700" kern="1200" baseline="0" err="1">
                          <a:solidFill>
                            <a:schemeClr val="tx2"/>
                          </a:solidFill>
                          <a:latin typeface="+mn-lt"/>
                          <a:ea typeface="+mn-ea"/>
                          <a:cs typeface="+mn-cs"/>
                        </a:rPr>
                        <a:t>cloudwatch</a:t>
                      </a:r>
                      <a:r>
                        <a:rPr lang="en-AU" sz="700" kern="1200" baseline="0">
                          <a:solidFill>
                            <a:schemeClr val="tx2"/>
                          </a:solidFill>
                          <a:latin typeface="+mn-lt"/>
                          <a:ea typeface="+mn-ea"/>
                          <a:cs typeface="+mn-cs"/>
                        </a:rPr>
                        <a:t> notification and lambda can be used to dynamically size and scale DMS replication instances </a:t>
                      </a:r>
                    </a:p>
                  </a:txBody>
                  <a:tcPr/>
                </a:tc>
                <a:extLst>
                  <a:ext uri="{0D108BD9-81ED-4DB2-BD59-A6C34878D82A}">
                    <a16:rowId xmlns:a16="http://schemas.microsoft.com/office/drawing/2014/main" val="50842575"/>
                  </a:ext>
                </a:extLst>
              </a:tr>
              <a:tr h="370840">
                <a:tc>
                  <a:txBody>
                    <a:bodyPr/>
                    <a:lstStyle/>
                    <a:p>
                      <a:r>
                        <a:rPr lang="en-AU" sz="700" kern="1200" baseline="0">
                          <a:solidFill>
                            <a:schemeClr val="tx2"/>
                          </a:solidFill>
                          <a:latin typeface="+mn-lt"/>
                          <a:ea typeface="+mn-ea"/>
                          <a:cs typeface="+mn-cs"/>
                        </a:rPr>
                        <a:t>Multiplatform support and integration (ability to extract all types of data from multiple data sources (on-premise, cloud) including structured, unstructured and semi-structure data. The tool regularly access data from various databases and operating systems without impacting performance.</a:t>
                      </a:r>
                    </a:p>
                  </a:txBody>
                  <a:tcPr/>
                </a:tc>
                <a:tc>
                  <a:txBody>
                    <a:bodyPr/>
                    <a:lstStyle/>
                    <a:p>
                      <a:r>
                        <a:rPr lang="en-AU" sz="700" kern="1200" baseline="0">
                          <a:solidFill>
                            <a:schemeClr val="tx2"/>
                          </a:solidFill>
                          <a:latin typeface="+mn-lt"/>
                          <a:ea typeface="+mn-ea"/>
                          <a:cs typeface="+mn-cs"/>
                        </a:rPr>
                        <a:t>Supports integration with most relational database using SQL database engine. DMS support integration with MS SQL Server using platform native </a:t>
                      </a:r>
                      <a:r>
                        <a:rPr lang="en-AU" sz="700" kern="1200" baseline="0" err="1">
                          <a:solidFill>
                            <a:schemeClr val="tx2"/>
                          </a:solidFill>
                          <a:latin typeface="+mn-lt"/>
                          <a:ea typeface="+mn-ea"/>
                          <a:cs typeface="+mn-cs"/>
                        </a:rPr>
                        <a:t>sql</a:t>
                      </a:r>
                      <a:r>
                        <a:rPr lang="en-AU" sz="700" kern="1200" baseline="0">
                          <a:solidFill>
                            <a:schemeClr val="tx2"/>
                          </a:solidFill>
                          <a:latin typeface="+mn-lt"/>
                          <a:ea typeface="+mn-ea"/>
                          <a:cs typeface="+mn-cs"/>
                        </a:rPr>
                        <a:t> connector. DMS also supports all SQL Server version from SQL server 2008 to the latest both Standard and Enterprise versions. DMS can connect to SQL instance running on-premise or cloud including </a:t>
                      </a:r>
                      <a:r>
                        <a:rPr lang="en-AU" sz="700" kern="1200" baseline="0" err="1">
                          <a:solidFill>
                            <a:schemeClr val="tx2"/>
                          </a:solidFill>
                          <a:latin typeface="+mn-lt"/>
                          <a:ea typeface="+mn-ea"/>
                          <a:cs typeface="+mn-cs"/>
                        </a:rPr>
                        <a:t>AzureSQL</a:t>
                      </a:r>
                      <a:r>
                        <a:rPr lang="en-AU" sz="700" kern="1200" baseline="0">
                          <a:solidFill>
                            <a:schemeClr val="tx2"/>
                          </a:solidFill>
                          <a:latin typeface="+mn-lt"/>
                          <a:ea typeface="+mn-ea"/>
                          <a:cs typeface="+mn-cs"/>
                        </a:rPr>
                        <a:t>. </a:t>
                      </a:r>
                    </a:p>
                  </a:txBody>
                  <a:tcPr/>
                </a:tc>
                <a:extLst>
                  <a:ext uri="{0D108BD9-81ED-4DB2-BD59-A6C34878D82A}">
                    <a16:rowId xmlns:a16="http://schemas.microsoft.com/office/drawing/2014/main" val="2994031812"/>
                  </a:ext>
                </a:extLst>
              </a:tr>
              <a:tr h="201910">
                <a:tc>
                  <a:txBody>
                    <a:bodyPr/>
                    <a:lstStyle/>
                    <a:p>
                      <a:r>
                        <a:rPr lang="en-AU" sz="700" kern="1200" baseline="0">
                          <a:solidFill>
                            <a:schemeClr val="tx2"/>
                          </a:solidFill>
                          <a:latin typeface="+mn-lt"/>
                          <a:ea typeface="+mn-ea"/>
                          <a:cs typeface="+mn-cs"/>
                        </a:rPr>
                        <a:t>Adapt to schema change and change data structure</a:t>
                      </a:r>
                    </a:p>
                  </a:txBody>
                  <a:tcPr/>
                </a:tc>
                <a:tc>
                  <a:txBody>
                    <a:bodyPr/>
                    <a:lstStyle/>
                    <a:p>
                      <a:r>
                        <a:rPr lang="en-AU" sz="700" kern="1200" baseline="0">
                          <a:solidFill>
                            <a:schemeClr val="tx2"/>
                          </a:solidFill>
                          <a:latin typeface="+mn-lt"/>
                          <a:ea typeface="+mn-ea"/>
                          <a:cs typeface="+mn-cs"/>
                        </a:rPr>
                        <a:t>Supports addition of columns in Source schema. Dropping columns requires reprocessing the file.</a:t>
                      </a:r>
                    </a:p>
                  </a:txBody>
                  <a:tcPr/>
                </a:tc>
                <a:extLst>
                  <a:ext uri="{0D108BD9-81ED-4DB2-BD59-A6C34878D82A}">
                    <a16:rowId xmlns:a16="http://schemas.microsoft.com/office/drawing/2014/main" val="351906916"/>
                  </a:ext>
                </a:extLst>
              </a:tr>
              <a:tr h="307428">
                <a:tc>
                  <a:txBody>
                    <a:bodyPr/>
                    <a:lstStyle/>
                    <a:p>
                      <a:r>
                        <a:rPr lang="en-AU" sz="700" kern="1200" baseline="0">
                          <a:solidFill>
                            <a:schemeClr val="tx2"/>
                          </a:solidFill>
                          <a:latin typeface="+mn-lt"/>
                          <a:ea typeface="+mn-ea"/>
                          <a:cs typeface="+mn-cs"/>
                        </a:rPr>
                        <a:t>Monitoring &amp; Failure handlings (provide real-time insights of end-to-end data extract &amp; ingestion activities including delivery guarantees)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AWS DMS Task Status and Cloud Watch provides complete and real-time insights of all data ingestion activities.</a:t>
                      </a:r>
                    </a:p>
                  </a:txBody>
                  <a:tcPr/>
                </a:tc>
                <a:extLst>
                  <a:ext uri="{0D108BD9-81ED-4DB2-BD59-A6C34878D82A}">
                    <a16:rowId xmlns:a16="http://schemas.microsoft.com/office/drawing/2014/main" val="3444663248"/>
                  </a:ext>
                </a:extLst>
              </a:tr>
              <a:tr h="238722">
                <a:tc>
                  <a:txBody>
                    <a:bodyPr/>
                    <a:lstStyle/>
                    <a:p>
                      <a:r>
                        <a:rPr lang="en-AU" sz="700" kern="1200" baseline="0">
                          <a:solidFill>
                            <a:schemeClr val="tx2"/>
                          </a:solidFill>
                          <a:latin typeface="+mn-lt"/>
                          <a:ea typeface="+mn-ea"/>
                          <a:cs typeface="+mn-cs"/>
                        </a:rPr>
                        <a:t>Portability (portability of code between different platforms)</a:t>
                      </a:r>
                    </a:p>
                  </a:txBody>
                  <a:tcPr/>
                </a:tc>
                <a:tc>
                  <a:txBody>
                    <a:bodyPr/>
                    <a:lstStyle/>
                    <a:p>
                      <a:r>
                        <a:rPr lang="en-AU" sz="700" kern="1200" baseline="0">
                          <a:solidFill>
                            <a:schemeClr val="tx2"/>
                          </a:solidFill>
                          <a:latin typeface="+mn-lt"/>
                          <a:ea typeface="+mn-ea"/>
                          <a:cs typeface="+mn-cs"/>
                        </a:rPr>
                        <a:t>AWS  supports provisioning of DMS resources through CloudFormation to support platform management as code.</a:t>
                      </a:r>
                    </a:p>
                  </a:txBody>
                  <a:tcPr/>
                </a:tc>
                <a:extLst>
                  <a:ext uri="{0D108BD9-81ED-4DB2-BD59-A6C34878D82A}">
                    <a16:rowId xmlns:a16="http://schemas.microsoft.com/office/drawing/2014/main" val="3622808164"/>
                  </a:ext>
                </a:extLst>
              </a:tr>
              <a:tr h="252249">
                <a:tc>
                  <a:txBody>
                    <a:bodyPr/>
                    <a:lstStyle/>
                    <a:p>
                      <a:r>
                        <a:rPr lang="en-AU" sz="700" kern="1200" baseline="0">
                          <a:solidFill>
                            <a:schemeClr val="tx2"/>
                          </a:solidFill>
                          <a:latin typeface="+mn-lt"/>
                          <a:ea typeface="+mn-ea"/>
                          <a:cs typeface="+mn-cs"/>
                        </a:rPr>
                        <a:t>Ease of use (having user-friendly interface for unskilled user to support data ingestion)</a:t>
                      </a:r>
                    </a:p>
                  </a:txBody>
                  <a:tcPr/>
                </a:tc>
                <a:tc>
                  <a:txBody>
                    <a:bodyPr/>
                    <a:lstStyle/>
                    <a:p>
                      <a:r>
                        <a:rPr lang="en-AU" sz="700" kern="1200" baseline="0">
                          <a:solidFill>
                            <a:schemeClr val="tx2"/>
                          </a:solidFill>
                          <a:latin typeface="+mn-lt"/>
                          <a:ea typeface="+mn-ea"/>
                          <a:cs typeface="+mn-cs"/>
                        </a:rPr>
                        <a:t>AWS DMS can easily be managed through user-friendly AWS console, CLI or using CloudFormation Template.</a:t>
                      </a:r>
                    </a:p>
                  </a:txBody>
                  <a:tcPr/>
                </a:tc>
                <a:extLst>
                  <a:ext uri="{0D108BD9-81ED-4DB2-BD59-A6C34878D82A}">
                    <a16:rowId xmlns:a16="http://schemas.microsoft.com/office/drawing/2014/main" val="1389201665"/>
                  </a:ext>
                </a:extLst>
              </a:tr>
              <a:tr h="220717">
                <a:tc>
                  <a:txBody>
                    <a:bodyPr/>
                    <a:lstStyle/>
                    <a:p>
                      <a:r>
                        <a:rPr lang="en-AU" sz="700" kern="1200" baseline="0">
                          <a:solidFill>
                            <a:schemeClr val="tx2"/>
                          </a:solidFill>
                          <a:latin typeface="+mn-lt"/>
                          <a:ea typeface="+mn-ea"/>
                          <a:cs typeface="+mn-cs"/>
                        </a:rPr>
                        <a:t>Security (ability tool to support various data encryption protocols - SSL, HTTPS, SSH, etc)</a:t>
                      </a:r>
                    </a:p>
                  </a:txBody>
                  <a:tcPr/>
                </a:tc>
                <a:tc>
                  <a:txBody>
                    <a:bodyPr/>
                    <a:lstStyle/>
                    <a:p>
                      <a:r>
                        <a:rPr lang="en-AU" sz="700" kern="1200" baseline="0">
                          <a:solidFill>
                            <a:schemeClr val="tx2"/>
                          </a:solidFill>
                          <a:latin typeface="+mn-lt"/>
                          <a:ea typeface="+mn-ea"/>
                          <a:cs typeface="+mn-cs"/>
                        </a:rPr>
                        <a:t>Supports establishment of secure tunnel between source system and target data store</a:t>
                      </a:r>
                    </a:p>
                  </a:txBody>
                  <a:tcPr/>
                </a:tc>
                <a:extLst>
                  <a:ext uri="{0D108BD9-81ED-4DB2-BD59-A6C34878D82A}">
                    <a16:rowId xmlns:a16="http://schemas.microsoft.com/office/drawing/2014/main" val="2820102326"/>
                  </a:ext>
                </a:extLst>
              </a:tr>
              <a:tr h="315310">
                <a:tc>
                  <a:txBody>
                    <a:bodyPr/>
                    <a:lstStyle/>
                    <a:p>
                      <a:r>
                        <a:rPr lang="en-AU" sz="700" kern="1200" baseline="0">
                          <a:solidFill>
                            <a:schemeClr val="tx2"/>
                          </a:solidFill>
                          <a:latin typeface="+mn-lt"/>
                          <a:ea typeface="+mn-ea"/>
                          <a:cs typeface="+mn-cs"/>
                        </a:rPr>
                        <a:t>Traditional Batch Mode full data ingestion - ability to support schedule and on-demand full data extraction and load </a:t>
                      </a:r>
                    </a:p>
                  </a:txBody>
                  <a:tcPr/>
                </a:tc>
                <a:tc>
                  <a:txBody>
                    <a:bodyPr/>
                    <a:lstStyle/>
                    <a:p>
                      <a:r>
                        <a:rPr lang="en-AU" sz="700" kern="1200" baseline="0">
                          <a:solidFill>
                            <a:schemeClr val="tx2"/>
                          </a:solidFill>
                          <a:latin typeface="+mn-lt"/>
                          <a:ea typeface="+mn-ea"/>
                          <a:cs typeface="+mn-cs"/>
                        </a:rPr>
                        <a:t>AWS DMS supports batch mode data ingest connecting to SQL based relational databases using pre-built connector</a:t>
                      </a:r>
                    </a:p>
                  </a:txBody>
                  <a:tcPr/>
                </a:tc>
                <a:extLst>
                  <a:ext uri="{0D108BD9-81ED-4DB2-BD59-A6C34878D82A}">
                    <a16:rowId xmlns:a16="http://schemas.microsoft.com/office/drawing/2014/main" val="4009117099"/>
                  </a:ext>
                </a:extLst>
              </a:tr>
              <a:tr h="283779">
                <a:tc>
                  <a:txBody>
                    <a:bodyPr/>
                    <a:lstStyle/>
                    <a:p>
                      <a:r>
                        <a:rPr lang="en-AU" sz="700" kern="1200" baseline="0">
                          <a:solidFill>
                            <a:schemeClr val="tx2"/>
                          </a:solidFill>
                          <a:latin typeface="+mn-lt"/>
                          <a:ea typeface="+mn-ea"/>
                          <a:cs typeface="+mn-cs"/>
                        </a:rPr>
                        <a:t>Traditional Batch Mode incremental data ingestion - ability to support schedule and on-demand changed data capture and load </a:t>
                      </a:r>
                    </a:p>
                  </a:txBody>
                  <a:tcPr/>
                </a:tc>
                <a:tc>
                  <a:txBody>
                    <a:bodyPr/>
                    <a:lstStyle/>
                    <a:p>
                      <a:r>
                        <a:rPr lang="en-AU" sz="700" kern="1200" baseline="0">
                          <a:solidFill>
                            <a:schemeClr val="tx2"/>
                          </a:solidFill>
                          <a:latin typeface="+mn-lt"/>
                          <a:ea typeface="+mn-ea"/>
                          <a:cs typeface="+mn-cs"/>
                        </a:rPr>
                        <a:t>AWS DMS supports capturing changed data and load to target data store suing CDC transactional log</a:t>
                      </a:r>
                    </a:p>
                  </a:txBody>
                  <a:tcPr/>
                </a:tc>
                <a:extLst>
                  <a:ext uri="{0D108BD9-81ED-4DB2-BD59-A6C34878D82A}">
                    <a16:rowId xmlns:a16="http://schemas.microsoft.com/office/drawing/2014/main" val="945689240"/>
                  </a:ext>
                </a:extLst>
              </a:tr>
              <a:tr h="349469">
                <a:tc>
                  <a:txBody>
                    <a:bodyPr/>
                    <a:lstStyle/>
                    <a:p>
                      <a:r>
                        <a:rPr lang="en-AU" sz="700" kern="1200" baseline="0">
                          <a:solidFill>
                            <a:schemeClr val="tx2"/>
                          </a:solidFill>
                          <a:latin typeface="+mn-lt"/>
                          <a:ea typeface="+mn-ea"/>
                          <a:cs typeface="+mn-cs"/>
                        </a:rPr>
                        <a:t>Stream processing - ability to support stream processing of data in real-time </a:t>
                      </a:r>
                    </a:p>
                  </a:txBody>
                  <a:tcPr/>
                </a:tc>
                <a:tc>
                  <a:txBody>
                    <a:bodyPr/>
                    <a:lstStyle/>
                    <a:p>
                      <a:r>
                        <a:rPr lang="en-AU" sz="700" kern="1200" baseline="0">
                          <a:solidFill>
                            <a:schemeClr val="tx2"/>
                          </a:solidFill>
                          <a:latin typeface="+mn-lt"/>
                          <a:ea typeface="+mn-ea"/>
                          <a:cs typeface="+mn-cs"/>
                        </a:rPr>
                        <a:t>AWS DMS supports capturing changed data and load to target data store suing CDC transactional log</a:t>
                      </a:r>
                    </a:p>
                  </a:txBody>
                  <a:tcPr/>
                </a:tc>
                <a:extLst>
                  <a:ext uri="{0D108BD9-81ED-4DB2-BD59-A6C34878D82A}">
                    <a16:rowId xmlns:a16="http://schemas.microsoft.com/office/drawing/2014/main" val="4020353080"/>
                  </a:ext>
                </a:extLst>
              </a:tr>
              <a:tr h="370840">
                <a:tc>
                  <a:txBody>
                    <a:bodyPr/>
                    <a:lstStyle/>
                    <a:p>
                      <a:r>
                        <a:rPr lang="en-AU" sz="700" kern="1200" baseline="0">
                          <a:solidFill>
                            <a:schemeClr val="tx2"/>
                          </a:solidFill>
                          <a:latin typeface="+mn-lt"/>
                          <a:ea typeface="+mn-ea"/>
                          <a:cs typeface="+mn-cs"/>
                        </a:rPr>
                        <a:t>Cost</a:t>
                      </a:r>
                    </a:p>
                  </a:txBody>
                  <a:tcPr/>
                </a:tc>
                <a:tc>
                  <a:txBody>
                    <a:bodyPr/>
                    <a:lstStyle/>
                    <a:p>
                      <a:r>
                        <a:rPr lang="en-AU" sz="700" kern="1200" baseline="0">
                          <a:solidFill>
                            <a:schemeClr val="tx2"/>
                          </a:solidFill>
                          <a:latin typeface="+mn-lt"/>
                          <a:ea typeface="+mn-ea"/>
                          <a:cs typeface="+mn-cs"/>
                        </a:rPr>
                        <a:t>~ $590 AUD / month using 2x r4xlarge instances. Monthly price could be reduced further if reserved instances are used. </a:t>
                      </a:r>
                    </a:p>
                  </a:txBody>
                  <a:tcPr/>
                </a:tc>
                <a:extLst>
                  <a:ext uri="{0D108BD9-81ED-4DB2-BD59-A6C34878D82A}">
                    <a16:rowId xmlns:a16="http://schemas.microsoft.com/office/drawing/2014/main" val="1619053666"/>
                  </a:ext>
                </a:extLst>
              </a:tr>
            </a:tbl>
          </a:graphicData>
        </a:graphic>
      </p:graphicFrame>
    </p:spTree>
    <p:extLst>
      <p:ext uri="{BB962C8B-B14F-4D97-AF65-F5344CB8AC3E}">
        <p14:creationId xmlns:p14="http://schemas.microsoft.com/office/powerpoint/2010/main" val="32940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D5-E9C3-4F25-A0ED-DA78C3D3E985}"/>
              </a:ext>
            </a:extLst>
          </p:cNvPr>
          <p:cNvSpPr>
            <a:spLocks noGrp="1"/>
          </p:cNvSpPr>
          <p:nvPr>
            <p:ph type="title"/>
          </p:nvPr>
        </p:nvSpPr>
        <p:spPr>
          <a:xfrm>
            <a:off x="229239" y="-41585"/>
            <a:ext cx="7565937" cy="400184"/>
          </a:xfrm>
        </p:spPr>
        <p:txBody>
          <a:bodyPr>
            <a:normAutofit fontScale="90000"/>
          </a:bodyPr>
          <a:lstStyle/>
          <a:p>
            <a:r>
              <a:rPr lang="en-AU">
                <a:latin typeface="Arial Black" panose="020B0A04020102020204" pitchFamily="34" charset="0"/>
              </a:rPr>
              <a:t>Options Analysis – AWS Glue</a:t>
            </a:r>
          </a:p>
        </p:txBody>
      </p:sp>
      <p:sp>
        <p:nvSpPr>
          <p:cNvPr id="5" name="Slide Number Placeholder 4">
            <a:extLst>
              <a:ext uri="{FF2B5EF4-FFF2-40B4-BE49-F238E27FC236}">
                <a16:creationId xmlns:a16="http://schemas.microsoft.com/office/drawing/2014/main" id="{CD2BCACA-9F46-4A32-8D80-C99F7FA0C0AD}"/>
              </a:ext>
            </a:extLst>
          </p:cNvPr>
          <p:cNvSpPr>
            <a:spLocks noGrp="1"/>
          </p:cNvSpPr>
          <p:nvPr>
            <p:ph type="sldNum" sz="quarter" idx="16"/>
          </p:nvPr>
        </p:nvSpPr>
        <p:spPr/>
        <p:txBody>
          <a:bodyPr/>
          <a:lstStyle/>
          <a:p>
            <a:fld id="{CFE10634-C7B7-E64C-A7D2-655B2A8093C4}" type="slidenum">
              <a:rPr lang="en-US" smtClean="0"/>
              <a:pPr/>
              <a:t>17</a:t>
            </a:fld>
            <a:endParaRPr lang="en-US"/>
          </a:p>
        </p:txBody>
      </p:sp>
      <p:graphicFrame>
        <p:nvGraphicFramePr>
          <p:cNvPr id="6" name="Table 5">
            <a:extLst>
              <a:ext uri="{FF2B5EF4-FFF2-40B4-BE49-F238E27FC236}">
                <a16:creationId xmlns:a16="http://schemas.microsoft.com/office/drawing/2014/main" id="{06FAD294-625F-403C-A01B-0C5537085D14}"/>
              </a:ext>
            </a:extLst>
          </p:cNvPr>
          <p:cNvGraphicFramePr>
            <a:graphicFrameLocks noGrp="1"/>
          </p:cNvGraphicFramePr>
          <p:nvPr>
            <p:extLst>
              <p:ext uri="{D42A27DB-BD31-4B8C-83A1-F6EECF244321}">
                <p14:modId xmlns:p14="http://schemas.microsoft.com/office/powerpoint/2010/main" val="1276432159"/>
              </p:ext>
            </p:extLst>
          </p:nvPr>
        </p:nvGraphicFramePr>
        <p:xfrm>
          <a:off x="29691" y="327461"/>
          <a:ext cx="9026077" cy="4373365"/>
        </p:xfrm>
        <a:graphic>
          <a:graphicData uri="http://schemas.openxmlformats.org/drawingml/2006/table">
            <a:tbl>
              <a:tblPr firstRow="1" bandRow="1">
                <a:tableStyleId>{5FD0F851-EC5A-4D38-B0AD-8093EC10F338}</a:tableStyleId>
              </a:tblPr>
              <a:tblGrid>
                <a:gridCol w="3621085">
                  <a:extLst>
                    <a:ext uri="{9D8B030D-6E8A-4147-A177-3AD203B41FA5}">
                      <a16:colId xmlns:a16="http://schemas.microsoft.com/office/drawing/2014/main" val="170072329"/>
                    </a:ext>
                  </a:extLst>
                </a:gridCol>
                <a:gridCol w="5404992">
                  <a:extLst>
                    <a:ext uri="{9D8B030D-6E8A-4147-A177-3AD203B41FA5}">
                      <a16:colId xmlns:a16="http://schemas.microsoft.com/office/drawing/2014/main" val="1098334904"/>
                    </a:ext>
                  </a:extLst>
                </a:gridCol>
              </a:tblGrid>
              <a:tr h="295277">
                <a:tc>
                  <a:txBody>
                    <a:bodyPr/>
                    <a:lstStyle/>
                    <a:p>
                      <a:r>
                        <a:rPr lang="en-AU" sz="700" kern="1200" baseline="0">
                          <a:solidFill>
                            <a:schemeClr val="tx2"/>
                          </a:solidFill>
                          <a:latin typeface="+mn-lt"/>
                          <a:ea typeface="+mn-ea"/>
                          <a:cs typeface="+mn-cs"/>
                        </a:rPr>
                        <a:t>Key Capabilities </a:t>
                      </a:r>
                    </a:p>
                  </a:txBody>
                  <a:tcPr/>
                </a:tc>
                <a:tc>
                  <a:txBody>
                    <a:bodyPr/>
                    <a:lstStyle/>
                    <a:p>
                      <a:r>
                        <a:rPr lang="en-AU" sz="700" kern="1200" baseline="0">
                          <a:solidFill>
                            <a:schemeClr val="tx2"/>
                          </a:solidFill>
                          <a:latin typeface="+mn-lt"/>
                          <a:ea typeface="+mn-ea"/>
                          <a:cs typeface="+mn-cs"/>
                        </a:rPr>
                        <a:t>AWS Glue</a:t>
                      </a:r>
                    </a:p>
                  </a:txBody>
                  <a:tcPr/>
                </a:tc>
                <a:extLst>
                  <a:ext uri="{0D108BD9-81ED-4DB2-BD59-A6C34878D82A}">
                    <a16:rowId xmlns:a16="http://schemas.microsoft.com/office/drawing/2014/main" val="1563838927"/>
                  </a:ext>
                </a:extLst>
              </a:tr>
              <a:tr h="165637">
                <a:tc>
                  <a:txBody>
                    <a:bodyPr/>
                    <a:lstStyle/>
                    <a:p>
                      <a:r>
                        <a:rPr lang="en-AU" sz="700" kern="1200" baseline="0">
                          <a:solidFill>
                            <a:schemeClr val="tx2"/>
                          </a:solidFill>
                          <a:latin typeface="+mn-lt"/>
                          <a:ea typeface="+mn-ea"/>
                          <a:cs typeface="+mn-cs"/>
                        </a:rPr>
                        <a:t>Pros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Managed ETL service. Supports integration with - S3 (parquet, ORC, delimited), On-Prem Relational DB, RDS, Redshift, etc.</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Supports complex transformations to add/drop columns, filters, grouping etc.</a:t>
                      </a:r>
                    </a:p>
                  </a:txBody>
                  <a:tcPr/>
                </a:tc>
                <a:extLst>
                  <a:ext uri="{0D108BD9-81ED-4DB2-BD59-A6C34878D82A}">
                    <a16:rowId xmlns:a16="http://schemas.microsoft.com/office/drawing/2014/main" val="317388554"/>
                  </a:ext>
                </a:extLst>
              </a:tr>
              <a:tr h="268676">
                <a:tc>
                  <a:txBody>
                    <a:bodyPr/>
                    <a:lstStyle/>
                    <a:p>
                      <a:r>
                        <a:rPr lang="en-AU" sz="700" kern="1200" baseline="0">
                          <a:solidFill>
                            <a:schemeClr val="tx2"/>
                          </a:solidFill>
                          <a:latin typeface="+mn-lt"/>
                          <a:ea typeface="+mn-ea"/>
                          <a:cs typeface="+mn-cs"/>
                        </a:rPr>
                        <a:t>Cons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Additional time for provisioning adds to ETL processing time. Python scripts are tightly coupled with Glue </a:t>
                      </a:r>
                      <a:r>
                        <a:rPr lang="en-AU" sz="700" kern="1200" baseline="0" err="1">
                          <a:solidFill>
                            <a:schemeClr val="tx2"/>
                          </a:solidFill>
                          <a:latin typeface="+mn-lt"/>
                          <a:ea typeface="+mn-ea"/>
                          <a:cs typeface="+mn-cs"/>
                        </a:rPr>
                        <a:t>Catalog</a:t>
                      </a:r>
                      <a:r>
                        <a:rPr lang="en-AU" sz="700" kern="1200" baseline="0">
                          <a:solidFill>
                            <a:schemeClr val="tx2"/>
                          </a:solidFill>
                          <a:latin typeface="+mn-lt"/>
                          <a:ea typeface="+mn-ea"/>
                          <a:cs typeface="+mn-cs"/>
                        </a:rPr>
                        <a:t>. Migrating the scripts to another platform will require effort. Support for CDC requires a custom solution involving additional AWS services </a:t>
                      </a:r>
                      <a:r>
                        <a:rPr lang="en-AU" sz="700" kern="1200" baseline="0" err="1">
                          <a:solidFill>
                            <a:schemeClr val="tx2"/>
                          </a:solidFill>
                          <a:latin typeface="+mn-lt"/>
                          <a:ea typeface="+mn-ea"/>
                          <a:cs typeface="+mn-cs"/>
                        </a:rPr>
                        <a:t>lik</a:t>
                      </a:r>
                      <a:r>
                        <a:rPr lang="en-AU" sz="700" kern="1200" baseline="0">
                          <a:solidFill>
                            <a:schemeClr val="tx2"/>
                          </a:solidFill>
                          <a:latin typeface="+mn-lt"/>
                          <a:ea typeface="+mn-ea"/>
                          <a:cs typeface="+mn-cs"/>
                        </a:rPr>
                        <a:t>  RDS.</a:t>
                      </a:r>
                    </a:p>
                  </a:txBody>
                  <a:tcPr/>
                </a:tc>
                <a:extLst>
                  <a:ext uri="{0D108BD9-81ED-4DB2-BD59-A6C34878D82A}">
                    <a16:rowId xmlns:a16="http://schemas.microsoft.com/office/drawing/2014/main" val="2328664494"/>
                  </a:ext>
                </a:extLst>
              </a:tr>
              <a:tr h="287569">
                <a:tc>
                  <a:txBody>
                    <a:bodyPr/>
                    <a:lstStyle/>
                    <a:p>
                      <a:r>
                        <a:rPr lang="en-AU" sz="700" kern="1200" baseline="0">
                          <a:solidFill>
                            <a:schemeClr val="tx2"/>
                          </a:solidFill>
                          <a:latin typeface="+mn-lt"/>
                          <a:ea typeface="+mn-ea"/>
                          <a:cs typeface="+mn-cs"/>
                        </a:rPr>
                        <a:t>Scalability (tools can scale to accommodate different data size and meets the processing needs of AU to support current and future requirements)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Supported - AWS Glue is serverless and does not require infrastructure provisioning.</a:t>
                      </a:r>
                    </a:p>
                  </a:txBody>
                  <a:tcPr/>
                </a:tc>
                <a:extLst>
                  <a:ext uri="{0D108BD9-81ED-4DB2-BD59-A6C34878D82A}">
                    <a16:rowId xmlns:a16="http://schemas.microsoft.com/office/drawing/2014/main" val="50842575"/>
                  </a:ext>
                </a:extLst>
              </a:tr>
              <a:tr h="370840">
                <a:tc>
                  <a:txBody>
                    <a:bodyPr/>
                    <a:lstStyle/>
                    <a:p>
                      <a:r>
                        <a:rPr lang="en-AU" sz="700" kern="1200" baseline="0">
                          <a:solidFill>
                            <a:schemeClr val="tx2"/>
                          </a:solidFill>
                          <a:latin typeface="+mn-lt"/>
                          <a:ea typeface="+mn-ea"/>
                          <a:cs typeface="+mn-cs"/>
                        </a:rPr>
                        <a:t>Multiplatform support and integration (ability to extract all types of data from multiple data sources (on-premise, cloud) including structured, unstructured and semi-structure data. The tool regularly access data from various databases and operating systems without impacting performance.</a:t>
                      </a:r>
                    </a:p>
                  </a:txBody>
                  <a:tcPr/>
                </a:tc>
                <a:tc>
                  <a:txBody>
                    <a:bodyPr/>
                    <a:lstStyle/>
                    <a:p>
                      <a:r>
                        <a:rPr lang="en-AU" sz="700" kern="1200" baseline="0">
                          <a:solidFill>
                            <a:schemeClr val="tx2"/>
                          </a:solidFill>
                          <a:latin typeface="+mn-lt"/>
                          <a:ea typeface="+mn-ea"/>
                          <a:cs typeface="+mn-cs"/>
                        </a:rPr>
                        <a:t>Supports integration with - S3 (parquet, ORC, delimited), On-Prem Relational DB, RDS, Redshift, etc. Supports structured and semi-structured data.</a:t>
                      </a:r>
                    </a:p>
                  </a:txBody>
                  <a:tcPr/>
                </a:tc>
                <a:extLst>
                  <a:ext uri="{0D108BD9-81ED-4DB2-BD59-A6C34878D82A}">
                    <a16:rowId xmlns:a16="http://schemas.microsoft.com/office/drawing/2014/main" val="2994031812"/>
                  </a:ext>
                </a:extLst>
              </a:tr>
              <a:tr h="201910">
                <a:tc>
                  <a:txBody>
                    <a:bodyPr/>
                    <a:lstStyle/>
                    <a:p>
                      <a:r>
                        <a:rPr lang="en-AU" sz="700" kern="1200" baseline="0">
                          <a:solidFill>
                            <a:schemeClr val="tx2"/>
                          </a:solidFill>
                          <a:latin typeface="+mn-lt"/>
                          <a:ea typeface="+mn-ea"/>
                          <a:cs typeface="+mn-cs"/>
                        </a:rPr>
                        <a:t>Adapt to schema change and change data structure</a:t>
                      </a:r>
                    </a:p>
                  </a:txBody>
                  <a:tcPr/>
                </a:tc>
                <a:tc>
                  <a:txBody>
                    <a:bodyPr/>
                    <a:lstStyle/>
                    <a:p>
                      <a:r>
                        <a:rPr lang="en-AU" sz="700" kern="1200" baseline="0">
                          <a:solidFill>
                            <a:schemeClr val="tx2"/>
                          </a:solidFill>
                          <a:latin typeface="+mn-lt"/>
                          <a:ea typeface="+mn-ea"/>
                          <a:cs typeface="+mn-cs"/>
                        </a:rPr>
                        <a:t>Supports schema evolution via the Glue </a:t>
                      </a:r>
                      <a:r>
                        <a:rPr lang="en-AU" sz="700" kern="1200" baseline="0" err="1">
                          <a:solidFill>
                            <a:schemeClr val="tx2"/>
                          </a:solidFill>
                          <a:latin typeface="+mn-lt"/>
                          <a:ea typeface="+mn-ea"/>
                          <a:cs typeface="+mn-cs"/>
                        </a:rPr>
                        <a:t>catalog</a:t>
                      </a:r>
                      <a:r>
                        <a:rPr lang="en-AU" sz="700" kern="1200" baseline="0">
                          <a:solidFill>
                            <a:schemeClr val="tx2"/>
                          </a:solidFill>
                          <a:latin typeface="+mn-lt"/>
                          <a:ea typeface="+mn-ea"/>
                          <a:cs typeface="+mn-cs"/>
                        </a:rPr>
                        <a:t>.</a:t>
                      </a:r>
                    </a:p>
                  </a:txBody>
                  <a:tcPr/>
                </a:tc>
                <a:extLst>
                  <a:ext uri="{0D108BD9-81ED-4DB2-BD59-A6C34878D82A}">
                    <a16:rowId xmlns:a16="http://schemas.microsoft.com/office/drawing/2014/main" val="351906916"/>
                  </a:ext>
                </a:extLst>
              </a:tr>
              <a:tr h="307428">
                <a:tc>
                  <a:txBody>
                    <a:bodyPr/>
                    <a:lstStyle/>
                    <a:p>
                      <a:r>
                        <a:rPr lang="en-AU" sz="700" kern="1200" baseline="0">
                          <a:solidFill>
                            <a:schemeClr val="tx2"/>
                          </a:solidFill>
                          <a:latin typeface="+mn-lt"/>
                          <a:ea typeface="+mn-ea"/>
                          <a:cs typeface="+mn-cs"/>
                        </a:rPr>
                        <a:t>Monitoring &amp; Failure handlings (provide real-time insights of end-to-end data extract &amp; ingestion activities including delivery guarantees)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View real time metrics using the Glue console dashboard. Cloud watch also provides real time insights of the data ingestion.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Supports re-</a:t>
                      </a:r>
                      <a:r>
                        <a:rPr lang="en-AU" sz="700" kern="1200" baseline="0" err="1">
                          <a:solidFill>
                            <a:schemeClr val="tx2"/>
                          </a:solidFill>
                          <a:latin typeface="+mn-lt"/>
                          <a:ea typeface="+mn-ea"/>
                          <a:cs typeface="+mn-cs"/>
                        </a:rPr>
                        <a:t>startability</a:t>
                      </a:r>
                      <a:r>
                        <a:rPr lang="en-AU" sz="700" kern="1200" baseline="0">
                          <a:solidFill>
                            <a:schemeClr val="tx2"/>
                          </a:solidFill>
                          <a:latin typeface="+mn-lt"/>
                          <a:ea typeface="+mn-ea"/>
                          <a:cs typeface="+mn-cs"/>
                        </a:rPr>
                        <a:t> of jobs. Tracks processed data using job bookmarks.</a:t>
                      </a:r>
                    </a:p>
                  </a:txBody>
                  <a:tcPr/>
                </a:tc>
                <a:extLst>
                  <a:ext uri="{0D108BD9-81ED-4DB2-BD59-A6C34878D82A}">
                    <a16:rowId xmlns:a16="http://schemas.microsoft.com/office/drawing/2014/main" val="3444663248"/>
                  </a:ext>
                </a:extLst>
              </a:tr>
              <a:tr h="238722">
                <a:tc>
                  <a:txBody>
                    <a:bodyPr/>
                    <a:lstStyle/>
                    <a:p>
                      <a:r>
                        <a:rPr lang="en-AU" sz="700" kern="1200" baseline="0">
                          <a:solidFill>
                            <a:schemeClr val="tx2"/>
                          </a:solidFill>
                          <a:latin typeface="+mn-lt"/>
                          <a:ea typeface="+mn-ea"/>
                          <a:cs typeface="+mn-cs"/>
                        </a:rPr>
                        <a:t>Portability (portability of code between different platforms)</a:t>
                      </a:r>
                    </a:p>
                  </a:txBody>
                  <a:tcPr/>
                </a:tc>
                <a:tc>
                  <a:txBody>
                    <a:bodyPr/>
                    <a:lstStyle/>
                    <a:p>
                      <a:r>
                        <a:rPr lang="en-AU" sz="700" kern="1200" baseline="0">
                          <a:solidFill>
                            <a:schemeClr val="tx2"/>
                          </a:solidFill>
                          <a:latin typeface="+mn-lt"/>
                          <a:ea typeface="+mn-ea"/>
                          <a:cs typeface="+mn-cs"/>
                        </a:rPr>
                        <a:t>AWS  supports provisioning of Glue resources through CloudFormation to support platform management as code.</a:t>
                      </a:r>
                    </a:p>
                  </a:txBody>
                  <a:tcPr/>
                </a:tc>
                <a:extLst>
                  <a:ext uri="{0D108BD9-81ED-4DB2-BD59-A6C34878D82A}">
                    <a16:rowId xmlns:a16="http://schemas.microsoft.com/office/drawing/2014/main" val="3622808164"/>
                  </a:ext>
                </a:extLst>
              </a:tr>
              <a:tr h="252249">
                <a:tc>
                  <a:txBody>
                    <a:bodyPr/>
                    <a:lstStyle/>
                    <a:p>
                      <a:r>
                        <a:rPr lang="en-AU" sz="700" kern="1200" baseline="0">
                          <a:solidFill>
                            <a:schemeClr val="tx2"/>
                          </a:solidFill>
                          <a:latin typeface="+mn-lt"/>
                          <a:ea typeface="+mn-ea"/>
                          <a:cs typeface="+mn-cs"/>
                        </a:rPr>
                        <a:t>Ease of use (having user-friendly interface for unskilled user to support data ingestion)</a:t>
                      </a:r>
                    </a:p>
                  </a:txBody>
                  <a:tcPr/>
                </a:tc>
                <a:tc>
                  <a:txBody>
                    <a:bodyPr/>
                    <a:lstStyle/>
                    <a:p>
                      <a:r>
                        <a:rPr lang="en-AU" sz="700" kern="1200" baseline="0">
                          <a:solidFill>
                            <a:schemeClr val="tx2"/>
                          </a:solidFill>
                          <a:latin typeface="+mn-lt"/>
                          <a:ea typeface="+mn-ea"/>
                          <a:cs typeface="+mn-cs"/>
                        </a:rPr>
                        <a:t>Basic ingestion jobs can be created through the AWS console. Advanced transformations would require knowledge of python.</a:t>
                      </a:r>
                    </a:p>
                  </a:txBody>
                  <a:tcPr/>
                </a:tc>
                <a:extLst>
                  <a:ext uri="{0D108BD9-81ED-4DB2-BD59-A6C34878D82A}">
                    <a16:rowId xmlns:a16="http://schemas.microsoft.com/office/drawing/2014/main" val="1389201665"/>
                  </a:ext>
                </a:extLst>
              </a:tr>
              <a:tr h="220717">
                <a:tc>
                  <a:txBody>
                    <a:bodyPr/>
                    <a:lstStyle/>
                    <a:p>
                      <a:r>
                        <a:rPr lang="en-AU" sz="700" kern="1200" baseline="0">
                          <a:solidFill>
                            <a:schemeClr val="tx2"/>
                          </a:solidFill>
                          <a:latin typeface="+mn-lt"/>
                          <a:ea typeface="+mn-ea"/>
                          <a:cs typeface="+mn-cs"/>
                        </a:rPr>
                        <a:t>Security (ability tool to support various data encryption protocols - SSL, HTTPS, SSH, etc)</a:t>
                      </a:r>
                    </a:p>
                  </a:txBody>
                  <a:tcPr/>
                </a:tc>
                <a:tc>
                  <a:txBody>
                    <a:bodyPr/>
                    <a:lstStyle/>
                    <a:p>
                      <a:r>
                        <a:rPr lang="en-AU" sz="700" kern="1200" baseline="0">
                          <a:solidFill>
                            <a:schemeClr val="tx2"/>
                          </a:solidFill>
                          <a:latin typeface="+mn-lt"/>
                          <a:ea typeface="+mn-ea"/>
                          <a:cs typeface="+mn-cs"/>
                        </a:rPr>
                        <a:t>Supports establishment of secure tunnel between source system and target data store</a:t>
                      </a:r>
                    </a:p>
                  </a:txBody>
                  <a:tcPr/>
                </a:tc>
                <a:extLst>
                  <a:ext uri="{0D108BD9-81ED-4DB2-BD59-A6C34878D82A}">
                    <a16:rowId xmlns:a16="http://schemas.microsoft.com/office/drawing/2014/main" val="2820102326"/>
                  </a:ext>
                </a:extLst>
              </a:tr>
              <a:tr h="315310">
                <a:tc>
                  <a:txBody>
                    <a:bodyPr/>
                    <a:lstStyle/>
                    <a:p>
                      <a:r>
                        <a:rPr lang="en-AU" sz="700" kern="1200" baseline="0">
                          <a:solidFill>
                            <a:schemeClr val="tx2"/>
                          </a:solidFill>
                          <a:latin typeface="+mn-lt"/>
                          <a:ea typeface="+mn-ea"/>
                          <a:cs typeface="+mn-cs"/>
                        </a:rPr>
                        <a:t>Traditional Batch Mode full data ingestion - ability to support schedule and on-demand full data extraction and load </a:t>
                      </a:r>
                    </a:p>
                  </a:txBody>
                  <a:tcPr/>
                </a:tc>
                <a:tc>
                  <a:txBody>
                    <a:bodyPr/>
                    <a:lstStyle/>
                    <a:p>
                      <a:r>
                        <a:rPr lang="en-AU" sz="700" kern="1200" baseline="0">
                          <a:solidFill>
                            <a:schemeClr val="tx2"/>
                          </a:solidFill>
                          <a:latin typeface="+mn-lt"/>
                          <a:ea typeface="+mn-ea"/>
                          <a:cs typeface="+mn-cs"/>
                        </a:rPr>
                        <a:t>Glue supports once-off batch mode data ingest using JDBC, RDS and Redshift.</a:t>
                      </a:r>
                    </a:p>
                  </a:txBody>
                  <a:tcPr/>
                </a:tc>
                <a:extLst>
                  <a:ext uri="{0D108BD9-81ED-4DB2-BD59-A6C34878D82A}">
                    <a16:rowId xmlns:a16="http://schemas.microsoft.com/office/drawing/2014/main" val="4009117099"/>
                  </a:ext>
                </a:extLst>
              </a:tr>
              <a:tr h="283779">
                <a:tc>
                  <a:txBody>
                    <a:bodyPr/>
                    <a:lstStyle/>
                    <a:p>
                      <a:r>
                        <a:rPr lang="en-AU" sz="700" kern="1200" baseline="0">
                          <a:solidFill>
                            <a:schemeClr val="tx2"/>
                          </a:solidFill>
                          <a:latin typeface="+mn-lt"/>
                          <a:ea typeface="+mn-ea"/>
                          <a:cs typeface="+mn-cs"/>
                        </a:rPr>
                        <a:t>Traditional Batch Mode incremental data ingestion - ability to support schedule and on-demand changed data capture and load </a:t>
                      </a:r>
                    </a:p>
                  </a:txBody>
                  <a:tcPr/>
                </a:tc>
                <a:tc>
                  <a:txBody>
                    <a:bodyPr/>
                    <a:lstStyle/>
                    <a:p>
                      <a:r>
                        <a:rPr lang="en-AU" sz="700" kern="1200" baseline="0">
                          <a:solidFill>
                            <a:schemeClr val="tx2"/>
                          </a:solidFill>
                          <a:latin typeface="+mn-lt"/>
                          <a:ea typeface="+mn-ea"/>
                          <a:cs typeface="+mn-cs"/>
                        </a:rPr>
                        <a:t>Support for CDC requires a custom solution involving additional AWS services like RDS.</a:t>
                      </a:r>
                    </a:p>
                  </a:txBody>
                  <a:tcPr/>
                </a:tc>
                <a:extLst>
                  <a:ext uri="{0D108BD9-81ED-4DB2-BD59-A6C34878D82A}">
                    <a16:rowId xmlns:a16="http://schemas.microsoft.com/office/drawing/2014/main" val="945689240"/>
                  </a:ext>
                </a:extLst>
              </a:tr>
              <a:tr h="349469">
                <a:tc>
                  <a:txBody>
                    <a:bodyPr/>
                    <a:lstStyle/>
                    <a:p>
                      <a:r>
                        <a:rPr lang="en-AU" sz="700" kern="1200" baseline="0">
                          <a:solidFill>
                            <a:schemeClr val="tx2"/>
                          </a:solidFill>
                          <a:latin typeface="+mn-lt"/>
                          <a:ea typeface="+mn-ea"/>
                          <a:cs typeface="+mn-cs"/>
                        </a:rPr>
                        <a:t>Stream processing - ability to support stream processing of data in real-time </a:t>
                      </a:r>
                    </a:p>
                  </a:txBody>
                  <a:tcPr/>
                </a:tc>
                <a:tc>
                  <a:txBody>
                    <a:bodyPr/>
                    <a:lstStyle/>
                    <a:p>
                      <a:r>
                        <a:rPr lang="en-AU" sz="700" kern="1200" baseline="0">
                          <a:solidFill>
                            <a:schemeClr val="tx2"/>
                          </a:solidFill>
                          <a:latin typeface="+mn-lt"/>
                          <a:ea typeface="+mn-ea"/>
                          <a:cs typeface="+mn-cs"/>
                        </a:rPr>
                        <a:t>Does not natively support Streaming data. AWS has other services like Kinesis that support streaming data.</a:t>
                      </a:r>
                    </a:p>
                  </a:txBody>
                  <a:tcPr/>
                </a:tc>
                <a:extLst>
                  <a:ext uri="{0D108BD9-81ED-4DB2-BD59-A6C34878D82A}">
                    <a16:rowId xmlns:a16="http://schemas.microsoft.com/office/drawing/2014/main" val="4020353080"/>
                  </a:ext>
                </a:extLst>
              </a:tr>
              <a:tr h="370840">
                <a:tc>
                  <a:txBody>
                    <a:bodyPr/>
                    <a:lstStyle/>
                    <a:p>
                      <a:r>
                        <a:rPr lang="en-AU" sz="700" kern="1200" baseline="0">
                          <a:solidFill>
                            <a:schemeClr val="tx2"/>
                          </a:solidFill>
                          <a:latin typeface="+mn-lt"/>
                          <a:ea typeface="+mn-ea"/>
                          <a:cs typeface="+mn-cs"/>
                        </a:rPr>
                        <a:t>Cost</a:t>
                      </a:r>
                    </a:p>
                  </a:txBody>
                  <a:tcPr/>
                </a:tc>
                <a:tc>
                  <a:txBody>
                    <a:bodyPr/>
                    <a:lstStyle/>
                    <a:p>
                      <a:r>
                        <a:rPr lang="en-AU" sz="700" kern="1200" baseline="0">
                          <a:solidFill>
                            <a:schemeClr val="tx2"/>
                          </a:solidFill>
                          <a:latin typeface="+mn-lt"/>
                          <a:ea typeface="+mn-ea"/>
                          <a:cs typeface="+mn-cs"/>
                        </a:rPr>
                        <a:t>~620 AUD / month based on 2 DPU (provides 2x4 vCPU and 2x16 GB of memory).</a:t>
                      </a:r>
                    </a:p>
                  </a:txBody>
                  <a:tcPr/>
                </a:tc>
                <a:extLst>
                  <a:ext uri="{0D108BD9-81ED-4DB2-BD59-A6C34878D82A}">
                    <a16:rowId xmlns:a16="http://schemas.microsoft.com/office/drawing/2014/main" val="1619053666"/>
                  </a:ext>
                </a:extLst>
              </a:tr>
            </a:tbl>
          </a:graphicData>
        </a:graphic>
      </p:graphicFrame>
    </p:spTree>
    <p:extLst>
      <p:ext uri="{BB962C8B-B14F-4D97-AF65-F5344CB8AC3E}">
        <p14:creationId xmlns:p14="http://schemas.microsoft.com/office/powerpoint/2010/main" val="131632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D5-E9C3-4F25-A0ED-DA78C3D3E985}"/>
              </a:ext>
            </a:extLst>
          </p:cNvPr>
          <p:cNvSpPr>
            <a:spLocks noGrp="1"/>
          </p:cNvSpPr>
          <p:nvPr>
            <p:ph type="title"/>
          </p:nvPr>
        </p:nvSpPr>
        <p:spPr>
          <a:xfrm>
            <a:off x="229239" y="-41585"/>
            <a:ext cx="7565937" cy="400184"/>
          </a:xfrm>
        </p:spPr>
        <p:txBody>
          <a:bodyPr>
            <a:normAutofit fontScale="90000"/>
          </a:bodyPr>
          <a:lstStyle/>
          <a:p>
            <a:r>
              <a:rPr lang="en-AU">
                <a:latin typeface="Arial Black" panose="020B0A04020102020204" pitchFamily="34" charset="0"/>
              </a:rPr>
              <a:t>Options Analysis – SSIS Package</a:t>
            </a:r>
          </a:p>
        </p:txBody>
      </p:sp>
      <p:sp>
        <p:nvSpPr>
          <p:cNvPr id="5" name="Slide Number Placeholder 4">
            <a:extLst>
              <a:ext uri="{FF2B5EF4-FFF2-40B4-BE49-F238E27FC236}">
                <a16:creationId xmlns:a16="http://schemas.microsoft.com/office/drawing/2014/main" id="{CD2BCACA-9F46-4A32-8D80-C99F7FA0C0AD}"/>
              </a:ext>
            </a:extLst>
          </p:cNvPr>
          <p:cNvSpPr>
            <a:spLocks noGrp="1"/>
          </p:cNvSpPr>
          <p:nvPr>
            <p:ph type="sldNum" sz="quarter" idx="16"/>
          </p:nvPr>
        </p:nvSpPr>
        <p:spPr/>
        <p:txBody>
          <a:bodyPr/>
          <a:lstStyle/>
          <a:p>
            <a:fld id="{CFE10634-C7B7-E64C-A7D2-655B2A8093C4}" type="slidenum">
              <a:rPr lang="en-US" smtClean="0"/>
              <a:pPr/>
              <a:t>18</a:t>
            </a:fld>
            <a:endParaRPr lang="en-US"/>
          </a:p>
        </p:txBody>
      </p:sp>
      <p:graphicFrame>
        <p:nvGraphicFramePr>
          <p:cNvPr id="6" name="Table 5">
            <a:extLst>
              <a:ext uri="{FF2B5EF4-FFF2-40B4-BE49-F238E27FC236}">
                <a16:creationId xmlns:a16="http://schemas.microsoft.com/office/drawing/2014/main" id="{06FAD294-625F-403C-A01B-0C5537085D14}"/>
              </a:ext>
            </a:extLst>
          </p:cNvPr>
          <p:cNvGraphicFramePr>
            <a:graphicFrameLocks noGrp="1"/>
          </p:cNvGraphicFramePr>
          <p:nvPr>
            <p:extLst>
              <p:ext uri="{D42A27DB-BD31-4B8C-83A1-F6EECF244321}">
                <p14:modId xmlns:p14="http://schemas.microsoft.com/office/powerpoint/2010/main" val="888990874"/>
              </p:ext>
            </p:extLst>
          </p:nvPr>
        </p:nvGraphicFramePr>
        <p:xfrm>
          <a:off x="29691" y="327461"/>
          <a:ext cx="9026077" cy="4848846"/>
        </p:xfrm>
        <a:graphic>
          <a:graphicData uri="http://schemas.openxmlformats.org/drawingml/2006/table">
            <a:tbl>
              <a:tblPr firstRow="1" bandRow="1">
                <a:tableStyleId>{5FD0F851-EC5A-4D38-B0AD-8093EC10F338}</a:tableStyleId>
              </a:tblPr>
              <a:tblGrid>
                <a:gridCol w="3518727">
                  <a:extLst>
                    <a:ext uri="{9D8B030D-6E8A-4147-A177-3AD203B41FA5}">
                      <a16:colId xmlns:a16="http://schemas.microsoft.com/office/drawing/2014/main" val="170072329"/>
                    </a:ext>
                  </a:extLst>
                </a:gridCol>
                <a:gridCol w="5507350">
                  <a:extLst>
                    <a:ext uri="{9D8B030D-6E8A-4147-A177-3AD203B41FA5}">
                      <a16:colId xmlns:a16="http://schemas.microsoft.com/office/drawing/2014/main" val="1098334904"/>
                    </a:ext>
                  </a:extLst>
                </a:gridCol>
              </a:tblGrid>
              <a:tr h="295277">
                <a:tc>
                  <a:txBody>
                    <a:bodyPr/>
                    <a:lstStyle/>
                    <a:p>
                      <a:r>
                        <a:rPr lang="en-AU" sz="700" kern="1200" baseline="0">
                          <a:solidFill>
                            <a:schemeClr val="tx2"/>
                          </a:solidFill>
                          <a:latin typeface="+mn-lt"/>
                          <a:ea typeface="+mn-ea"/>
                          <a:cs typeface="+mn-cs"/>
                        </a:rPr>
                        <a:t>Key Capabilities </a:t>
                      </a:r>
                    </a:p>
                  </a:txBody>
                  <a:tcPr/>
                </a:tc>
                <a:tc>
                  <a:txBody>
                    <a:bodyPr/>
                    <a:lstStyle/>
                    <a:p>
                      <a:r>
                        <a:rPr lang="en-AU" sz="700" kern="1200" baseline="0">
                          <a:solidFill>
                            <a:schemeClr val="tx2"/>
                          </a:solidFill>
                          <a:latin typeface="+mn-lt"/>
                          <a:ea typeface="+mn-ea"/>
                          <a:cs typeface="+mn-cs"/>
                        </a:rPr>
                        <a:t>SSIS Package</a:t>
                      </a:r>
                    </a:p>
                  </a:txBody>
                  <a:tcPr/>
                </a:tc>
                <a:extLst>
                  <a:ext uri="{0D108BD9-81ED-4DB2-BD59-A6C34878D82A}">
                    <a16:rowId xmlns:a16="http://schemas.microsoft.com/office/drawing/2014/main" val="1563838927"/>
                  </a:ext>
                </a:extLst>
              </a:tr>
              <a:tr h="165637">
                <a:tc>
                  <a:txBody>
                    <a:bodyPr/>
                    <a:lstStyle/>
                    <a:p>
                      <a:r>
                        <a:rPr lang="en-AU" sz="700" kern="1200" baseline="0">
                          <a:solidFill>
                            <a:schemeClr val="tx2"/>
                          </a:solidFill>
                          <a:latin typeface="+mn-lt"/>
                          <a:ea typeface="+mn-ea"/>
                          <a:cs typeface="+mn-cs"/>
                        </a:rPr>
                        <a:t>Pros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SSIS packages are already available for majority of the sources. They would require modification to replace the current BI BIPROD destinations with new AWS S3 destinations. SSIS supports loading of data into AWS S3 buckets and files using third part tools from market place (Kingsway SSIS Productivity pack, </a:t>
                      </a:r>
                      <a:r>
                        <a:rPr lang="en-AU" sz="700" kern="1200" baseline="0" err="1">
                          <a:solidFill>
                            <a:schemeClr val="tx2"/>
                          </a:solidFill>
                          <a:latin typeface="+mn-lt"/>
                          <a:ea typeface="+mn-ea"/>
                          <a:cs typeface="+mn-cs"/>
                        </a:rPr>
                        <a:t>ZappySys</a:t>
                      </a:r>
                      <a:r>
                        <a:rPr lang="en-AU" sz="700" kern="1200" baseline="0">
                          <a:solidFill>
                            <a:schemeClr val="tx2"/>
                          </a:solidFill>
                          <a:latin typeface="+mn-lt"/>
                          <a:ea typeface="+mn-ea"/>
                          <a:cs typeface="+mn-cs"/>
                        </a:rPr>
                        <a:t> SSIS </a:t>
                      </a:r>
                      <a:r>
                        <a:rPr lang="en-AU" sz="700" kern="1200" baseline="0" err="1">
                          <a:solidFill>
                            <a:schemeClr val="tx2"/>
                          </a:solidFill>
                          <a:latin typeface="+mn-lt"/>
                          <a:ea typeface="+mn-ea"/>
                          <a:cs typeface="+mn-cs"/>
                        </a:rPr>
                        <a:t>PowerPack</a:t>
                      </a:r>
                      <a:r>
                        <a:rPr lang="en-AU" sz="700" kern="1200" baseline="0">
                          <a:solidFill>
                            <a:schemeClr val="tx2"/>
                          </a:solidFill>
                          <a:latin typeface="+mn-lt"/>
                          <a:ea typeface="+mn-ea"/>
                          <a:cs typeface="+mn-cs"/>
                        </a:rPr>
                        <a:t>, </a:t>
                      </a:r>
                      <a:r>
                        <a:rPr lang="en-AU" sz="700" kern="1200" baseline="0" err="1">
                          <a:solidFill>
                            <a:schemeClr val="tx2"/>
                          </a:solidFill>
                          <a:latin typeface="+mn-lt"/>
                          <a:ea typeface="+mn-ea"/>
                          <a:cs typeface="+mn-cs"/>
                        </a:rPr>
                        <a:t>Cozyroc</a:t>
                      </a:r>
                      <a:r>
                        <a:rPr lang="en-AU" sz="700" kern="1200" baseline="0">
                          <a:solidFill>
                            <a:schemeClr val="tx2"/>
                          </a:solidFill>
                          <a:latin typeface="+mn-lt"/>
                          <a:ea typeface="+mn-ea"/>
                          <a:cs typeface="+mn-cs"/>
                        </a:rPr>
                        <a:t> SSIS Suite)</a:t>
                      </a:r>
                    </a:p>
                  </a:txBody>
                  <a:tcPr/>
                </a:tc>
                <a:extLst>
                  <a:ext uri="{0D108BD9-81ED-4DB2-BD59-A6C34878D82A}">
                    <a16:rowId xmlns:a16="http://schemas.microsoft.com/office/drawing/2014/main" val="317388554"/>
                  </a:ext>
                </a:extLst>
              </a:tr>
              <a:tr h="268676">
                <a:tc>
                  <a:txBody>
                    <a:bodyPr/>
                    <a:lstStyle/>
                    <a:p>
                      <a:r>
                        <a:rPr lang="en-AU" sz="700" kern="1200" baseline="0">
                          <a:solidFill>
                            <a:schemeClr val="tx2"/>
                          </a:solidFill>
                          <a:latin typeface="+mn-lt"/>
                          <a:ea typeface="+mn-ea"/>
                          <a:cs typeface="+mn-cs"/>
                        </a:rPr>
                        <a:t>Cons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SSIS requires installation of additional third party tools to facilitate connecting to AWS S3 from within. All tool suits are available from Visual Studio Marketplace, but paid licence is required. Some tools (like </a:t>
                      </a:r>
                      <a:r>
                        <a:rPr lang="en-AU" sz="700" kern="1200" baseline="0" err="1">
                          <a:solidFill>
                            <a:schemeClr val="tx2"/>
                          </a:solidFill>
                          <a:latin typeface="+mn-lt"/>
                          <a:ea typeface="+mn-ea"/>
                          <a:cs typeface="+mn-cs"/>
                        </a:rPr>
                        <a:t>ZappySys</a:t>
                      </a:r>
                      <a:r>
                        <a:rPr lang="en-AU" sz="700" kern="1200" baseline="0">
                          <a:solidFill>
                            <a:schemeClr val="tx2"/>
                          </a:solidFill>
                          <a:latin typeface="+mn-lt"/>
                          <a:ea typeface="+mn-ea"/>
                          <a:cs typeface="+mn-cs"/>
                        </a:rPr>
                        <a:t>) do not support ingestion in Parquet file format. Supports SQL based structured data processing only. </a:t>
                      </a:r>
                    </a:p>
                  </a:txBody>
                  <a:tcPr/>
                </a:tc>
                <a:extLst>
                  <a:ext uri="{0D108BD9-81ED-4DB2-BD59-A6C34878D82A}">
                    <a16:rowId xmlns:a16="http://schemas.microsoft.com/office/drawing/2014/main" val="2328664494"/>
                  </a:ext>
                </a:extLst>
              </a:tr>
              <a:tr h="287569">
                <a:tc>
                  <a:txBody>
                    <a:bodyPr/>
                    <a:lstStyle/>
                    <a:p>
                      <a:r>
                        <a:rPr lang="en-AU" sz="700" kern="1200" baseline="0">
                          <a:solidFill>
                            <a:schemeClr val="tx2"/>
                          </a:solidFill>
                          <a:latin typeface="+mn-lt"/>
                          <a:ea typeface="+mn-ea"/>
                          <a:cs typeface="+mn-cs"/>
                        </a:rPr>
                        <a:t>Scalability (tools can scale to accommodate different data size and meets the processing needs of AU to support current and future requirements)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Supported. SSIS can be set up with the Scale Out feature that provides high-performance execution of SSIS packages by distributing package executions across multiple computers. After Scale Out is set up, multiple package can be executed in parallel, in scale-out mode, from SQL Server Management Studio (SSMS). Some infrastructure provisioning may be required depending on the volume.</a:t>
                      </a:r>
                    </a:p>
                  </a:txBody>
                  <a:tcPr/>
                </a:tc>
                <a:extLst>
                  <a:ext uri="{0D108BD9-81ED-4DB2-BD59-A6C34878D82A}">
                    <a16:rowId xmlns:a16="http://schemas.microsoft.com/office/drawing/2014/main" val="50842575"/>
                  </a:ext>
                </a:extLst>
              </a:tr>
              <a:tr h="370840">
                <a:tc>
                  <a:txBody>
                    <a:bodyPr/>
                    <a:lstStyle/>
                    <a:p>
                      <a:r>
                        <a:rPr lang="en-AU" sz="700" kern="1200" baseline="0">
                          <a:solidFill>
                            <a:schemeClr val="tx2"/>
                          </a:solidFill>
                          <a:latin typeface="+mn-lt"/>
                          <a:ea typeface="+mn-ea"/>
                          <a:cs typeface="+mn-cs"/>
                        </a:rPr>
                        <a:t>Multiplatform support and integration (ability to extract all types of data from multiple data sources (on-premise, cloud) including structured, unstructured and semi-structure data. The tool regularly access data from various databases and operating systems without impacting performance.</a:t>
                      </a:r>
                    </a:p>
                  </a:txBody>
                  <a:tcPr/>
                </a:tc>
                <a:tc>
                  <a:txBody>
                    <a:bodyPr/>
                    <a:lstStyle/>
                    <a:p>
                      <a:r>
                        <a:rPr lang="en-AU" sz="700" kern="1200" baseline="0">
                          <a:solidFill>
                            <a:schemeClr val="tx2"/>
                          </a:solidFill>
                          <a:latin typeface="+mn-lt"/>
                          <a:ea typeface="+mn-ea"/>
                          <a:cs typeface="+mn-cs"/>
                        </a:rPr>
                        <a:t>Limited support (SQL based structured data only). </a:t>
                      </a:r>
                    </a:p>
                  </a:txBody>
                  <a:tcPr/>
                </a:tc>
                <a:extLst>
                  <a:ext uri="{0D108BD9-81ED-4DB2-BD59-A6C34878D82A}">
                    <a16:rowId xmlns:a16="http://schemas.microsoft.com/office/drawing/2014/main" val="2994031812"/>
                  </a:ext>
                </a:extLst>
              </a:tr>
              <a:tr h="201910">
                <a:tc>
                  <a:txBody>
                    <a:bodyPr/>
                    <a:lstStyle/>
                    <a:p>
                      <a:r>
                        <a:rPr lang="en-AU" sz="700" kern="1200" baseline="0">
                          <a:solidFill>
                            <a:schemeClr val="tx2"/>
                          </a:solidFill>
                          <a:latin typeface="+mn-lt"/>
                          <a:ea typeface="+mn-ea"/>
                          <a:cs typeface="+mn-cs"/>
                        </a:rPr>
                        <a:t>Adapt to schema change and change data structure</a:t>
                      </a:r>
                    </a:p>
                  </a:txBody>
                  <a:tcPr/>
                </a:tc>
                <a:tc>
                  <a:txBody>
                    <a:bodyPr/>
                    <a:lstStyle/>
                    <a:p>
                      <a:r>
                        <a:rPr lang="en-AU" sz="700" kern="1200" baseline="0">
                          <a:solidFill>
                            <a:schemeClr val="tx2"/>
                          </a:solidFill>
                          <a:latin typeface="+mn-lt"/>
                          <a:ea typeface="+mn-ea"/>
                          <a:cs typeface="+mn-cs"/>
                        </a:rPr>
                        <a:t>Generally not supported. SSIS is very specific about the source metadata and any changes in the schema need to be handled by updating the SSIS package. Some third party tools (</a:t>
                      </a:r>
                      <a:r>
                        <a:rPr lang="en-AU" sz="700" kern="1200" baseline="0" err="1">
                          <a:solidFill>
                            <a:schemeClr val="tx2"/>
                          </a:solidFill>
                          <a:latin typeface="+mn-lt"/>
                          <a:ea typeface="+mn-ea"/>
                          <a:cs typeface="+mn-cs"/>
                        </a:rPr>
                        <a:t>Cozyroc</a:t>
                      </a:r>
                      <a:r>
                        <a:rPr lang="en-AU" sz="700" kern="1200" baseline="0">
                          <a:solidFill>
                            <a:schemeClr val="tx2"/>
                          </a:solidFill>
                          <a:latin typeface="+mn-lt"/>
                          <a:ea typeface="+mn-ea"/>
                          <a:cs typeface="+mn-cs"/>
                        </a:rPr>
                        <a:t> Data Flow Task Plus) support dynamic columns metadata at runtime.</a:t>
                      </a:r>
                    </a:p>
                  </a:txBody>
                  <a:tcPr/>
                </a:tc>
                <a:extLst>
                  <a:ext uri="{0D108BD9-81ED-4DB2-BD59-A6C34878D82A}">
                    <a16:rowId xmlns:a16="http://schemas.microsoft.com/office/drawing/2014/main" val="351906916"/>
                  </a:ext>
                </a:extLst>
              </a:tr>
              <a:tr h="307428">
                <a:tc>
                  <a:txBody>
                    <a:bodyPr/>
                    <a:lstStyle/>
                    <a:p>
                      <a:r>
                        <a:rPr lang="en-AU" sz="700" kern="1200" baseline="0">
                          <a:solidFill>
                            <a:schemeClr val="tx2"/>
                          </a:solidFill>
                          <a:latin typeface="+mn-lt"/>
                          <a:ea typeface="+mn-ea"/>
                          <a:cs typeface="+mn-cs"/>
                        </a:rPr>
                        <a:t>Monitoring &amp; Failure handlings (provide real-time insights of end-to-end data extract &amp; ingestion activities including delivery guarantees)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700" kern="1200" baseline="0">
                          <a:solidFill>
                            <a:schemeClr val="tx2"/>
                          </a:solidFill>
                          <a:latin typeface="+mn-lt"/>
                          <a:ea typeface="+mn-ea"/>
                          <a:cs typeface="+mn-cs"/>
                        </a:rPr>
                        <a:t>SSIS offers monitoring capabilities when run through the SQL Server agent jobs. This is already utilised by the existing data feeds.</a:t>
                      </a:r>
                    </a:p>
                  </a:txBody>
                  <a:tcPr/>
                </a:tc>
                <a:extLst>
                  <a:ext uri="{0D108BD9-81ED-4DB2-BD59-A6C34878D82A}">
                    <a16:rowId xmlns:a16="http://schemas.microsoft.com/office/drawing/2014/main" val="3444663248"/>
                  </a:ext>
                </a:extLst>
              </a:tr>
              <a:tr h="238722">
                <a:tc>
                  <a:txBody>
                    <a:bodyPr/>
                    <a:lstStyle/>
                    <a:p>
                      <a:r>
                        <a:rPr lang="en-AU" sz="700" kern="1200" baseline="0">
                          <a:solidFill>
                            <a:schemeClr val="tx2"/>
                          </a:solidFill>
                          <a:latin typeface="+mn-lt"/>
                          <a:ea typeface="+mn-ea"/>
                          <a:cs typeface="+mn-cs"/>
                        </a:rPr>
                        <a:t>Portability (portability of code between different platforms)</a:t>
                      </a:r>
                    </a:p>
                  </a:txBody>
                  <a:tcPr/>
                </a:tc>
                <a:tc>
                  <a:txBody>
                    <a:bodyPr/>
                    <a:lstStyle/>
                    <a:p>
                      <a:r>
                        <a:rPr lang="en-AU" sz="700" kern="1200" baseline="0">
                          <a:solidFill>
                            <a:schemeClr val="tx2"/>
                          </a:solidFill>
                          <a:latin typeface="+mn-lt"/>
                          <a:ea typeface="+mn-ea"/>
                          <a:cs typeface="+mn-cs"/>
                        </a:rPr>
                        <a:t>Not supported. SSIS is specific to Microsoft SQL Server and even portability between different versions of SQL Server can be difficult. </a:t>
                      </a:r>
                    </a:p>
                  </a:txBody>
                  <a:tcPr/>
                </a:tc>
                <a:extLst>
                  <a:ext uri="{0D108BD9-81ED-4DB2-BD59-A6C34878D82A}">
                    <a16:rowId xmlns:a16="http://schemas.microsoft.com/office/drawing/2014/main" val="3622808164"/>
                  </a:ext>
                </a:extLst>
              </a:tr>
              <a:tr h="252249">
                <a:tc>
                  <a:txBody>
                    <a:bodyPr/>
                    <a:lstStyle/>
                    <a:p>
                      <a:r>
                        <a:rPr lang="en-AU" sz="700" kern="1200" baseline="0">
                          <a:solidFill>
                            <a:schemeClr val="tx2"/>
                          </a:solidFill>
                          <a:latin typeface="+mn-lt"/>
                          <a:ea typeface="+mn-ea"/>
                          <a:cs typeface="+mn-cs"/>
                        </a:rPr>
                        <a:t>Ease of use (having user-friendly interface for unskilled user to support data ingestion)</a:t>
                      </a:r>
                    </a:p>
                  </a:txBody>
                  <a:tcPr/>
                </a:tc>
                <a:tc>
                  <a:txBody>
                    <a:bodyPr/>
                    <a:lstStyle/>
                    <a:p>
                      <a:r>
                        <a:rPr lang="en-AU" sz="700" kern="1200" baseline="0">
                          <a:solidFill>
                            <a:schemeClr val="tx2"/>
                          </a:solidFill>
                          <a:latin typeface="+mn-lt"/>
                          <a:ea typeface="+mn-ea"/>
                          <a:cs typeface="+mn-cs"/>
                        </a:rPr>
                        <a:t>SSIS packages can be easily built, modified and supported in the Microsoft Visual Studio. The existing SSIS packages are already in use and can be modified to replace the current BI BIPROD destinations with new AWS S3 destinations.</a:t>
                      </a:r>
                    </a:p>
                  </a:txBody>
                  <a:tcPr/>
                </a:tc>
                <a:extLst>
                  <a:ext uri="{0D108BD9-81ED-4DB2-BD59-A6C34878D82A}">
                    <a16:rowId xmlns:a16="http://schemas.microsoft.com/office/drawing/2014/main" val="1389201665"/>
                  </a:ext>
                </a:extLst>
              </a:tr>
              <a:tr h="220717">
                <a:tc>
                  <a:txBody>
                    <a:bodyPr/>
                    <a:lstStyle/>
                    <a:p>
                      <a:r>
                        <a:rPr lang="en-AU" sz="700" kern="1200" baseline="0">
                          <a:solidFill>
                            <a:schemeClr val="tx2"/>
                          </a:solidFill>
                          <a:latin typeface="+mn-lt"/>
                          <a:ea typeface="+mn-ea"/>
                          <a:cs typeface="+mn-cs"/>
                        </a:rPr>
                        <a:t>Security (ability tool to support various data encryption protocols - SSL, HTTPS, SSH, etc)</a:t>
                      </a:r>
                    </a:p>
                  </a:txBody>
                  <a:tcPr/>
                </a:tc>
                <a:tc>
                  <a:txBody>
                    <a:bodyPr/>
                    <a:lstStyle/>
                    <a:p>
                      <a:r>
                        <a:rPr lang="en-AU" sz="700" kern="1200" baseline="0">
                          <a:solidFill>
                            <a:schemeClr val="tx2"/>
                          </a:solidFill>
                          <a:latin typeface="+mn-lt"/>
                          <a:ea typeface="+mn-ea"/>
                          <a:cs typeface="+mn-cs"/>
                        </a:rPr>
                        <a:t>Secure encrypted channel (TLS) is supported. </a:t>
                      </a:r>
                    </a:p>
                  </a:txBody>
                  <a:tcPr/>
                </a:tc>
                <a:extLst>
                  <a:ext uri="{0D108BD9-81ED-4DB2-BD59-A6C34878D82A}">
                    <a16:rowId xmlns:a16="http://schemas.microsoft.com/office/drawing/2014/main" val="2820102326"/>
                  </a:ext>
                </a:extLst>
              </a:tr>
              <a:tr h="315310">
                <a:tc>
                  <a:txBody>
                    <a:bodyPr/>
                    <a:lstStyle/>
                    <a:p>
                      <a:r>
                        <a:rPr lang="en-AU" sz="700" kern="1200" baseline="0">
                          <a:solidFill>
                            <a:schemeClr val="tx2"/>
                          </a:solidFill>
                          <a:latin typeface="+mn-lt"/>
                          <a:ea typeface="+mn-ea"/>
                          <a:cs typeface="+mn-cs"/>
                        </a:rPr>
                        <a:t>Traditional Batch Mode full data ingestion - ability to support schedule and on-demand full data extraction and load </a:t>
                      </a:r>
                    </a:p>
                  </a:txBody>
                  <a:tcPr/>
                </a:tc>
                <a:tc>
                  <a:txBody>
                    <a:bodyPr/>
                    <a:lstStyle/>
                    <a:p>
                      <a:r>
                        <a:rPr lang="en-AU" sz="700" kern="1200" baseline="0">
                          <a:solidFill>
                            <a:schemeClr val="tx2"/>
                          </a:solidFill>
                          <a:latin typeface="+mn-lt"/>
                          <a:ea typeface="+mn-ea"/>
                          <a:cs typeface="+mn-cs"/>
                        </a:rPr>
                        <a:t>SSIS supports batch mode processing by scheduling SQL Server agent jobs.</a:t>
                      </a:r>
                    </a:p>
                  </a:txBody>
                  <a:tcPr/>
                </a:tc>
                <a:extLst>
                  <a:ext uri="{0D108BD9-81ED-4DB2-BD59-A6C34878D82A}">
                    <a16:rowId xmlns:a16="http://schemas.microsoft.com/office/drawing/2014/main" val="4009117099"/>
                  </a:ext>
                </a:extLst>
              </a:tr>
              <a:tr h="283779">
                <a:tc>
                  <a:txBody>
                    <a:bodyPr/>
                    <a:lstStyle/>
                    <a:p>
                      <a:r>
                        <a:rPr lang="en-AU" sz="700" kern="1200" baseline="0">
                          <a:solidFill>
                            <a:schemeClr val="tx2"/>
                          </a:solidFill>
                          <a:latin typeface="+mn-lt"/>
                          <a:ea typeface="+mn-ea"/>
                          <a:cs typeface="+mn-cs"/>
                        </a:rPr>
                        <a:t>Traditional Batch Mode incremental data ingestion - ability to support schedule and on-demand changed data capture and load </a:t>
                      </a:r>
                    </a:p>
                  </a:txBody>
                  <a:tcPr/>
                </a:tc>
                <a:tc>
                  <a:txBody>
                    <a:bodyPr/>
                    <a:lstStyle/>
                    <a:p>
                      <a:r>
                        <a:rPr lang="en-AU" sz="700" kern="1200" baseline="0">
                          <a:solidFill>
                            <a:schemeClr val="tx2"/>
                          </a:solidFill>
                          <a:latin typeface="+mn-lt"/>
                          <a:ea typeface="+mn-ea"/>
                          <a:cs typeface="+mn-cs"/>
                        </a:rPr>
                        <a:t>SSSIS supports CDC only when using CDC feature in SQL Server. This would require migration/ upgrade of existing SQL based source system to support CDC. </a:t>
                      </a:r>
                    </a:p>
                  </a:txBody>
                  <a:tcPr/>
                </a:tc>
                <a:extLst>
                  <a:ext uri="{0D108BD9-81ED-4DB2-BD59-A6C34878D82A}">
                    <a16:rowId xmlns:a16="http://schemas.microsoft.com/office/drawing/2014/main" val="945689240"/>
                  </a:ext>
                </a:extLst>
              </a:tr>
              <a:tr h="349469">
                <a:tc>
                  <a:txBody>
                    <a:bodyPr/>
                    <a:lstStyle/>
                    <a:p>
                      <a:r>
                        <a:rPr lang="en-AU" sz="700" kern="1200" baseline="0">
                          <a:solidFill>
                            <a:schemeClr val="tx2"/>
                          </a:solidFill>
                          <a:latin typeface="+mn-lt"/>
                          <a:ea typeface="+mn-ea"/>
                          <a:cs typeface="+mn-cs"/>
                        </a:rPr>
                        <a:t>Stream processing - ability to support stream processing of data in real-time </a:t>
                      </a:r>
                    </a:p>
                  </a:txBody>
                  <a:tcPr/>
                </a:tc>
                <a:tc>
                  <a:txBody>
                    <a:bodyPr/>
                    <a:lstStyle/>
                    <a:p>
                      <a:r>
                        <a:rPr lang="en-AU" sz="700" kern="1200" baseline="0">
                          <a:solidFill>
                            <a:schemeClr val="tx2"/>
                          </a:solidFill>
                          <a:latin typeface="+mn-lt"/>
                          <a:ea typeface="+mn-ea"/>
                          <a:cs typeface="+mn-cs"/>
                        </a:rPr>
                        <a:t>Not supported. </a:t>
                      </a:r>
                    </a:p>
                  </a:txBody>
                  <a:tcPr/>
                </a:tc>
                <a:extLst>
                  <a:ext uri="{0D108BD9-81ED-4DB2-BD59-A6C34878D82A}">
                    <a16:rowId xmlns:a16="http://schemas.microsoft.com/office/drawing/2014/main" val="4020353080"/>
                  </a:ext>
                </a:extLst>
              </a:tr>
              <a:tr h="370840">
                <a:tc>
                  <a:txBody>
                    <a:bodyPr/>
                    <a:lstStyle/>
                    <a:p>
                      <a:r>
                        <a:rPr lang="en-AU" sz="700" kern="1200" baseline="0">
                          <a:solidFill>
                            <a:schemeClr val="tx2"/>
                          </a:solidFill>
                          <a:latin typeface="+mn-lt"/>
                          <a:ea typeface="+mn-ea"/>
                          <a:cs typeface="+mn-cs"/>
                        </a:rPr>
                        <a:t>Cost</a:t>
                      </a:r>
                    </a:p>
                  </a:txBody>
                  <a:tcPr/>
                </a:tc>
                <a:tc>
                  <a:txBody>
                    <a:bodyPr/>
                    <a:lstStyle/>
                    <a:p>
                      <a:r>
                        <a:rPr lang="en-AU" sz="700" kern="1200" baseline="0">
                          <a:solidFill>
                            <a:schemeClr val="tx2"/>
                          </a:solidFill>
                          <a:latin typeface="+mn-lt"/>
                          <a:ea typeface="+mn-ea"/>
                          <a:cs typeface="+mn-cs"/>
                        </a:rPr>
                        <a:t>~ $1200 / year (third party tool license cost)</a:t>
                      </a:r>
                    </a:p>
                  </a:txBody>
                  <a:tcPr/>
                </a:tc>
                <a:extLst>
                  <a:ext uri="{0D108BD9-81ED-4DB2-BD59-A6C34878D82A}">
                    <a16:rowId xmlns:a16="http://schemas.microsoft.com/office/drawing/2014/main" val="1619053666"/>
                  </a:ext>
                </a:extLst>
              </a:tr>
            </a:tbl>
          </a:graphicData>
        </a:graphic>
      </p:graphicFrame>
    </p:spTree>
    <p:extLst>
      <p:ext uri="{BB962C8B-B14F-4D97-AF65-F5344CB8AC3E}">
        <p14:creationId xmlns:p14="http://schemas.microsoft.com/office/powerpoint/2010/main" val="1600397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19</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414583" y="1948302"/>
            <a:ext cx="8548113" cy="1236331"/>
          </a:xfrm>
        </p:spPr>
        <p:txBody>
          <a:bodyPr>
            <a:normAutofit fontScale="90000"/>
          </a:bodyPr>
          <a:lstStyle/>
          <a:p>
            <a:pPr algn="l">
              <a:spcBef>
                <a:spcPts val="600"/>
              </a:spcBef>
              <a:spcAft>
                <a:spcPts val="1200"/>
              </a:spcAft>
            </a:pPr>
            <a:r>
              <a:rPr lang="en-AU" sz="4000" b="1">
                <a:solidFill>
                  <a:schemeClr val="bg1"/>
                </a:solidFill>
                <a:latin typeface="Arial Black" panose="020B0A04020102020204" pitchFamily="34" charset="0"/>
              </a:rPr>
              <a:t>Enterprise Data Platform</a:t>
            </a:r>
            <a:br>
              <a:rPr lang="en-AU" sz="4000" b="1">
                <a:solidFill>
                  <a:schemeClr val="bg1"/>
                </a:solidFill>
                <a:latin typeface="Arial Black" panose="020B0A04020102020204" pitchFamily="34" charset="0"/>
              </a:rPr>
            </a:br>
            <a:r>
              <a:rPr lang="en-AU" sz="3100" b="1">
                <a:solidFill>
                  <a:srgbClr val="E37222"/>
                </a:solidFill>
                <a:latin typeface="Arial Black" panose="020B0A04020102020204" pitchFamily="34" charset="0"/>
              </a:rPr>
              <a:t>(Data Lake)</a:t>
            </a:r>
            <a:br>
              <a:rPr lang="en-AU" sz="4000" b="1">
                <a:solidFill>
                  <a:schemeClr val="bg1"/>
                </a:solidFill>
                <a:latin typeface="Arial Black" panose="020B0A04020102020204" pitchFamily="34" charset="0"/>
              </a:rPr>
            </a:br>
            <a:endParaRPr lang="en-AU" sz="1400">
              <a:solidFill>
                <a:srgbClr val="E37222"/>
              </a:solidFill>
              <a:latin typeface="+mn-lt"/>
            </a:endParaRPr>
          </a:p>
        </p:txBody>
      </p:sp>
    </p:spTree>
    <p:extLst>
      <p:ext uri="{BB962C8B-B14F-4D97-AF65-F5344CB8AC3E}">
        <p14:creationId xmlns:p14="http://schemas.microsoft.com/office/powerpoint/2010/main" val="15457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2</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672918" y="2217314"/>
            <a:ext cx="5620726" cy="727190"/>
          </a:xfrm>
        </p:spPr>
        <p:txBody>
          <a:bodyPr>
            <a:normAutofit/>
          </a:bodyPr>
          <a:lstStyle/>
          <a:p>
            <a:r>
              <a:rPr lang="en-AU" sz="4000" b="1">
                <a:solidFill>
                  <a:schemeClr val="bg1"/>
                </a:solidFill>
                <a:latin typeface="Arial Black" panose="020B0A04020102020204" pitchFamily="34" charset="0"/>
              </a:rPr>
              <a:t>Initiative Overview</a:t>
            </a:r>
            <a:endParaRPr lang="en-AU" sz="1800">
              <a:solidFill>
                <a:srgbClr val="E17B29"/>
              </a:solidFill>
              <a:latin typeface="+mn-lt"/>
            </a:endParaRPr>
          </a:p>
        </p:txBody>
      </p:sp>
    </p:spTree>
    <p:extLst>
      <p:ext uri="{BB962C8B-B14F-4D97-AF65-F5344CB8AC3E}">
        <p14:creationId xmlns:p14="http://schemas.microsoft.com/office/powerpoint/2010/main" val="299780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6613EF-2C2D-496F-AA83-8B6A1066A7F7}"/>
              </a:ext>
            </a:extLst>
          </p:cNvPr>
          <p:cNvSpPr>
            <a:spLocks noGrp="1"/>
          </p:cNvSpPr>
          <p:nvPr>
            <p:ph type="sldNum" sz="quarter" idx="16"/>
          </p:nvPr>
        </p:nvSpPr>
        <p:spPr/>
        <p:txBody>
          <a:bodyPr/>
          <a:lstStyle/>
          <a:p>
            <a:fld id="{CFE10634-C7B7-E64C-A7D2-655B2A8093C4}" type="slidenum">
              <a:rPr lang="en-US" smtClean="0"/>
              <a:pPr/>
              <a:t>20</a:t>
            </a:fld>
            <a:endParaRPr lang="en-US"/>
          </a:p>
        </p:txBody>
      </p:sp>
      <p:sp>
        <p:nvSpPr>
          <p:cNvPr id="8" name="Rectangle: Rounded Corners 7">
            <a:extLst>
              <a:ext uri="{FF2B5EF4-FFF2-40B4-BE49-F238E27FC236}">
                <a16:creationId xmlns:a16="http://schemas.microsoft.com/office/drawing/2014/main" id="{50DB6196-6109-438E-84D6-292B089429C6}"/>
              </a:ext>
            </a:extLst>
          </p:cNvPr>
          <p:cNvSpPr/>
          <p:nvPr/>
        </p:nvSpPr>
        <p:spPr>
          <a:xfrm>
            <a:off x="6453266" y="67456"/>
            <a:ext cx="2608288" cy="749508"/>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0A43B36C-064B-41AB-A815-D96DAA07F86E}"/>
              </a:ext>
            </a:extLst>
          </p:cNvPr>
          <p:cNvPicPr>
            <a:picLocks noChangeAspect="1"/>
          </p:cNvPicPr>
          <p:nvPr/>
        </p:nvPicPr>
        <p:blipFill>
          <a:blip r:embed="rId2"/>
          <a:stretch>
            <a:fillRect/>
          </a:stretch>
        </p:blipFill>
        <p:spPr>
          <a:xfrm>
            <a:off x="0" y="0"/>
            <a:ext cx="8504332" cy="5143500"/>
          </a:xfrm>
          <a:prstGeom prst="rect">
            <a:avLst/>
          </a:prstGeom>
        </p:spPr>
      </p:pic>
    </p:spTree>
    <p:extLst>
      <p:ext uri="{BB962C8B-B14F-4D97-AF65-F5344CB8AC3E}">
        <p14:creationId xmlns:p14="http://schemas.microsoft.com/office/powerpoint/2010/main" val="240891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14E0A3-D011-48DF-A36A-F7D077BB426F}"/>
              </a:ext>
            </a:extLst>
          </p:cNvPr>
          <p:cNvSpPr>
            <a:spLocks noGrp="1"/>
          </p:cNvSpPr>
          <p:nvPr>
            <p:ph type="sldNum" sz="quarter" idx="16"/>
          </p:nvPr>
        </p:nvSpPr>
        <p:spPr/>
        <p:txBody>
          <a:bodyPr/>
          <a:lstStyle/>
          <a:p>
            <a:fld id="{CFE10634-C7B7-E64C-A7D2-655B2A8093C4}" type="slidenum">
              <a:rPr lang="en-US" smtClean="0"/>
              <a:pPr/>
              <a:t>21</a:t>
            </a:fld>
            <a:endParaRPr lang="en-US"/>
          </a:p>
        </p:txBody>
      </p:sp>
      <p:pic>
        <p:nvPicPr>
          <p:cNvPr id="3" name="Picture 2">
            <a:extLst>
              <a:ext uri="{FF2B5EF4-FFF2-40B4-BE49-F238E27FC236}">
                <a16:creationId xmlns:a16="http://schemas.microsoft.com/office/drawing/2014/main" id="{0CF961AC-27EE-466A-B001-2200CD0892F4}"/>
              </a:ext>
            </a:extLst>
          </p:cNvPr>
          <p:cNvPicPr>
            <a:picLocks noChangeAspect="1"/>
          </p:cNvPicPr>
          <p:nvPr/>
        </p:nvPicPr>
        <p:blipFill>
          <a:blip r:embed="rId2"/>
          <a:stretch>
            <a:fillRect/>
          </a:stretch>
        </p:blipFill>
        <p:spPr>
          <a:xfrm>
            <a:off x="0" y="1066518"/>
            <a:ext cx="9144000" cy="3010464"/>
          </a:xfrm>
          <a:prstGeom prst="rect">
            <a:avLst/>
          </a:prstGeom>
        </p:spPr>
      </p:pic>
      <p:sp>
        <p:nvSpPr>
          <p:cNvPr id="7" name="Title 1">
            <a:extLst>
              <a:ext uri="{FF2B5EF4-FFF2-40B4-BE49-F238E27FC236}">
                <a16:creationId xmlns:a16="http://schemas.microsoft.com/office/drawing/2014/main" id="{7D31AA28-1A32-47F6-A2E4-9995ACADD09B}"/>
              </a:ext>
            </a:extLst>
          </p:cNvPr>
          <p:cNvSpPr>
            <a:spLocks noGrp="1"/>
          </p:cNvSpPr>
          <p:nvPr>
            <p:ph type="title"/>
          </p:nvPr>
        </p:nvSpPr>
        <p:spPr>
          <a:xfrm>
            <a:off x="109318" y="102392"/>
            <a:ext cx="7565937" cy="400184"/>
          </a:xfrm>
        </p:spPr>
        <p:txBody>
          <a:bodyPr>
            <a:normAutofit fontScale="90000"/>
          </a:bodyPr>
          <a:lstStyle/>
          <a:p>
            <a:r>
              <a:rPr lang="en-AU">
                <a:latin typeface="Arial Black" panose="020B0A04020102020204" pitchFamily="34" charset="0"/>
              </a:rPr>
              <a:t>Data Ingestion Layers</a:t>
            </a:r>
          </a:p>
        </p:txBody>
      </p:sp>
    </p:spTree>
    <p:extLst>
      <p:ext uri="{BB962C8B-B14F-4D97-AF65-F5344CB8AC3E}">
        <p14:creationId xmlns:p14="http://schemas.microsoft.com/office/powerpoint/2010/main" val="399115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14E0A3-D011-48DF-A36A-F7D077BB426F}"/>
              </a:ext>
            </a:extLst>
          </p:cNvPr>
          <p:cNvSpPr>
            <a:spLocks noGrp="1"/>
          </p:cNvSpPr>
          <p:nvPr>
            <p:ph type="sldNum" sz="quarter" idx="16"/>
          </p:nvPr>
        </p:nvSpPr>
        <p:spPr/>
        <p:txBody>
          <a:bodyPr/>
          <a:lstStyle/>
          <a:p>
            <a:fld id="{CFE10634-C7B7-E64C-A7D2-655B2A8093C4}" type="slidenum">
              <a:rPr lang="en-US" smtClean="0"/>
              <a:pPr/>
              <a:t>22</a:t>
            </a:fld>
            <a:endParaRPr lang="en-US"/>
          </a:p>
        </p:txBody>
      </p:sp>
      <p:pic>
        <p:nvPicPr>
          <p:cNvPr id="6" name="Picture 5">
            <a:extLst>
              <a:ext uri="{FF2B5EF4-FFF2-40B4-BE49-F238E27FC236}">
                <a16:creationId xmlns:a16="http://schemas.microsoft.com/office/drawing/2014/main" id="{444A218A-C2C0-4F5E-BB26-082A21FCCC19}"/>
              </a:ext>
            </a:extLst>
          </p:cNvPr>
          <p:cNvPicPr>
            <a:picLocks noChangeAspect="1"/>
          </p:cNvPicPr>
          <p:nvPr/>
        </p:nvPicPr>
        <p:blipFill>
          <a:blip r:embed="rId2"/>
          <a:stretch>
            <a:fillRect/>
          </a:stretch>
        </p:blipFill>
        <p:spPr>
          <a:xfrm>
            <a:off x="340208" y="12700"/>
            <a:ext cx="8463584" cy="5143500"/>
          </a:xfrm>
          <a:prstGeom prst="rect">
            <a:avLst/>
          </a:prstGeom>
        </p:spPr>
      </p:pic>
    </p:spTree>
    <p:extLst>
      <p:ext uri="{BB962C8B-B14F-4D97-AF65-F5344CB8AC3E}">
        <p14:creationId xmlns:p14="http://schemas.microsoft.com/office/powerpoint/2010/main" val="191884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BBCF-3402-497E-8054-6F50E541AFA9}"/>
              </a:ext>
            </a:extLst>
          </p:cNvPr>
          <p:cNvSpPr>
            <a:spLocks noGrp="1"/>
          </p:cNvSpPr>
          <p:nvPr>
            <p:ph type="title"/>
          </p:nvPr>
        </p:nvSpPr>
        <p:spPr>
          <a:xfrm>
            <a:off x="0" y="337227"/>
            <a:ext cx="8832189" cy="484222"/>
          </a:xfrm>
        </p:spPr>
        <p:txBody>
          <a:bodyPr>
            <a:normAutofit fontScale="90000"/>
          </a:bodyPr>
          <a:lstStyle/>
          <a:p>
            <a:r>
              <a:rPr lang="en-AU">
                <a:latin typeface="Arial Black" panose="020B0A04020102020204" pitchFamily="34" charset="0"/>
              </a:rPr>
              <a:t>Raw &amp; Trusted Zone – Partitioning Schema</a:t>
            </a:r>
          </a:p>
        </p:txBody>
      </p:sp>
      <p:sp>
        <p:nvSpPr>
          <p:cNvPr id="4" name="Text Placeholder 3">
            <a:extLst>
              <a:ext uri="{FF2B5EF4-FFF2-40B4-BE49-F238E27FC236}">
                <a16:creationId xmlns:a16="http://schemas.microsoft.com/office/drawing/2014/main" id="{A2A2CBF1-EEAB-452A-9243-7A4D1857AE34}"/>
              </a:ext>
            </a:extLst>
          </p:cNvPr>
          <p:cNvSpPr>
            <a:spLocks noGrp="1"/>
          </p:cNvSpPr>
          <p:nvPr>
            <p:ph type="body" sz="quarter" idx="15"/>
          </p:nvPr>
        </p:nvSpPr>
        <p:spPr>
          <a:xfrm>
            <a:off x="3487121" y="1138396"/>
            <a:ext cx="5649131" cy="4061288"/>
          </a:xfrm>
        </p:spPr>
        <p:txBody>
          <a:bodyPr>
            <a:normAutofit lnSpcReduction="10000"/>
          </a:bodyPr>
          <a:lstStyle/>
          <a:p>
            <a:pPr marL="0" indent="0">
              <a:buNone/>
            </a:pPr>
            <a:r>
              <a:rPr lang="en-AU" sz="1600"/>
              <a:t>Diagram illustrates partitioning schema used for daily loads of data.</a:t>
            </a:r>
          </a:p>
          <a:p>
            <a:r>
              <a:rPr lang="en-AU" sz="1600"/>
              <a:t>The ‘</a:t>
            </a:r>
            <a:r>
              <a:rPr lang="en-AU" sz="1600" err="1"/>
              <a:t>SystemDBName</a:t>
            </a:r>
            <a:r>
              <a:rPr lang="en-AU" sz="1600"/>
              <a:t>’ directory contains all the transaction at the database level</a:t>
            </a:r>
          </a:p>
          <a:p>
            <a:r>
              <a:rPr lang="en-AU" sz="1600"/>
              <a:t>The ‘</a:t>
            </a:r>
            <a:r>
              <a:rPr lang="en-AU" sz="1600" err="1"/>
              <a:t>TableName</a:t>
            </a:r>
            <a:r>
              <a:rPr lang="en-AU" sz="1600"/>
              <a:t>’ directory contains all data stored in specific table</a:t>
            </a:r>
          </a:p>
          <a:p>
            <a:r>
              <a:rPr lang="en-AU" sz="1600"/>
              <a:t>Within the table directory, the files are organised by year (</a:t>
            </a:r>
            <a:r>
              <a:rPr lang="en-AU" sz="1600" err="1"/>
              <a:t>eg</a:t>
            </a:r>
            <a:r>
              <a:rPr lang="en-AU" sz="1600"/>
              <a:t> \raw\</a:t>
            </a:r>
            <a:r>
              <a:rPr lang="en-AU" sz="1600" err="1"/>
              <a:t>whics</a:t>
            </a:r>
            <a:r>
              <a:rPr lang="en-AU" sz="1600"/>
              <a:t>\</a:t>
            </a:r>
            <a:r>
              <a:rPr lang="en-AU" sz="1600" err="1"/>
              <a:t>whicsDB</a:t>
            </a:r>
            <a:r>
              <a:rPr lang="en-AU" sz="1600"/>
              <a:t>\year=2020)</a:t>
            </a:r>
          </a:p>
          <a:p>
            <a:r>
              <a:rPr lang="en-AU" sz="1600"/>
              <a:t> inside a year by month (…\year=2020\month=01) </a:t>
            </a:r>
          </a:p>
          <a:p>
            <a:r>
              <a:rPr lang="en-AU" sz="1600"/>
              <a:t>Inside a month by day (..\month=1\day=01)</a:t>
            </a:r>
          </a:p>
          <a:p>
            <a:r>
              <a:rPr lang="en-AU" sz="1600"/>
              <a:t>This directory schema allows to direct each query to the files that may contain the data needed by the query. </a:t>
            </a:r>
            <a:r>
              <a:rPr lang="en-AU" sz="1600" err="1"/>
              <a:t>Eg</a:t>
            </a:r>
            <a:endParaRPr lang="en-AU" sz="1600"/>
          </a:p>
          <a:p>
            <a:pPr marL="0" indent="0">
              <a:buNone/>
            </a:pPr>
            <a:r>
              <a:rPr lang="en-AU" sz="1600"/>
              <a:t>(Select * from </a:t>
            </a:r>
            <a:r>
              <a:rPr lang="en-AU" sz="1600" err="1"/>
              <a:t>whicsDB</a:t>
            </a:r>
            <a:r>
              <a:rPr lang="en-AU" sz="1600"/>
              <a:t> where year=2020 and month=2 and day=1). This query would only read data from </a:t>
            </a:r>
            <a:r>
              <a:rPr lang="en-AU" sz="1600" err="1"/>
              <a:t>whics</a:t>
            </a:r>
            <a:r>
              <a:rPr lang="en-AU" sz="1600"/>
              <a:t> database …\</a:t>
            </a:r>
            <a:r>
              <a:rPr lang="en-AU" sz="1600" err="1"/>
              <a:t>whicsDB</a:t>
            </a:r>
            <a:r>
              <a:rPr lang="en-AU" sz="1600"/>
              <a:t>\... \year=2020\month=2\day=1</a:t>
            </a:r>
            <a:endParaRPr lang="en-AU" sz="1400">
              <a:highlight>
                <a:srgbClr val="800000"/>
              </a:highlight>
            </a:endParaRPr>
          </a:p>
          <a:p>
            <a:pPr marL="0" indent="0">
              <a:buNone/>
            </a:pPr>
            <a:endParaRPr lang="en-AU" sz="1600"/>
          </a:p>
        </p:txBody>
      </p:sp>
      <p:sp>
        <p:nvSpPr>
          <p:cNvPr id="5" name="Slide Number Placeholder 4">
            <a:extLst>
              <a:ext uri="{FF2B5EF4-FFF2-40B4-BE49-F238E27FC236}">
                <a16:creationId xmlns:a16="http://schemas.microsoft.com/office/drawing/2014/main" id="{CC72B0F7-E714-459C-B60D-8BF900E57522}"/>
              </a:ext>
            </a:extLst>
          </p:cNvPr>
          <p:cNvSpPr>
            <a:spLocks noGrp="1"/>
          </p:cNvSpPr>
          <p:nvPr>
            <p:ph type="sldNum" sz="quarter" idx="16"/>
          </p:nvPr>
        </p:nvSpPr>
        <p:spPr/>
        <p:txBody>
          <a:bodyPr/>
          <a:lstStyle/>
          <a:p>
            <a:fld id="{CFE10634-C7B7-E64C-A7D2-655B2A8093C4}" type="slidenum">
              <a:rPr lang="en-US" dirty="0" smtClean="0"/>
              <a:pPr/>
              <a:t>23</a:t>
            </a:fld>
            <a:endParaRPr lang="en-US" dirty="0"/>
          </a:p>
        </p:txBody>
      </p:sp>
      <p:pic>
        <p:nvPicPr>
          <p:cNvPr id="9" name="Picture 8">
            <a:extLst>
              <a:ext uri="{FF2B5EF4-FFF2-40B4-BE49-F238E27FC236}">
                <a16:creationId xmlns:a16="http://schemas.microsoft.com/office/drawing/2014/main" id="{D8092996-641C-4721-969D-41B88895BD16}"/>
              </a:ext>
            </a:extLst>
          </p:cNvPr>
          <p:cNvPicPr>
            <a:picLocks noChangeAspect="1"/>
          </p:cNvPicPr>
          <p:nvPr/>
        </p:nvPicPr>
        <p:blipFill>
          <a:blip r:embed="rId2"/>
          <a:stretch>
            <a:fillRect/>
          </a:stretch>
        </p:blipFill>
        <p:spPr>
          <a:xfrm>
            <a:off x="2363254" y="4730152"/>
            <a:ext cx="881062" cy="276225"/>
          </a:xfrm>
          <a:prstGeom prst="rect">
            <a:avLst/>
          </a:prstGeom>
        </p:spPr>
      </p:pic>
      <p:sp>
        <p:nvSpPr>
          <p:cNvPr id="10" name="Rectangle: Rounded Corners 9">
            <a:extLst>
              <a:ext uri="{FF2B5EF4-FFF2-40B4-BE49-F238E27FC236}">
                <a16:creationId xmlns:a16="http://schemas.microsoft.com/office/drawing/2014/main" id="{6DA41DAB-2D70-40DD-9CD0-7EB997966821}"/>
              </a:ext>
            </a:extLst>
          </p:cNvPr>
          <p:cNvSpPr/>
          <p:nvPr/>
        </p:nvSpPr>
        <p:spPr>
          <a:xfrm>
            <a:off x="1751311" y="3448326"/>
            <a:ext cx="1627324" cy="1654774"/>
          </a:xfrm>
          <a:prstGeom prst="roundRect">
            <a:avLst>
              <a:gd name="adj" fmla="val 7619"/>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3" name="Speech Bubble: Rectangle with Corners Rounded 12">
            <a:extLst>
              <a:ext uri="{FF2B5EF4-FFF2-40B4-BE49-F238E27FC236}">
                <a16:creationId xmlns:a16="http://schemas.microsoft.com/office/drawing/2014/main" id="{93E1E15C-2694-43B1-A8FB-923268350FFE}"/>
              </a:ext>
            </a:extLst>
          </p:cNvPr>
          <p:cNvSpPr/>
          <p:nvPr/>
        </p:nvSpPr>
        <p:spPr>
          <a:xfrm>
            <a:off x="321202" y="3864229"/>
            <a:ext cx="1202797" cy="407394"/>
          </a:xfrm>
          <a:prstGeom prst="wedgeRoundRectCallout">
            <a:avLst>
              <a:gd name="adj1" fmla="val 65498"/>
              <a:gd name="adj2" fmla="val 83423"/>
              <a:gd name="adj3" fmla="val 16667"/>
            </a:avLst>
          </a:prstGeom>
          <a:no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a:solidFill>
                  <a:schemeClr val="tx2">
                    <a:lumMod val="75000"/>
                  </a:schemeClr>
                </a:solidFill>
              </a:rPr>
              <a:t>Example</a:t>
            </a:r>
          </a:p>
        </p:txBody>
      </p:sp>
      <p:pic>
        <p:nvPicPr>
          <p:cNvPr id="14" name="Picture 13">
            <a:extLst>
              <a:ext uri="{FF2B5EF4-FFF2-40B4-BE49-F238E27FC236}">
                <a16:creationId xmlns:a16="http://schemas.microsoft.com/office/drawing/2014/main" id="{EC1E573E-9F00-4138-A54E-3734C0A8AE4C}"/>
              </a:ext>
            </a:extLst>
          </p:cNvPr>
          <p:cNvPicPr>
            <a:picLocks noChangeAspect="1"/>
          </p:cNvPicPr>
          <p:nvPr/>
        </p:nvPicPr>
        <p:blipFill>
          <a:blip r:embed="rId3"/>
          <a:stretch>
            <a:fillRect/>
          </a:stretch>
        </p:blipFill>
        <p:spPr>
          <a:xfrm>
            <a:off x="1841157" y="3491701"/>
            <a:ext cx="830834" cy="1237019"/>
          </a:xfrm>
          <a:prstGeom prst="rect">
            <a:avLst/>
          </a:prstGeom>
        </p:spPr>
      </p:pic>
      <p:pic>
        <p:nvPicPr>
          <p:cNvPr id="16" name="Picture 15">
            <a:extLst>
              <a:ext uri="{FF2B5EF4-FFF2-40B4-BE49-F238E27FC236}">
                <a16:creationId xmlns:a16="http://schemas.microsoft.com/office/drawing/2014/main" id="{94E53C73-249D-453E-841F-619A7E4EE40C}"/>
              </a:ext>
            </a:extLst>
          </p:cNvPr>
          <p:cNvPicPr>
            <a:picLocks noChangeAspect="1"/>
          </p:cNvPicPr>
          <p:nvPr/>
        </p:nvPicPr>
        <p:blipFill>
          <a:blip r:embed="rId4"/>
          <a:stretch>
            <a:fillRect/>
          </a:stretch>
        </p:blipFill>
        <p:spPr>
          <a:xfrm>
            <a:off x="60272" y="910426"/>
            <a:ext cx="1420007" cy="2420263"/>
          </a:xfrm>
          <a:prstGeom prst="rect">
            <a:avLst/>
          </a:prstGeom>
          <a:effectLst>
            <a:outerShdw blurRad="63500" sx="102000" sy="102000" algn="ctr" rotWithShape="0">
              <a:prstClr val="black">
                <a:alpha val="40000"/>
              </a:prstClr>
            </a:outerShdw>
          </a:effectLst>
        </p:spPr>
      </p:pic>
      <p:pic>
        <p:nvPicPr>
          <p:cNvPr id="17" name="Picture 16">
            <a:extLst>
              <a:ext uri="{FF2B5EF4-FFF2-40B4-BE49-F238E27FC236}">
                <a16:creationId xmlns:a16="http://schemas.microsoft.com/office/drawing/2014/main" id="{2EDD6EDD-AA7B-4F18-B298-58594B19D5F2}"/>
              </a:ext>
            </a:extLst>
          </p:cNvPr>
          <p:cNvPicPr>
            <a:picLocks noChangeAspect="1"/>
          </p:cNvPicPr>
          <p:nvPr/>
        </p:nvPicPr>
        <p:blipFill>
          <a:blip r:embed="rId5"/>
          <a:stretch>
            <a:fillRect/>
          </a:stretch>
        </p:blipFill>
        <p:spPr>
          <a:xfrm>
            <a:off x="1588765" y="905252"/>
            <a:ext cx="1627324" cy="2459271"/>
          </a:xfrm>
          <a:prstGeom prst="rect">
            <a:avLst/>
          </a:prstGeom>
          <a:effectLst>
            <a:outerShdw blurRad="63500" sx="102000" sy="102000" algn="ctr" rotWithShape="0">
              <a:prstClr val="black">
                <a:alpha val="40000"/>
              </a:prstClr>
            </a:outerShdw>
          </a:effectLst>
        </p:spPr>
      </p:pic>
      <p:sp>
        <p:nvSpPr>
          <p:cNvPr id="18" name="Rectangle: Rounded Corners 17">
            <a:extLst>
              <a:ext uri="{FF2B5EF4-FFF2-40B4-BE49-F238E27FC236}">
                <a16:creationId xmlns:a16="http://schemas.microsoft.com/office/drawing/2014/main" id="{4E32BD10-E5B7-48D6-B14F-7A0ECFA40CA6}"/>
              </a:ext>
            </a:extLst>
          </p:cNvPr>
          <p:cNvSpPr/>
          <p:nvPr/>
        </p:nvSpPr>
        <p:spPr>
          <a:xfrm>
            <a:off x="1021464" y="942930"/>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2</a:t>
            </a:r>
          </a:p>
        </p:txBody>
      </p:sp>
    </p:spTree>
    <p:extLst>
      <p:ext uri="{BB962C8B-B14F-4D97-AF65-F5344CB8AC3E}">
        <p14:creationId xmlns:p14="http://schemas.microsoft.com/office/powerpoint/2010/main" val="1486373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0FFB-504B-477E-8CA2-6AEE5ADE31D6}"/>
              </a:ext>
            </a:extLst>
          </p:cNvPr>
          <p:cNvSpPr>
            <a:spLocks noGrp="1"/>
          </p:cNvSpPr>
          <p:nvPr>
            <p:ph type="title"/>
          </p:nvPr>
        </p:nvSpPr>
        <p:spPr>
          <a:xfrm>
            <a:off x="230575" y="127109"/>
            <a:ext cx="7565937" cy="484222"/>
          </a:xfrm>
        </p:spPr>
        <p:txBody>
          <a:bodyPr>
            <a:normAutofit fontScale="90000"/>
          </a:bodyPr>
          <a:lstStyle/>
          <a:p>
            <a:r>
              <a:rPr lang="en-AU">
                <a:latin typeface="Arial Black" panose="020B0A04020102020204" pitchFamily="34" charset="0"/>
              </a:rPr>
              <a:t>Naming Convention</a:t>
            </a:r>
          </a:p>
        </p:txBody>
      </p:sp>
      <p:sp>
        <p:nvSpPr>
          <p:cNvPr id="5" name="Slide Number Placeholder 4">
            <a:extLst>
              <a:ext uri="{FF2B5EF4-FFF2-40B4-BE49-F238E27FC236}">
                <a16:creationId xmlns:a16="http://schemas.microsoft.com/office/drawing/2014/main" id="{F47ADD35-8A50-456D-88EC-B27B9F4871AF}"/>
              </a:ext>
            </a:extLst>
          </p:cNvPr>
          <p:cNvSpPr>
            <a:spLocks noGrp="1"/>
          </p:cNvSpPr>
          <p:nvPr>
            <p:ph type="sldNum" sz="quarter" idx="16"/>
          </p:nvPr>
        </p:nvSpPr>
        <p:spPr/>
        <p:txBody>
          <a:bodyPr/>
          <a:lstStyle/>
          <a:p>
            <a:fld id="{CFE10634-C7B7-E64C-A7D2-655B2A8093C4}" type="slidenum">
              <a:rPr lang="en-US" dirty="0" smtClean="0"/>
              <a:pPr/>
              <a:t>24</a:t>
            </a:fld>
            <a:endParaRPr lang="en-US" dirty="0"/>
          </a:p>
        </p:txBody>
      </p:sp>
      <p:graphicFrame>
        <p:nvGraphicFramePr>
          <p:cNvPr id="6" name="Table 5">
            <a:extLst>
              <a:ext uri="{FF2B5EF4-FFF2-40B4-BE49-F238E27FC236}">
                <a16:creationId xmlns:a16="http://schemas.microsoft.com/office/drawing/2014/main" id="{5139E322-5337-4EFC-A2B6-8ED70165EF36}"/>
              </a:ext>
            </a:extLst>
          </p:cNvPr>
          <p:cNvGraphicFramePr>
            <a:graphicFrameLocks noGrp="1"/>
          </p:cNvGraphicFramePr>
          <p:nvPr>
            <p:extLst>
              <p:ext uri="{D42A27DB-BD31-4B8C-83A1-F6EECF244321}">
                <p14:modId xmlns:p14="http://schemas.microsoft.com/office/powerpoint/2010/main" val="3228958082"/>
              </p:ext>
            </p:extLst>
          </p:nvPr>
        </p:nvGraphicFramePr>
        <p:xfrm>
          <a:off x="330868" y="842210"/>
          <a:ext cx="8247209" cy="4132580"/>
        </p:xfrm>
        <a:graphic>
          <a:graphicData uri="http://schemas.openxmlformats.org/drawingml/2006/table">
            <a:tbl>
              <a:tblPr firstRow="1" bandRow="1">
                <a:tableStyleId>{1FECB4D8-DB02-4DC6-A0A2-4F2EBAE1DC90}</a:tableStyleId>
              </a:tblPr>
              <a:tblGrid>
                <a:gridCol w="1770897">
                  <a:extLst>
                    <a:ext uri="{9D8B030D-6E8A-4147-A177-3AD203B41FA5}">
                      <a16:colId xmlns:a16="http://schemas.microsoft.com/office/drawing/2014/main" val="3950933827"/>
                    </a:ext>
                  </a:extLst>
                </a:gridCol>
                <a:gridCol w="6476312">
                  <a:extLst>
                    <a:ext uri="{9D8B030D-6E8A-4147-A177-3AD203B41FA5}">
                      <a16:colId xmlns:a16="http://schemas.microsoft.com/office/drawing/2014/main" val="4097275068"/>
                    </a:ext>
                  </a:extLst>
                </a:gridCol>
              </a:tblGrid>
              <a:tr h="370840">
                <a:tc gridSpan="2">
                  <a:txBody>
                    <a:bodyPr/>
                    <a:lstStyle/>
                    <a:p>
                      <a:pPr marL="1828800" lvl="4" indent="0" algn="l">
                        <a:buFont typeface="Arial" panose="020B0604020202020204" pitchFamily="34" charset="0"/>
                        <a:buNone/>
                      </a:pPr>
                      <a:r>
                        <a:rPr lang="en-AU" sz="1600" dirty="0"/>
                        <a:t>NAMING CONVENTION</a:t>
                      </a:r>
                      <a:endParaRPr lang="en-AU" sz="1600" b="0" i="1" dirty="0">
                        <a:solidFill>
                          <a:schemeClr val="accent2">
                            <a:lumMod val="75000"/>
                          </a:schemeClr>
                        </a:solidFill>
                      </a:endParaRPr>
                    </a:p>
                  </a:txBody>
                  <a:tcPr>
                    <a:solidFill>
                      <a:schemeClr val="accent2">
                        <a:lumMod val="60000"/>
                        <a:lumOff val="40000"/>
                      </a:schemeClr>
                    </a:solidFill>
                  </a:tcPr>
                </a:tc>
                <a:tc hMerge="1">
                  <a:txBody>
                    <a:bodyPr/>
                    <a:lstStyle/>
                    <a:p>
                      <a:pPr marL="2286000" lvl="5" indent="0" algn="l">
                        <a:buFont typeface="Arial" panose="020B0604020202020204" pitchFamily="34" charset="0"/>
                        <a:buNone/>
                      </a:pPr>
                      <a:endParaRPr lang="en-AU" sz="1000" b="0" i="1">
                        <a:solidFill>
                          <a:schemeClr val="accent2">
                            <a:lumMod val="75000"/>
                          </a:schemeClr>
                        </a:solidFill>
                      </a:endParaRPr>
                    </a:p>
                  </a:txBody>
                  <a:tcPr>
                    <a:solidFill>
                      <a:schemeClr val="bg1">
                        <a:lumMod val="95000"/>
                      </a:schemeClr>
                    </a:solidFill>
                  </a:tcPr>
                </a:tc>
                <a:extLst>
                  <a:ext uri="{0D108BD9-81ED-4DB2-BD59-A6C34878D82A}">
                    <a16:rowId xmlns:a16="http://schemas.microsoft.com/office/drawing/2014/main" val="3821522661"/>
                  </a:ext>
                </a:extLst>
              </a:tr>
              <a:tr h="370840">
                <a:tc>
                  <a:txBody>
                    <a:bodyPr/>
                    <a:lstStyle/>
                    <a:p>
                      <a:pPr lvl="0" algn="l"/>
                      <a:r>
                        <a:rPr lang="en-AU" sz="1050" b="1" dirty="0">
                          <a:solidFill>
                            <a:schemeClr val="tx2">
                              <a:lumMod val="75000"/>
                            </a:schemeClr>
                          </a:solidFill>
                        </a:rPr>
                        <a:t>S3 bucket name     </a:t>
                      </a:r>
                      <a:endParaRPr lang="en-AU" sz="1000" b="1" i="1" dirty="0">
                        <a:solidFill>
                          <a:schemeClr val="tx2">
                            <a:lumMod val="75000"/>
                          </a:schemeClr>
                        </a:solidFill>
                      </a:endParaRPr>
                    </a:p>
                  </a:txBody>
                  <a:tcPr/>
                </a:tc>
                <a:tc>
                  <a:txBody>
                    <a:bodyPr/>
                    <a:lstStyle/>
                    <a:p>
                      <a:pPr lvl="0" algn="l"/>
                      <a:r>
                        <a:rPr lang="en-AU" sz="1200" dirty="0">
                          <a:solidFill>
                            <a:schemeClr val="tx2">
                              <a:lumMod val="75000"/>
                            </a:schemeClr>
                          </a:solidFill>
                        </a:rPr>
                        <a:t>[zone name]-zone-[Env]  where</a:t>
                      </a:r>
                    </a:p>
                    <a:p>
                      <a:pPr marL="171450" lvl="0" indent="-171450" algn="l">
                        <a:buFont typeface="Arial" panose="020B0604020202020204" pitchFamily="34" charset="0"/>
                        <a:buChar char="•"/>
                      </a:pPr>
                      <a:r>
                        <a:rPr lang="en-AU" sz="1000" dirty="0">
                          <a:solidFill>
                            <a:schemeClr val="tx2">
                              <a:lumMod val="75000"/>
                            </a:schemeClr>
                          </a:solidFill>
                        </a:rPr>
                        <a:t>[zone name] = raw| trusted</a:t>
                      </a:r>
                    </a:p>
                    <a:p>
                      <a:pPr marL="171450" lvl="0" indent="-171450" algn="l">
                        <a:buFont typeface="Arial" panose="020B0604020202020204" pitchFamily="34" charset="0"/>
                        <a:buChar char="•"/>
                      </a:pPr>
                      <a:r>
                        <a:rPr lang="en-AU" sz="1000" dirty="0">
                          <a:solidFill>
                            <a:schemeClr val="tx2">
                              <a:lumMod val="75000"/>
                            </a:schemeClr>
                          </a:solidFill>
                        </a:rPr>
                        <a:t>[Env] = dev| test| stage| prod</a:t>
                      </a:r>
                    </a:p>
                    <a:p>
                      <a:pPr marL="2286000" lvl="5" indent="0" algn="l">
                        <a:buFont typeface="Arial" panose="020B0604020202020204" pitchFamily="34" charset="0"/>
                        <a:buNone/>
                      </a:pPr>
                      <a:endParaRPr lang="en-AU" sz="1000" b="0" i="1">
                        <a:solidFill>
                          <a:schemeClr val="tx2">
                            <a:lumMod val="75000"/>
                          </a:schemeClr>
                        </a:solidFill>
                      </a:endParaRPr>
                    </a:p>
                  </a:txBody>
                  <a:tcPr/>
                </a:tc>
                <a:extLst>
                  <a:ext uri="{0D108BD9-81ED-4DB2-BD59-A6C34878D82A}">
                    <a16:rowId xmlns:a16="http://schemas.microsoft.com/office/drawing/2014/main" val="2286456576"/>
                  </a:ext>
                </a:extLst>
              </a:tr>
              <a:tr h="370840">
                <a:tc>
                  <a:txBody>
                    <a:bodyPr/>
                    <a:lstStyle/>
                    <a:p>
                      <a:pPr marL="0" lvl="0" indent="0" algn="l">
                        <a:buFont typeface="Arial" panose="020B0604020202020204" pitchFamily="34" charset="0"/>
                        <a:buNone/>
                      </a:pPr>
                      <a:r>
                        <a:rPr lang="en-AU" sz="1000" b="1" dirty="0">
                          <a:solidFill>
                            <a:schemeClr val="tx2">
                              <a:lumMod val="75000"/>
                            </a:schemeClr>
                          </a:solidFill>
                        </a:rPr>
                        <a:t>Folder structure </a:t>
                      </a:r>
                      <a:endParaRPr lang="en-AU" sz="1000" b="1" i="1" dirty="0">
                        <a:solidFill>
                          <a:schemeClr val="tx2">
                            <a:lumMod val="75000"/>
                          </a:schemeClr>
                        </a:solidFill>
                      </a:endParaRPr>
                    </a:p>
                  </a:txBody>
                  <a:tcPr/>
                </a:tc>
                <a:tc>
                  <a:txBody>
                    <a:bodyPr/>
                    <a:lstStyle/>
                    <a:p>
                      <a:pPr lvl="0" algn="l"/>
                      <a:r>
                        <a:rPr lang="en-AU" sz="1200" dirty="0">
                          <a:solidFill>
                            <a:schemeClr val="tx2">
                              <a:lumMod val="75000"/>
                            </a:schemeClr>
                          </a:solidFill>
                        </a:rPr>
                        <a:t>[zone name]-zone-[Env]\[</a:t>
                      </a:r>
                      <a:r>
                        <a:rPr lang="en-AU" sz="1200" dirty="0" err="1">
                          <a:solidFill>
                            <a:schemeClr val="tx2">
                              <a:lumMod val="75000"/>
                            </a:schemeClr>
                          </a:solidFill>
                        </a:rPr>
                        <a:t>sub_zone</a:t>
                      </a:r>
                      <a:r>
                        <a:rPr lang="en-AU" sz="1200" dirty="0">
                          <a:solidFill>
                            <a:schemeClr val="tx2">
                              <a:lumMod val="75000"/>
                            </a:schemeClr>
                          </a:solidFill>
                        </a:rPr>
                        <a:t>]\[source]\[Source System DB Name]\[</a:t>
                      </a:r>
                      <a:r>
                        <a:rPr lang="en-AU" sz="1200" dirty="0" err="1">
                          <a:solidFill>
                            <a:schemeClr val="tx2">
                              <a:lumMod val="75000"/>
                            </a:schemeClr>
                          </a:solidFill>
                        </a:rPr>
                        <a:t>TableName</a:t>
                      </a:r>
                      <a:r>
                        <a:rPr lang="en-AU" sz="1200" dirty="0">
                          <a:solidFill>
                            <a:schemeClr val="tx2">
                              <a:lumMod val="75000"/>
                            </a:schemeClr>
                          </a:solidFill>
                        </a:rPr>
                        <a:t>\ where</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AU" sz="1050" dirty="0">
                          <a:solidFill>
                            <a:schemeClr val="tx2">
                              <a:lumMod val="75000"/>
                            </a:schemeClr>
                          </a:solidFill>
                        </a:rPr>
                        <a:t>[zone name] = raw | trusted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50" dirty="0">
                          <a:solidFill>
                            <a:schemeClr val="tx2">
                              <a:lumMod val="75000"/>
                            </a:schemeClr>
                          </a:solidFill>
                        </a:rPr>
                        <a:t>[Env] = dev| test| stage| prod</a:t>
                      </a:r>
                    </a:p>
                    <a:p>
                      <a:pPr marL="171450" lvl="0" indent="-171450" algn="l">
                        <a:buFont typeface="Arial" panose="020B0604020202020204" pitchFamily="34" charset="0"/>
                        <a:buChar char="•"/>
                      </a:pPr>
                      <a:r>
                        <a:rPr lang="en-AU" sz="1050" dirty="0">
                          <a:solidFill>
                            <a:schemeClr val="tx2">
                              <a:lumMod val="75000"/>
                            </a:schemeClr>
                          </a:solidFill>
                        </a:rPr>
                        <a:t>[</a:t>
                      </a:r>
                      <a:r>
                        <a:rPr lang="en-AU" sz="1000" dirty="0">
                          <a:solidFill>
                            <a:schemeClr val="tx2">
                              <a:lumMod val="75000"/>
                            </a:schemeClr>
                          </a:solidFill>
                        </a:rPr>
                        <a:t>subzone] = Temp| Raw | Archive | clean | exception</a:t>
                      </a:r>
                    </a:p>
                    <a:p>
                      <a:pPr marL="171450" lvl="0" indent="-171450" algn="l">
                        <a:buFont typeface="Arial" panose="020B0604020202020204" pitchFamily="34" charset="0"/>
                        <a:buChar char="•"/>
                      </a:pPr>
                      <a:r>
                        <a:rPr lang="en-AU" sz="1000" dirty="0">
                          <a:solidFill>
                            <a:schemeClr val="tx2">
                              <a:lumMod val="75000"/>
                            </a:schemeClr>
                          </a:solidFill>
                        </a:rPr>
                        <a:t>[source] = source system name (</a:t>
                      </a:r>
                      <a:r>
                        <a:rPr lang="en-AU" sz="1000" dirty="0" err="1">
                          <a:solidFill>
                            <a:schemeClr val="tx2">
                              <a:lumMod val="75000"/>
                            </a:schemeClr>
                          </a:solidFill>
                        </a:rPr>
                        <a:t>eg.</a:t>
                      </a:r>
                      <a:r>
                        <a:rPr lang="en-AU" sz="1000" dirty="0">
                          <a:solidFill>
                            <a:schemeClr val="tx2">
                              <a:lumMod val="75000"/>
                            </a:schemeClr>
                          </a:solidFill>
                        </a:rPr>
                        <a:t> </a:t>
                      </a:r>
                      <a:r>
                        <a:rPr lang="en-AU" sz="1000" dirty="0" err="1">
                          <a:solidFill>
                            <a:schemeClr val="tx2">
                              <a:lumMod val="75000"/>
                            </a:schemeClr>
                          </a:solidFill>
                        </a:rPr>
                        <a:t>Whics</a:t>
                      </a:r>
                      <a:r>
                        <a:rPr lang="en-AU" sz="1000" dirty="0">
                          <a:solidFill>
                            <a:schemeClr val="tx2">
                              <a:lumMod val="75000"/>
                            </a:schemeClr>
                          </a:solidFill>
                        </a:rPr>
                        <a:t>, </a:t>
                      </a:r>
                      <a:r>
                        <a:rPr lang="en-AU" sz="1000" dirty="0" err="1">
                          <a:solidFill>
                            <a:schemeClr val="tx2">
                              <a:lumMod val="75000"/>
                            </a:schemeClr>
                          </a:solidFill>
                        </a:rPr>
                        <a:t>OneVue</a:t>
                      </a:r>
                      <a:r>
                        <a:rPr lang="en-AU" sz="1000" dirty="0">
                          <a:solidFill>
                            <a:schemeClr val="tx2">
                              <a:lumMod val="75000"/>
                            </a:schemeClr>
                          </a:solidFill>
                        </a:rPr>
                        <a:t>, PeoplePoint, etc)</a:t>
                      </a:r>
                    </a:p>
                    <a:p>
                      <a:pPr marL="171450" lvl="0" indent="-171450" algn="l">
                        <a:buFont typeface="Arial" panose="020B0604020202020204" pitchFamily="34" charset="0"/>
                        <a:buChar char="•"/>
                      </a:pPr>
                      <a:r>
                        <a:rPr lang="en-AU" sz="1000" dirty="0">
                          <a:solidFill>
                            <a:schemeClr val="tx2">
                              <a:lumMod val="75000"/>
                            </a:schemeClr>
                          </a:solidFill>
                        </a:rPr>
                        <a:t>[source system </a:t>
                      </a:r>
                      <a:r>
                        <a:rPr lang="en-AU" sz="1000" dirty="0" err="1">
                          <a:solidFill>
                            <a:schemeClr val="tx2">
                              <a:lumMod val="75000"/>
                            </a:schemeClr>
                          </a:solidFill>
                        </a:rPr>
                        <a:t>db</a:t>
                      </a:r>
                      <a:r>
                        <a:rPr lang="en-AU" sz="1000" dirty="0">
                          <a:solidFill>
                            <a:schemeClr val="tx2">
                              <a:lumMod val="75000"/>
                            </a:schemeClr>
                          </a:solidFill>
                        </a:rPr>
                        <a:t>] = source system database name</a:t>
                      </a:r>
                    </a:p>
                    <a:p>
                      <a:pPr marL="171450" lvl="0" indent="-171450" algn="l">
                        <a:buFont typeface="Arial" panose="020B0604020202020204" pitchFamily="34" charset="0"/>
                        <a:buChar char="•"/>
                      </a:pPr>
                      <a:r>
                        <a:rPr lang="en-AU" sz="1000" dirty="0">
                          <a:solidFill>
                            <a:schemeClr val="tx2">
                              <a:lumMod val="75000"/>
                            </a:schemeClr>
                          </a:solidFill>
                        </a:rPr>
                        <a:t>[</a:t>
                      </a:r>
                      <a:r>
                        <a:rPr lang="en-AU" sz="1000" dirty="0" err="1">
                          <a:solidFill>
                            <a:schemeClr val="tx2">
                              <a:lumMod val="75000"/>
                            </a:schemeClr>
                          </a:solidFill>
                        </a:rPr>
                        <a:t>TableName</a:t>
                      </a:r>
                      <a:r>
                        <a:rPr lang="en-AU" sz="1000" dirty="0">
                          <a:solidFill>
                            <a:schemeClr val="tx2">
                              <a:lumMod val="75000"/>
                            </a:schemeClr>
                          </a:solidFill>
                        </a:rPr>
                        <a:t>] = this directory stores each table data</a:t>
                      </a:r>
                    </a:p>
                  </a:txBody>
                  <a:tcPr/>
                </a:tc>
                <a:extLst>
                  <a:ext uri="{0D108BD9-81ED-4DB2-BD59-A6C34878D82A}">
                    <a16:rowId xmlns:a16="http://schemas.microsoft.com/office/drawing/2014/main" val="1388178967"/>
                  </a:ext>
                </a:extLst>
              </a:tr>
              <a:tr h="530141">
                <a:tc>
                  <a:txBody>
                    <a:bodyPr/>
                    <a:lstStyle/>
                    <a:p>
                      <a:pPr marL="0" lvl="0" indent="0" algn="l">
                        <a:buFont typeface="Arial" panose="020B0604020202020204" pitchFamily="34" charset="0"/>
                        <a:buNone/>
                      </a:pPr>
                      <a:r>
                        <a:rPr lang="en-AU" sz="1000" b="1" dirty="0">
                          <a:solidFill>
                            <a:schemeClr val="tx2">
                              <a:lumMod val="75000"/>
                            </a:schemeClr>
                          </a:solidFill>
                        </a:rPr>
                        <a:t>AWS Glue Database</a:t>
                      </a:r>
                      <a:endParaRPr lang="en-AU" sz="1000" b="1" i="1" dirty="0">
                        <a:solidFill>
                          <a:schemeClr val="tx2">
                            <a:lumMod val="75000"/>
                          </a:schemeClr>
                        </a:solidFill>
                      </a:endParaRPr>
                    </a:p>
                  </a:txBody>
                  <a:tcPr/>
                </a:tc>
                <a:tc>
                  <a:txBody>
                    <a:bodyPr/>
                    <a:lstStyle/>
                    <a:p>
                      <a:pPr lvl="0" algn="l">
                        <a:buNone/>
                      </a:pPr>
                      <a:r>
                        <a:rPr lang="en-AU" sz="1200" dirty="0">
                          <a:solidFill>
                            <a:schemeClr val="tx2">
                              <a:lumMod val="75000"/>
                            </a:schemeClr>
                          </a:solidFill>
                        </a:rPr>
                        <a:t>[zone name]_zone_[Env] where</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AU" sz="1050" dirty="0">
                          <a:solidFill>
                            <a:schemeClr val="tx2">
                              <a:lumMod val="75000"/>
                            </a:schemeClr>
                          </a:solidFill>
                        </a:rPr>
                        <a:t>[zone name] = raw | trusted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50" dirty="0">
                          <a:solidFill>
                            <a:schemeClr val="tx2">
                              <a:lumMod val="75000"/>
                            </a:schemeClr>
                          </a:solidFill>
                        </a:rPr>
                        <a:t>[Env] = dev| test| stage| prod</a:t>
                      </a:r>
                    </a:p>
                  </a:txBody>
                  <a:tcPr/>
                </a:tc>
                <a:extLst>
                  <a:ext uri="{0D108BD9-81ED-4DB2-BD59-A6C34878D82A}">
                    <a16:rowId xmlns:a16="http://schemas.microsoft.com/office/drawing/2014/main" val="4197359890"/>
                  </a:ext>
                </a:extLst>
              </a:tr>
              <a:tr h="530141">
                <a:tc>
                  <a:txBody>
                    <a:bodyPr/>
                    <a:lstStyle/>
                    <a:p>
                      <a:pPr marL="0" lvl="0" indent="0" algn="l">
                        <a:buNone/>
                      </a:pPr>
                      <a:r>
                        <a:rPr lang="en-AU" sz="1000" b="1" dirty="0">
                          <a:solidFill>
                            <a:schemeClr val="tx2">
                              <a:lumMod val="75000"/>
                            </a:schemeClr>
                          </a:solidFill>
                        </a:rPr>
                        <a:t>AWS Glue Table</a:t>
                      </a:r>
                    </a:p>
                  </a:txBody>
                  <a:tcPr/>
                </a:tc>
                <a:tc>
                  <a:txBody>
                    <a:bodyPr/>
                    <a:lstStyle/>
                    <a:p>
                      <a:pPr marL="0" lvl="0" indent="0" algn="l">
                        <a:buNone/>
                      </a:pPr>
                      <a:r>
                        <a:rPr lang="en-AU" sz="1000" b="0" i="0" u="none" strike="noStrike" noProof="0" dirty="0">
                          <a:solidFill>
                            <a:schemeClr val="tx2">
                              <a:lumMod val="75000"/>
                            </a:schemeClr>
                          </a:solidFill>
                        </a:rPr>
                        <a:t>[</a:t>
                      </a:r>
                      <a:r>
                        <a:rPr lang="en-AU" sz="1000" b="0" i="0" u="none" strike="noStrike" noProof="0" dirty="0" err="1">
                          <a:solidFill>
                            <a:schemeClr val="tx2">
                              <a:lumMod val="75000"/>
                            </a:schemeClr>
                          </a:solidFill>
                        </a:rPr>
                        <a:t>sub_zone</a:t>
                      </a:r>
                      <a:r>
                        <a:rPr lang="en-AU" sz="1000" b="0" i="0" u="none" strike="noStrike" noProof="0" dirty="0">
                          <a:solidFill>
                            <a:schemeClr val="tx2">
                              <a:lumMod val="75000"/>
                            </a:schemeClr>
                          </a:solidFill>
                        </a:rPr>
                        <a:t>]_[source]_[Source System Schema Name]_[</a:t>
                      </a:r>
                      <a:r>
                        <a:rPr lang="en-AU" sz="1000" b="0" i="0" u="none" strike="noStrike" noProof="0" dirty="0" err="1">
                          <a:solidFill>
                            <a:schemeClr val="tx2">
                              <a:lumMod val="75000"/>
                            </a:schemeClr>
                          </a:solidFill>
                        </a:rPr>
                        <a:t>TableName</a:t>
                      </a:r>
                      <a:r>
                        <a:rPr lang="en-AU" sz="1000" b="0" i="0" u="none" strike="noStrike" noProof="0" dirty="0">
                          <a:solidFill>
                            <a:schemeClr val="tx2">
                              <a:lumMod val="75000"/>
                            </a:schemeClr>
                          </a:solidFill>
                        </a:rPr>
                        <a:t>]</a:t>
                      </a:r>
                      <a:r>
                        <a:rPr lang="en-AU" sz="800" b="0" i="0" u="none" strike="noStrike" noProof="0" dirty="0">
                          <a:solidFill>
                            <a:schemeClr val="tx2">
                              <a:lumMod val="75000"/>
                            </a:schemeClr>
                          </a:solidFill>
                        </a:rPr>
                        <a:t> </a:t>
                      </a:r>
                      <a:r>
                        <a:rPr lang="en-AU" sz="800" b="0" i="1" u="none" strike="noStrike" noProof="0" dirty="0">
                          <a:solidFill>
                            <a:schemeClr val="tx2">
                              <a:lumMod val="75000"/>
                            </a:schemeClr>
                          </a:solidFill>
                        </a:rPr>
                        <a:t>{Using the folder structure to prepare the table name}</a:t>
                      </a:r>
                      <a:endParaRPr lang="en-AU" sz="800" b="0" i="1" u="none" strike="noStrike" noProof="0" dirty="0" err="1">
                        <a:solidFill>
                          <a:schemeClr val="tx2">
                            <a:lumMod val="75000"/>
                          </a:schemeClr>
                        </a:solidFill>
                        <a:latin typeface="Arial"/>
                      </a:endParaRPr>
                    </a:p>
                    <a:p>
                      <a:pPr marL="171450" lvl="0" indent="-171450" algn="l">
                        <a:buFont typeface="Arial,Sans-Serif"/>
                        <a:buChar char="•"/>
                      </a:pPr>
                      <a:r>
                        <a:rPr lang="en-AU" sz="1000" b="0" i="0" u="none" strike="noStrike" noProof="0" dirty="0">
                          <a:solidFill>
                            <a:schemeClr val="tx2">
                              <a:lumMod val="75000"/>
                            </a:schemeClr>
                          </a:solidFill>
                          <a:latin typeface="Arial"/>
                        </a:rPr>
                        <a:t>[subzone] = Temp| Raw | Archive | clean | exception</a:t>
                      </a:r>
                      <a:endParaRPr lang="en-US" sz="1000" b="0" i="0" u="none" strike="noStrike" noProof="0" dirty="0">
                        <a:latin typeface="Arial"/>
                      </a:endParaRPr>
                    </a:p>
                    <a:p>
                      <a:pPr marL="171450" lvl="0" indent="-171450" algn="l">
                        <a:buFont typeface="Arial,Sans-Serif"/>
                        <a:buChar char="•"/>
                      </a:pPr>
                      <a:r>
                        <a:rPr lang="en-AU" sz="1000" b="0" i="0" u="none" strike="noStrike" noProof="0" dirty="0">
                          <a:solidFill>
                            <a:schemeClr val="tx2">
                              <a:lumMod val="75000"/>
                            </a:schemeClr>
                          </a:solidFill>
                          <a:latin typeface="Arial"/>
                        </a:rPr>
                        <a:t>[source] = source system name (</a:t>
                      </a:r>
                      <a:r>
                        <a:rPr lang="en-AU" sz="1000" b="0" i="0" u="none" strike="noStrike" noProof="0" dirty="0" err="1">
                          <a:solidFill>
                            <a:schemeClr val="tx2">
                              <a:lumMod val="75000"/>
                            </a:schemeClr>
                          </a:solidFill>
                          <a:latin typeface="Arial"/>
                        </a:rPr>
                        <a:t>eg.</a:t>
                      </a:r>
                      <a:r>
                        <a:rPr lang="en-AU" sz="1000" b="0" i="0" u="none" strike="noStrike" noProof="0" dirty="0">
                          <a:solidFill>
                            <a:schemeClr val="tx2">
                              <a:lumMod val="75000"/>
                            </a:schemeClr>
                          </a:solidFill>
                          <a:latin typeface="Arial"/>
                        </a:rPr>
                        <a:t> </a:t>
                      </a:r>
                      <a:r>
                        <a:rPr lang="en-AU" sz="1000" b="0" i="0" u="none" strike="noStrike" noProof="0" dirty="0" err="1">
                          <a:solidFill>
                            <a:schemeClr val="tx2">
                              <a:lumMod val="75000"/>
                            </a:schemeClr>
                          </a:solidFill>
                          <a:latin typeface="Arial"/>
                        </a:rPr>
                        <a:t>Whics</a:t>
                      </a:r>
                      <a:r>
                        <a:rPr lang="en-AU" sz="1000" b="0" i="0" u="none" strike="noStrike" noProof="0" dirty="0">
                          <a:solidFill>
                            <a:schemeClr val="tx2">
                              <a:lumMod val="75000"/>
                            </a:schemeClr>
                          </a:solidFill>
                          <a:latin typeface="Arial"/>
                        </a:rPr>
                        <a:t>, </a:t>
                      </a:r>
                      <a:r>
                        <a:rPr lang="en-AU" sz="1000" b="0" i="0" u="none" strike="noStrike" noProof="0" dirty="0" err="1">
                          <a:solidFill>
                            <a:schemeClr val="tx2">
                              <a:lumMod val="75000"/>
                            </a:schemeClr>
                          </a:solidFill>
                          <a:latin typeface="Arial"/>
                        </a:rPr>
                        <a:t>OneVue</a:t>
                      </a:r>
                      <a:r>
                        <a:rPr lang="en-AU" sz="1000" b="0" i="0" u="none" strike="noStrike" noProof="0" dirty="0">
                          <a:solidFill>
                            <a:schemeClr val="tx2">
                              <a:lumMod val="75000"/>
                            </a:schemeClr>
                          </a:solidFill>
                          <a:latin typeface="Arial"/>
                        </a:rPr>
                        <a:t>, PeoplePoint, etc)</a:t>
                      </a:r>
                      <a:endParaRPr lang="en-US" sz="1000" b="0" i="0" u="none" strike="noStrike" noProof="0" dirty="0">
                        <a:latin typeface="Arial"/>
                      </a:endParaRPr>
                    </a:p>
                    <a:p>
                      <a:pPr marL="171450" lvl="0" indent="-171450" algn="l">
                        <a:buFont typeface="Arial,Sans-Serif"/>
                        <a:buChar char="•"/>
                      </a:pPr>
                      <a:r>
                        <a:rPr lang="en-AU" sz="1000" b="0" i="0" u="none" strike="noStrike" noProof="0" dirty="0">
                          <a:solidFill>
                            <a:schemeClr val="tx2">
                              <a:lumMod val="75000"/>
                            </a:schemeClr>
                          </a:solidFill>
                          <a:latin typeface="Arial"/>
                        </a:rPr>
                        <a:t>[source system schema Name] = source system schema name</a:t>
                      </a:r>
                      <a:endParaRPr lang="en-US" sz="1000" b="0" i="0" u="none" strike="noStrike" noProof="0" dirty="0">
                        <a:latin typeface="Arial"/>
                      </a:endParaRPr>
                    </a:p>
                    <a:p>
                      <a:pPr marL="171450" lvl="0" indent="-171450" algn="l">
                        <a:buFont typeface="Arial,Sans-Serif"/>
                        <a:buChar char="•"/>
                      </a:pPr>
                      <a:r>
                        <a:rPr lang="en-AU" sz="1000" b="0" i="0" u="none" strike="noStrike" noProof="0" dirty="0">
                          <a:solidFill>
                            <a:schemeClr val="tx2">
                              <a:lumMod val="75000"/>
                            </a:schemeClr>
                          </a:solidFill>
                          <a:latin typeface="Arial"/>
                        </a:rPr>
                        <a:t>[</a:t>
                      </a:r>
                      <a:r>
                        <a:rPr lang="en-AU" sz="1000" b="0" i="0" u="none" strike="noStrike" noProof="0" dirty="0" err="1">
                          <a:solidFill>
                            <a:schemeClr val="tx2">
                              <a:lumMod val="75000"/>
                            </a:schemeClr>
                          </a:solidFill>
                          <a:latin typeface="Arial"/>
                        </a:rPr>
                        <a:t>TableName</a:t>
                      </a:r>
                      <a:r>
                        <a:rPr lang="en-AU" sz="1000" b="0" i="0" u="none" strike="noStrike" noProof="0" dirty="0">
                          <a:solidFill>
                            <a:schemeClr val="tx2">
                              <a:lumMod val="75000"/>
                            </a:schemeClr>
                          </a:solidFill>
                          <a:latin typeface="Arial"/>
                        </a:rPr>
                        <a:t>] = this directory stores each table data</a:t>
                      </a:r>
                      <a:endParaRPr lang="en-AU" dirty="0"/>
                    </a:p>
                  </a:txBody>
                  <a:tcPr/>
                </a:tc>
                <a:extLst>
                  <a:ext uri="{0D108BD9-81ED-4DB2-BD59-A6C34878D82A}">
                    <a16:rowId xmlns:a16="http://schemas.microsoft.com/office/drawing/2014/main" val="4262196434"/>
                  </a:ext>
                </a:extLst>
              </a:tr>
              <a:tr h="370840">
                <a:tc gridSpan="2">
                  <a:txBody>
                    <a:bodyPr/>
                    <a:lstStyle/>
                    <a:p>
                      <a:pPr marL="0" lvl="0" indent="0" algn="l">
                        <a:buFont typeface="Arial" panose="020B0604020202020204" pitchFamily="34" charset="0"/>
                        <a:buNone/>
                      </a:pPr>
                      <a:r>
                        <a:rPr lang="en-AU" sz="1000" b="0" i="1" dirty="0">
                          <a:solidFill>
                            <a:srgbClr val="C00000"/>
                          </a:solidFill>
                        </a:rPr>
                        <a:t>Please avoid the use of ‘-’  special character in Glue because it requires special handling in some applications. </a:t>
                      </a:r>
                    </a:p>
                  </a:txBody>
                  <a:tcPr/>
                </a:tc>
                <a:tc hMerge="1">
                  <a:txBody>
                    <a:bodyPr/>
                    <a:lstStyle/>
                    <a:p>
                      <a:pPr lvl="0" algn="l"/>
                      <a:endParaRPr lang="en-AU" sz="1000" b="0" i="1">
                        <a:solidFill>
                          <a:schemeClr val="tx2">
                            <a:lumMod val="75000"/>
                          </a:schemeClr>
                        </a:solidFill>
                      </a:endParaRPr>
                    </a:p>
                  </a:txBody>
                  <a:tcPr/>
                </a:tc>
                <a:extLst>
                  <a:ext uri="{0D108BD9-81ED-4DB2-BD59-A6C34878D82A}">
                    <a16:rowId xmlns:a16="http://schemas.microsoft.com/office/drawing/2014/main" val="1349198934"/>
                  </a:ext>
                </a:extLst>
              </a:tr>
            </a:tbl>
          </a:graphicData>
        </a:graphic>
      </p:graphicFrame>
      <p:sp>
        <p:nvSpPr>
          <p:cNvPr id="7" name="Rectangle: Rounded Corners 6">
            <a:extLst>
              <a:ext uri="{FF2B5EF4-FFF2-40B4-BE49-F238E27FC236}">
                <a16:creationId xmlns:a16="http://schemas.microsoft.com/office/drawing/2014/main" id="{B56467FD-CD0E-4BAA-A6E4-0D916329B0B5}"/>
              </a:ext>
            </a:extLst>
          </p:cNvPr>
          <p:cNvSpPr/>
          <p:nvPr/>
        </p:nvSpPr>
        <p:spPr>
          <a:xfrm>
            <a:off x="3137696" y="4811317"/>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Table 1</a:t>
            </a:r>
          </a:p>
        </p:txBody>
      </p:sp>
    </p:spTree>
    <p:extLst>
      <p:ext uri="{BB962C8B-B14F-4D97-AF65-F5344CB8AC3E}">
        <p14:creationId xmlns:p14="http://schemas.microsoft.com/office/powerpoint/2010/main" val="142471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ACE2-F779-45FF-99CA-7403FB4F5ECF}"/>
              </a:ext>
            </a:extLst>
          </p:cNvPr>
          <p:cNvSpPr>
            <a:spLocks noGrp="1"/>
          </p:cNvSpPr>
          <p:nvPr>
            <p:ph type="title"/>
          </p:nvPr>
        </p:nvSpPr>
        <p:spPr>
          <a:xfrm>
            <a:off x="307978" y="247555"/>
            <a:ext cx="7643517" cy="484222"/>
          </a:xfrm>
        </p:spPr>
        <p:txBody>
          <a:bodyPr>
            <a:normAutofit fontScale="90000"/>
          </a:bodyPr>
          <a:lstStyle/>
          <a:p>
            <a:r>
              <a:rPr lang="en-AU">
                <a:latin typeface="Arial Black" panose="020B0A04020102020204" pitchFamily="34" charset="0"/>
              </a:rPr>
              <a:t>Parquet File Schema &amp; Flags</a:t>
            </a:r>
          </a:p>
        </p:txBody>
      </p:sp>
      <p:sp>
        <p:nvSpPr>
          <p:cNvPr id="4" name="Text Placeholder 3">
            <a:extLst>
              <a:ext uri="{FF2B5EF4-FFF2-40B4-BE49-F238E27FC236}">
                <a16:creationId xmlns:a16="http://schemas.microsoft.com/office/drawing/2014/main" id="{465652AE-D028-40E0-96F2-048E8932CF07}"/>
              </a:ext>
            </a:extLst>
          </p:cNvPr>
          <p:cNvSpPr>
            <a:spLocks noGrp="1"/>
          </p:cNvSpPr>
          <p:nvPr>
            <p:ph type="body" sz="quarter" idx="15"/>
          </p:nvPr>
        </p:nvSpPr>
        <p:spPr>
          <a:xfrm>
            <a:off x="307978" y="997664"/>
            <a:ext cx="7566025" cy="1466568"/>
          </a:xfrm>
        </p:spPr>
        <p:txBody>
          <a:bodyPr vert="horz" lIns="91440" tIns="45720" rIns="91440" bIns="45720" rtlCol="0" anchor="t">
            <a:normAutofit lnSpcReduction="10000"/>
          </a:bodyPr>
          <a:lstStyle/>
          <a:p>
            <a:r>
              <a:rPr lang="en-AU"/>
              <a:t>Data ingestion process will append each parquet file containing incoming record from the source to the </a:t>
            </a:r>
            <a:r>
              <a:rPr lang="en-AU" b="1"/>
              <a:t>raw subzone</a:t>
            </a:r>
            <a:r>
              <a:rPr lang="en-AU"/>
              <a:t> as I= for insert, U= for update, D= for delete.</a:t>
            </a:r>
            <a:endParaRPr lang="en-AU">
              <a:cs typeface="Arial"/>
            </a:endParaRPr>
          </a:p>
          <a:p>
            <a:r>
              <a:rPr lang="en-AU"/>
              <a:t>Ingestion process will also append </a:t>
            </a:r>
            <a:r>
              <a:rPr lang="en-AU" b="1"/>
              <a:t>ingestion </a:t>
            </a:r>
            <a:r>
              <a:rPr lang="en-AU"/>
              <a:t>time stamp as of it arrives the raw zone first time. </a:t>
            </a:r>
            <a:endParaRPr lang="en-AU">
              <a:cs typeface="Arial"/>
            </a:endParaRPr>
          </a:p>
          <a:p>
            <a:pPr marL="0" indent="0">
              <a:buNone/>
            </a:pPr>
            <a:endParaRPr lang="en-AU"/>
          </a:p>
        </p:txBody>
      </p:sp>
      <p:sp>
        <p:nvSpPr>
          <p:cNvPr id="5" name="Slide Number Placeholder 4">
            <a:extLst>
              <a:ext uri="{FF2B5EF4-FFF2-40B4-BE49-F238E27FC236}">
                <a16:creationId xmlns:a16="http://schemas.microsoft.com/office/drawing/2014/main" id="{BA9D06A2-888A-4CA0-88A0-47AD05B6AE6A}"/>
              </a:ext>
            </a:extLst>
          </p:cNvPr>
          <p:cNvSpPr>
            <a:spLocks noGrp="1"/>
          </p:cNvSpPr>
          <p:nvPr>
            <p:ph type="sldNum" sz="quarter" idx="16"/>
          </p:nvPr>
        </p:nvSpPr>
        <p:spPr/>
        <p:txBody>
          <a:bodyPr/>
          <a:lstStyle/>
          <a:p>
            <a:fld id="{CFE10634-C7B7-E64C-A7D2-655B2A8093C4}" type="slidenum">
              <a:rPr lang="en-US" smtClean="0"/>
              <a:pPr/>
              <a:t>25</a:t>
            </a:fld>
            <a:endParaRPr lang="en-US"/>
          </a:p>
        </p:txBody>
      </p:sp>
      <p:pic>
        <p:nvPicPr>
          <p:cNvPr id="1026" name="Picture 1" descr="image002">
            <a:extLst>
              <a:ext uri="{FF2B5EF4-FFF2-40B4-BE49-F238E27FC236}">
                <a16:creationId xmlns:a16="http://schemas.microsoft.com/office/drawing/2014/main" id="{22EE6ADE-BE94-4A22-AA70-EBE2B175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59" y="2381227"/>
            <a:ext cx="7110044" cy="2705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Rounded Corners 5">
            <a:extLst>
              <a:ext uri="{FF2B5EF4-FFF2-40B4-BE49-F238E27FC236}">
                <a16:creationId xmlns:a16="http://schemas.microsoft.com/office/drawing/2014/main" id="{3EBB2993-5D71-48D1-A8E6-E53EA67FFDF6}"/>
              </a:ext>
            </a:extLst>
          </p:cNvPr>
          <p:cNvSpPr/>
          <p:nvPr/>
        </p:nvSpPr>
        <p:spPr>
          <a:xfrm>
            <a:off x="974956" y="2571750"/>
            <a:ext cx="853844" cy="2324195"/>
          </a:xfrm>
          <a:prstGeom prst="roundRect">
            <a:avLst>
              <a:gd name="adj" fmla="val 8866"/>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4E2ACC59-5A41-4512-A9F7-A966D699241B}"/>
              </a:ext>
            </a:extLst>
          </p:cNvPr>
          <p:cNvSpPr/>
          <p:nvPr/>
        </p:nvSpPr>
        <p:spPr>
          <a:xfrm>
            <a:off x="6641103" y="2824596"/>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3</a:t>
            </a:r>
          </a:p>
        </p:txBody>
      </p:sp>
    </p:spTree>
    <p:extLst>
      <p:ext uri="{BB962C8B-B14F-4D97-AF65-F5344CB8AC3E}">
        <p14:creationId xmlns:p14="http://schemas.microsoft.com/office/powerpoint/2010/main" val="1329074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26</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414583" y="1948302"/>
            <a:ext cx="8548113" cy="1236331"/>
          </a:xfrm>
        </p:spPr>
        <p:txBody>
          <a:bodyPr>
            <a:normAutofit fontScale="90000"/>
          </a:bodyPr>
          <a:lstStyle/>
          <a:p>
            <a:pPr algn="l">
              <a:spcBef>
                <a:spcPts val="600"/>
              </a:spcBef>
              <a:spcAft>
                <a:spcPts val="1200"/>
              </a:spcAft>
            </a:pPr>
            <a:r>
              <a:rPr lang="en-AU" sz="4000" b="1">
                <a:solidFill>
                  <a:schemeClr val="bg1"/>
                </a:solidFill>
                <a:latin typeface="Arial Black" panose="020B0A04020102020204" pitchFamily="34" charset="0"/>
              </a:rPr>
              <a:t>Data Ingestion Framework</a:t>
            </a:r>
            <a:br>
              <a:rPr lang="en-AU" sz="4000" b="1">
                <a:solidFill>
                  <a:schemeClr val="bg1"/>
                </a:solidFill>
                <a:latin typeface="Arial Black" panose="020B0A04020102020204" pitchFamily="34" charset="0"/>
              </a:rPr>
            </a:br>
            <a:r>
              <a:rPr lang="en-AU" sz="3100" b="1">
                <a:solidFill>
                  <a:srgbClr val="E37222"/>
                </a:solidFill>
                <a:latin typeface="Arial Black" panose="020B0A04020102020204" pitchFamily="34" charset="0"/>
              </a:rPr>
              <a:t>(Structured, Unstructured, Semi-Structure)</a:t>
            </a:r>
            <a:br>
              <a:rPr lang="en-AU" sz="4000" b="1">
                <a:solidFill>
                  <a:schemeClr val="bg1"/>
                </a:solidFill>
                <a:latin typeface="Arial Black" panose="020B0A04020102020204" pitchFamily="34" charset="0"/>
              </a:rPr>
            </a:br>
            <a:endParaRPr lang="en-AU" sz="1400">
              <a:solidFill>
                <a:srgbClr val="E37222"/>
              </a:solidFill>
              <a:latin typeface="+mn-lt"/>
            </a:endParaRPr>
          </a:p>
        </p:txBody>
      </p:sp>
    </p:spTree>
    <p:extLst>
      <p:ext uri="{BB962C8B-B14F-4D97-AF65-F5344CB8AC3E}">
        <p14:creationId xmlns:p14="http://schemas.microsoft.com/office/powerpoint/2010/main" val="693626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179C-A366-4462-8615-9C10F86DF570}"/>
              </a:ext>
            </a:extLst>
          </p:cNvPr>
          <p:cNvSpPr>
            <a:spLocks noGrp="1"/>
          </p:cNvSpPr>
          <p:nvPr>
            <p:ph type="title"/>
          </p:nvPr>
        </p:nvSpPr>
        <p:spPr>
          <a:xfrm>
            <a:off x="308066" y="62946"/>
            <a:ext cx="7565937" cy="484222"/>
          </a:xfrm>
        </p:spPr>
        <p:txBody>
          <a:bodyPr>
            <a:normAutofit fontScale="90000"/>
          </a:bodyPr>
          <a:lstStyle/>
          <a:p>
            <a:r>
              <a:rPr lang="en-AU">
                <a:latin typeface="Arial Black" panose="020B0A04020102020204" pitchFamily="34" charset="0"/>
              </a:rPr>
              <a:t>Data Ingestion Framework</a:t>
            </a:r>
          </a:p>
        </p:txBody>
      </p:sp>
      <p:sp>
        <p:nvSpPr>
          <p:cNvPr id="4" name="Text Placeholder 3">
            <a:extLst>
              <a:ext uri="{FF2B5EF4-FFF2-40B4-BE49-F238E27FC236}">
                <a16:creationId xmlns:a16="http://schemas.microsoft.com/office/drawing/2014/main" id="{39D16E19-F639-4170-872D-5C2130F6BDBC}"/>
              </a:ext>
            </a:extLst>
          </p:cNvPr>
          <p:cNvSpPr>
            <a:spLocks noGrp="1"/>
          </p:cNvSpPr>
          <p:nvPr>
            <p:ph type="body" sz="quarter" idx="15"/>
          </p:nvPr>
        </p:nvSpPr>
        <p:spPr>
          <a:xfrm>
            <a:off x="307977" y="743068"/>
            <a:ext cx="8473415" cy="3860463"/>
          </a:xfrm>
        </p:spPr>
        <p:txBody>
          <a:bodyPr>
            <a:normAutofit lnSpcReduction="10000"/>
          </a:bodyPr>
          <a:lstStyle/>
          <a:p>
            <a:r>
              <a:rPr lang="en-AU" sz="2400"/>
              <a:t>Data ingestion framework securely connects to different sources, captures the changes, and replicates the data in the data lake. </a:t>
            </a:r>
          </a:p>
          <a:p>
            <a:pPr marL="0" indent="0">
              <a:buNone/>
            </a:pPr>
            <a:endParaRPr lang="en-AU" sz="2400"/>
          </a:p>
          <a:p>
            <a:r>
              <a:rPr lang="en-AU" sz="2400"/>
              <a:t>The data ingestion framework keeps the data lake consistent with the data changes at the source systems.</a:t>
            </a:r>
          </a:p>
          <a:p>
            <a:pPr marL="0" indent="0">
              <a:buNone/>
            </a:pPr>
            <a:endParaRPr lang="en-AU" sz="2400"/>
          </a:p>
          <a:p>
            <a:r>
              <a:rPr lang="en-AU" sz="2400"/>
              <a:t>Data ingestion framework consists of two components</a:t>
            </a:r>
          </a:p>
          <a:p>
            <a:pPr lvl="1"/>
            <a:r>
              <a:rPr lang="en-AU" sz="2400"/>
              <a:t>Collect the data from the source system</a:t>
            </a:r>
          </a:p>
          <a:p>
            <a:pPr lvl="1"/>
            <a:r>
              <a:rPr lang="en-AU" sz="2400"/>
              <a:t>Move the data in to the data lake</a:t>
            </a:r>
          </a:p>
        </p:txBody>
      </p:sp>
      <p:sp>
        <p:nvSpPr>
          <p:cNvPr id="5" name="Slide Number Placeholder 4">
            <a:extLst>
              <a:ext uri="{FF2B5EF4-FFF2-40B4-BE49-F238E27FC236}">
                <a16:creationId xmlns:a16="http://schemas.microsoft.com/office/drawing/2014/main" id="{BE2726B6-3F49-46C0-8C30-9C21CB24D369}"/>
              </a:ext>
            </a:extLst>
          </p:cNvPr>
          <p:cNvSpPr>
            <a:spLocks noGrp="1"/>
          </p:cNvSpPr>
          <p:nvPr>
            <p:ph type="sldNum" sz="quarter" idx="16"/>
          </p:nvPr>
        </p:nvSpPr>
        <p:spPr/>
        <p:txBody>
          <a:bodyPr/>
          <a:lstStyle/>
          <a:p>
            <a:fld id="{CFE10634-C7B7-E64C-A7D2-655B2A8093C4}" type="slidenum">
              <a:rPr lang="en-US" smtClean="0"/>
              <a:pPr/>
              <a:t>27</a:t>
            </a:fld>
            <a:endParaRPr lang="en-US"/>
          </a:p>
        </p:txBody>
      </p:sp>
    </p:spTree>
    <p:extLst>
      <p:ext uri="{BB962C8B-B14F-4D97-AF65-F5344CB8AC3E}">
        <p14:creationId xmlns:p14="http://schemas.microsoft.com/office/powerpoint/2010/main" val="1014130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1FD8-874B-4C7E-9075-71557F3ECF3A}"/>
              </a:ext>
            </a:extLst>
          </p:cNvPr>
          <p:cNvSpPr>
            <a:spLocks noGrp="1"/>
          </p:cNvSpPr>
          <p:nvPr>
            <p:ph type="title"/>
          </p:nvPr>
        </p:nvSpPr>
        <p:spPr>
          <a:xfrm>
            <a:off x="276535" y="90120"/>
            <a:ext cx="7565937" cy="484222"/>
          </a:xfrm>
        </p:spPr>
        <p:txBody>
          <a:bodyPr>
            <a:normAutofit fontScale="90000"/>
          </a:bodyPr>
          <a:lstStyle/>
          <a:p>
            <a:r>
              <a:rPr lang="en-AU">
                <a:latin typeface="Arial Black" panose="020B0A04020102020204" pitchFamily="34" charset="0"/>
              </a:rPr>
              <a:t>Data Ingestion Framework</a:t>
            </a:r>
          </a:p>
        </p:txBody>
      </p:sp>
      <p:sp>
        <p:nvSpPr>
          <p:cNvPr id="4" name="Text Placeholder 3">
            <a:extLst>
              <a:ext uri="{FF2B5EF4-FFF2-40B4-BE49-F238E27FC236}">
                <a16:creationId xmlns:a16="http://schemas.microsoft.com/office/drawing/2014/main" id="{F3497D57-3135-439F-89FE-9920908049DF}"/>
              </a:ext>
            </a:extLst>
          </p:cNvPr>
          <p:cNvSpPr>
            <a:spLocks noGrp="1"/>
          </p:cNvSpPr>
          <p:nvPr>
            <p:ph type="body" sz="quarter" idx="15"/>
          </p:nvPr>
        </p:nvSpPr>
        <p:spPr>
          <a:xfrm>
            <a:off x="114300" y="743068"/>
            <a:ext cx="8706507" cy="4081180"/>
          </a:xfrm>
        </p:spPr>
        <p:txBody>
          <a:bodyPr>
            <a:normAutofit/>
          </a:bodyPr>
          <a:lstStyle/>
          <a:p>
            <a:r>
              <a:rPr lang="en-AU" sz="2400" b="1"/>
              <a:t>Target file format</a:t>
            </a:r>
            <a:r>
              <a:rPr lang="en-AU" sz="2400"/>
              <a:t> – Data from a source system is ingested in to raw zone as parquet file or in a format that can be converted to parquet file (columnar data representation, improved compression) </a:t>
            </a:r>
          </a:p>
          <a:p>
            <a:pPr marL="0" indent="0">
              <a:buNone/>
            </a:pPr>
            <a:endParaRPr lang="en-AU" sz="2400"/>
          </a:p>
          <a:p>
            <a:r>
              <a:rPr lang="en-AU" sz="2400" b="1"/>
              <a:t>Copy files directly to raw zone </a:t>
            </a:r>
            <a:r>
              <a:rPr lang="en-AU" sz="2400"/>
              <a:t>– copy file extract (csv, txt, json, xml) from a drop-off location directly to raw zone and subsequently convert to parquet file format using lambda function. </a:t>
            </a:r>
          </a:p>
          <a:p>
            <a:pPr marL="0" indent="0">
              <a:buNone/>
            </a:pPr>
            <a:endParaRPr lang="en-AU" sz="2000"/>
          </a:p>
          <a:p>
            <a:endParaRPr lang="en-AU" sz="2000"/>
          </a:p>
        </p:txBody>
      </p:sp>
      <p:sp>
        <p:nvSpPr>
          <p:cNvPr id="5" name="Slide Number Placeholder 4">
            <a:extLst>
              <a:ext uri="{FF2B5EF4-FFF2-40B4-BE49-F238E27FC236}">
                <a16:creationId xmlns:a16="http://schemas.microsoft.com/office/drawing/2014/main" id="{C450FE11-BA80-4842-BB72-72112164D220}"/>
              </a:ext>
            </a:extLst>
          </p:cNvPr>
          <p:cNvSpPr>
            <a:spLocks noGrp="1"/>
          </p:cNvSpPr>
          <p:nvPr>
            <p:ph type="sldNum" sz="quarter" idx="16"/>
          </p:nvPr>
        </p:nvSpPr>
        <p:spPr/>
        <p:txBody>
          <a:bodyPr/>
          <a:lstStyle/>
          <a:p>
            <a:fld id="{CFE10634-C7B7-E64C-A7D2-655B2A8093C4}" type="slidenum">
              <a:rPr lang="en-US" smtClean="0"/>
              <a:pPr/>
              <a:t>28</a:t>
            </a:fld>
            <a:endParaRPr lang="en-US"/>
          </a:p>
        </p:txBody>
      </p:sp>
    </p:spTree>
    <p:extLst>
      <p:ext uri="{BB962C8B-B14F-4D97-AF65-F5344CB8AC3E}">
        <p14:creationId xmlns:p14="http://schemas.microsoft.com/office/powerpoint/2010/main" val="2183266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3FC5-46D8-47B9-87B4-A9AA28A8679C}"/>
              </a:ext>
            </a:extLst>
          </p:cNvPr>
          <p:cNvSpPr>
            <a:spLocks noGrp="1"/>
          </p:cNvSpPr>
          <p:nvPr>
            <p:ph type="title"/>
          </p:nvPr>
        </p:nvSpPr>
        <p:spPr>
          <a:xfrm>
            <a:off x="411480" y="150508"/>
            <a:ext cx="7565937" cy="484222"/>
          </a:xfrm>
        </p:spPr>
        <p:txBody>
          <a:bodyPr>
            <a:normAutofit fontScale="90000"/>
          </a:bodyPr>
          <a:lstStyle/>
          <a:p>
            <a:r>
              <a:rPr lang="en-AU">
                <a:latin typeface="Arial Black" panose="020B0A04020102020204" pitchFamily="34" charset="0"/>
              </a:rPr>
              <a:t>Data Ingestion Framework</a:t>
            </a:r>
          </a:p>
        </p:txBody>
      </p:sp>
      <p:sp>
        <p:nvSpPr>
          <p:cNvPr id="4" name="Text Placeholder 3">
            <a:extLst>
              <a:ext uri="{FF2B5EF4-FFF2-40B4-BE49-F238E27FC236}">
                <a16:creationId xmlns:a16="http://schemas.microsoft.com/office/drawing/2014/main" id="{89E69FB0-69D1-475E-8D59-948635F90F18}"/>
              </a:ext>
            </a:extLst>
          </p:cNvPr>
          <p:cNvSpPr>
            <a:spLocks noGrp="1"/>
          </p:cNvSpPr>
          <p:nvPr>
            <p:ph type="body" sz="quarter" idx="15"/>
          </p:nvPr>
        </p:nvSpPr>
        <p:spPr>
          <a:xfrm>
            <a:off x="426720" y="915115"/>
            <a:ext cx="8761771" cy="3148173"/>
          </a:xfrm>
        </p:spPr>
        <p:txBody>
          <a:bodyPr>
            <a:normAutofit fontScale="92500"/>
          </a:bodyPr>
          <a:lstStyle/>
          <a:p>
            <a:pPr marL="0" indent="0">
              <a:buNone/>
            </a:pPr>
            <a:r>
              <a:rPr lang="en-AU" sz="2400" b="1"/>
              <a:t>Full load </a:t>
            </a:r>
            <a:r>
              <a:rPr lang="en-AU" sz="2400"/>
              <a:t>– is a process to collect and move the entire data of a table</a:t>
            </a:r>
          </a:p>
          <a:p>
            <a:r>
              <a:rPr lang="en-AU" sz="2400"/>
              <a:t>Full load can be once-off or batched as per pre-set schedule</a:t>
            </a:r>
          </a:p>
          <a:p>
            <a:pPr marL="0" indent="0">
              <a:buNone/>
            </a:pPr>
            <a:r>
              <a:rPr lang="en-AU" sz="2400"/>
              <a:t>  </a:t>
            </a:r>
          </a:p>
          <a:p>
            <a:pPr marL="0" indent="0">
              <a:buNone/>
            </a:pPr>
            <a:r>
              <a:rPr lang="en-AU" sz="2400" b="1"/>
              <a:t>Incremental -  </a:t>
            </a:r>
            <a:r>
              <a:rPr lang="en-AU" sz="2400"/>
              <a:t>capture of differential data </a:t>
            </a:r>
          </a:p>
          <a:p>
            <a:r>
              <a:rPr lang="en-AU" sz="2400"/>
              <a:t>Incremental capture of change data can be</a:t>
            </a:r>
          </a:p>
          <a:p>
            <a:pPr marL="914400" lvl="1" indent="-457200">
              <a:buFont typeface="+mj-lt"/>
              <a:buAutoNum type="alphaLcParenR"/>
            </a:pPr>
            <a:r>
              <a:rPr lang="en-AU" sz="2400"/>
              <a:t>real-time</a:t>
            </a:r>
          </a:p>
          <a:p>
            <a:pPr marL="914400" lvl="1" indent="-457200">
              <a:buFont typeface="+mj-lt"/>
              <a:buAutoNum type="alphaLcParenR"/>
            </a:pPr>
            <a:r>
              <a:rPr lang="en-AU" sz="2400"/>
              <a:t>Orchestrated </a:t>
            </a:r>
          </a:p>
        </p:txBody>
      </p:sp>
      <p:sp>
        <p:nvSpPr>
          <p:cNvPr id="5" name="Slide Number Placeholder 4">
            <a:extLst>
              <a:ext uri="{FF2B5EF4-FFF2-40B4-BE49-F238E27FC236}">
                <a16:creationId xmlns:a16="http://schemas.microsoft.com/office/drawing/2014/main" id="{BF4E7482-A8FD-4EB1-BEA6-FB83FF1499D1}"/>
              </a:ext>
            </a:extLst>
          </p:cNvPr>
          <p:cNvSpPr>
            <a:spLocks noGrp="1"/>
          </p:cNvSpPr>
          <p:nvPr>
            <p:ph type="sldNum" sz="quarter" idx="16"/>
          </p:nvPr>
        </p:nvSpPr>
        <p:spPr/>
        <p:txBody>
          <a:bodyPr/>
          <a:lstStyle/>
          <a:p>
            <a:fld id="{CFE10634-C7B7-E64C-A7D2-655B2A8093C4}" type="slidenum">
              <a:rPr lang="en-US" smtClean="0"/>
              <a:pPr/>
              <a:t>29</a:t>
            </a:fld>
            <a:endParaRPr lang="en-US"/>
          </a:p>
        </p:txBody>
      </p:sp>
    </p:spTree>
    <p:extLst>
      <p:ext uri="{BB962C8B-B14F-4D97-AF65-F5344CB8AC3E}">
        <p14:creationId xmlns:p14="http://schemas.microsoft.com/office/powerpoint/2010/main" val="284126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634D-9AD6-428A-9C42-90B0DD9183AB}"/>
              </a:ext>
            </a:extLst>
          </p:cNvPr>
          <p:cNvSpPr>
            <a:spLocks noGrp="1"/>
          </p:cNvSpPr>
          <p:nvPr>
            <p:ph type="title"/>
          </p:nvPr>
        </p:nvSpPr>
        <p:spPr>
          <a:xfrm>
            <a:off x="457200" y="198119"/>
            <a:ext cx="7565937" cy="484222"/>
          </a:xfrm>
        </p:spPr>
        <p:txBody>
          <a:bodyPr>
            <a:normAutofit fontScale="90000"/>
          </a:bodyPr>
          <a:lstStyle/>
          <a:p>
            <a:r>
              <a:rPr lang="en-AU">
                <a:latin typeface="Arial Black" panose="020B0A04020102020204" pitchFamily="34" charset="0"/>
              </a:rPr>
              <a:t>Document Purpose (Ask of DAC)</a:t>
            </a:r>
          </a:p>
        </p:txBody>
      </p:sp>
      <p:sp>
        <p:nvSpPr>
          <p:cNvPr id="4" name="Text Placeholder 3">
            <a:extLst>
              <a:ext uri="{FF2B5EF4-FFF2-40B4-BE49-F238E27FC236}">
                <a16:creationId xmlns:a16="http://schemas.microsoft.com/office/drawing/2014/main" id="{F03F4EE7-2CF1-441B-904A-AC5132BE8E3B}"/>
              </a:ext>
            </a:extLst>
          </p:cNvPr>
          <p:cNvSpPr>
            <a:spLocks noGrp="1"/>
          </p:cNvSpPr>
          <p:nvPr>
            <p:ph type="body" sz="quarter" idx="15"/>
          </p:nvPr>
        </p:nvSpPr>
        <p:spPr>
          <a:xfrm>
            <a:off x="457200" y="908605"/>
            <a:ext cx="8154649" cy="3148173"/>
          </a:xfrm>
        </p:spPr>
        <p:txBody>
          <a:bodyPr>
            <a:normAutofit fontScale="92500" lnSpcReduction="10000"/>
          </a:bodyPr>
          <a:lstStyle/>
          <a:p>
            <a:r>
              <a:rPr lang="en-AU" sz="2800"/>
              <a:t>Review &amp; endorse various data ingestion patterns that can be applied across structured, unstructured and semi-structured data, in order to collect and move, source data to target data store (S3), primarily supporting Project Guardian requirements.</a:t>
            </a:r>
          </a:p>
          <a:p>
            <a:pPr marL="0" indent="0">
              <a:buNone/>
            </a:pPr>
            <a:endParaRPr lang="en-AU" sz="2800"/>
          </a:p>
          <a:p>
            <a:r>
              <a:rPr lang="en-AU" sz="2800"/>
              <a:t>Recommends application design consideration to support future use cases that leverage data lake.</a:t>
            </a:r>
          </a:p>
        </p:txBody>
      </p:sp>
      <p:sp>
        <p:nvSpPr>
          <p:cNvPr id="5" name="Slide Number Placeholder 4">
            <a:extLst>
              <a:ext uri="{FF2B5EF4-FFF2-40B4-BE49-F238E27FC236}">
                <a16:creationId xmlns:a16="http://schemas.microsoft.com/office/drawing/2014/main" id="{8D2EF498-4DDF-4AF5-A1F8-5DCB6D0C6DEF}"/>
              </a:ext>
            </a:extLst>
          </p:cNvPr>
          <p:cNvSpPr>
            <a:spLocks noGrp="1"/>
          </p:cNvSpPr>
          <p:nvPr>
            <p:ph type="sldNum" sz="quarter" idx="16"/>
          </p:nvPr>
        </p:nvSpPr>
        <p:spPr/>
        <p:txBody>
          <a:bodyPr/>
          <a:lstStyle/>
          <a:p>
            <a:fld id="{CFE10634-C7B7-E64C-A7D2-655B2A8093C4}" type="slidenum">
              <a:rPr lang="en-US" smtClean="0"/>
              <a:pPr/>
              <a:t>3</a:t>
            </a:fld>
            <a:endParaRPr lang="en-US"/>
          </a:p>
        </p:txBody>
      </p:sp>
    </p:spTree>
    <p:extLst>
      <p:ext uri="{BB962C8B-B14F-4D97-AF65-F5344CB8AC3E}">
        <p14:creationId xmlns:p14="http://schemas.microsoft.com/office/powerpoint/2010/main" val="118629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1FD8-874B-4C7E-9075-71557F3ECF3A}"/>
              </a:ext>
            </a:extLst>
          </p:cNvPr>
          <p:cNvSpPr>
            <a:spLocks noGrp="1"/>
          </p:cNvSpPr>
          <p:nvPr>
            <p:ph type="title"/>
          </p:nvPr>
        </p:nvSpPr>
        <p:spPr>
          <a:xfrm>
            <a:off x="276535" y="74880"/>
            <a:ext cx="7565937" cy="484222"/>
          </a:xfrm>
        </p:spPr>
        <p:txBody>
          <a:bodyPr>
            <a:normAutofit fontScale="90000"/>
          </a:bodyPr>
          <a:lstStyle/>
          <a:p>
            <a:r>
              <a:rPr lang="en-AU">
                <a:latin typeface="Arial Black" panose="020B0A04020102020204" pitchFamily="34" charset="0"/>
              </a:rPr>
              <a:t>Data Ingestion Framework</a:t>
            </a:r>
          </a:p>
        </p:txBody>
      </p:sp>
      <p:sp>
        <p:nvSpPr>
          <p:cNvPr id="4" name="Text Placeholder 3">
            <a:extLst>
              <a:ext uri="{FF2B5EF4-FFF2-40B4-BE49-F238E27FC236}">
                <a16:creationId xmlns:a16="http://schemas.microsoft.com/office/drawing/2014/main" id="{F3497D57-3135-439F-89FE-9920908049DF}"/>
              </a:ext>
            </a:extLst>
          </p:cNvPr>
          <p:cNvSpPr>
            <a:spLocks noGrp="1"/>
          </p:cNvSpPr>
          <p:nvPr>
            <p:ph type="body" sz="quarter" idx="15"/>
          </p:nvPr>
        </p:nvSpPr>
        <p:spPr>
          <a:xfrm>
            <a:off x="347392" y="743068"/>
            <a:ext cx="8473415" cy="4081180"/>
          </a:xfrm>
        </p:spPr>
        <p:txBody>
          <a:bodyPr>
            <a:normAutofit lnSpcReduction="10000"/>
          </a:bodyPr>
          <a:lstStyle/>
          <a:p>
            <a:pPr marL="0" indent="0">
              <a:buNone/>
            </a:pPr>
            <a:r>
              <a:rPr lang="en-AU" sz="2000" b="1"/>
              <a:t>Full load for incremental data capture</a:t>
            </a:r>
            <a:r>
              <a:rPr lang="en-AU" sz="2000"/>
              <a:t>– if CDC is not enabled in the source system, full load of selected tables should be considered at pre-set time to facilitate capture of differential data orchestrated by custom build processing engine (Spark).</a:t>
            </a:r>
          </a:p>
          <a:p>
            <a:pPr marL="0" indent="0">
              <a:buNone/>
            </a:pPr>
            <a:endParaRPr lang="en-AU" sz="2000"/>
          </a:p>
          <a:p>
            <a:pPr marL="0" indent="0">
              <a:buNone/>
            </a:pPr>
            <a:r>
              <a:rPr lang="en-AU" sz="2000" b="1"/>
              <a:t>Orchestrated incremental data capture - </a:t>
            </a:r>
          </a:p>
          <a:p>
            <a:r>
              <a:rPr lang="en-AU" sz="2000"/>
              <a:t>Facilitated by custom processing engine (Spark)</a:t>
            </a:r>
          </a:p>
          <a:p>
            <a:r>
              <a:rPr lang="en-AU" sz="2000"/>
              <a:t>Employ to capture incremental data if CDC is not an option</a:t>
            </a:r>
          </a:p>
          <a:p>
            <a:r>
              <a:rPr lang="en-AU" sz="2000"/>
              <a:t>Consider selected tables only, in order to reduce computational time</a:t>
            </a:r>
          </a:p>
          <a:p>
            <a:r>
              <a:rPr lang="en-AU" sz="2000"/>
              <a:t>Compare previous &amp; current full load to prepare differential records</a:t>
            </a:r>
          </a:p>
          <a:p>
            <a:r>
              <a:rPr lang="en-AU" sz="2000"/>
              <a:t>Appends time stamp &amp; correct flag (Insert, Update, Delete) in the parquet file while moving incremental record to raw sub zone</a:t>
            </a:r>
          </a:p>
          <a:p>
            <a:endParaRPr lang="en-AU" sz="2000"/>
          </a:p>
        </p:txBody>
      </p:sp>
      <p:sp>
        <p:nvSpPr>
          <p:cNvPr id="5" name="Slide Number Placeholder 4">
            <a:extLst>
              <a:ext uri="{FF2B5EF4-FFF2-40B4-BE49-F238E27FC236}">
                <a16:creationId xmlns:a16="http://schemas.microsoft.com/office/drawing/2014/main" id="{C450FE11-BA80-4842-BB72-72112164D220}"/>
              </a:ext>
            </a:extLst>
          </p:cNvPr>
          <p:cNvSpPr>
            <a:spLocks noGrp="1"/>
          </p:cNvSpPr>
          <p:nvPr>
            <p:ph type="sldNum" sz="quarter" idx="16"/>
          </p:nvPr>
        </p:nvSpPr>
        <p:spPr/>
        <p:txBody>
          <a:bodyPr/>
          <a:lstStyle/>
          <a:p>
            <a:fld id="{CFE10634-C7B7-E64C-A7D2-655B2A8093C4}" type="slidenum">
              <a:rPr lang="en-US" smtClean="0"/>
              <a:pPr/>
              <a:t>30</a:t>
            </a:fld>
            <a:endParaRPr lang="en-US"/>
          </a:p>
        </p:txBody>
      </p:sp>
    </p:spTree>
    <p:extLst>
      <p:ext uri="{BB962C8B-B14F-4D97-AF65-F5344CB8AC3E}">
        <p14:creationId xmlns:p14="http://schemas.microsoft.com/office/powerpoint/2010/main" val="2308152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AA10-F589-4860-B456-01710505A896}"/>
              </a:ext>
            </a:extLst>
          </p:cNvPr>
          <p:cNvSpPr>
            <a:spLocks noGrp="1"/>
          </p:cNvSpPr>
          <p:nvPr>
            <p:ph type="title"/>
          </p:nvPr>
        </p:nvSpPr>
        <p:spPr>
          <a:xfrm>
            <a:off x="0" y="881100"/>
            <a:ext cx="8183105" cy="484222"/>
          </a:xfrm>
        </p:spPr>
        <p:txBody>
          <a:bodyPr>
            <a:noAutofit/>
          </a:bodyPr>
          <a:lstStyle/>
          <a:p>
            <a:pPr algn="ctr"/>
            <a:r>
              <a:rPr lang="en-AU" sz="2600">
                <a:latin typeface="Arial Black" panose="020B0A04020102020204" pitchFamily="34" charset="0"/>
              </a:rPr>
              <a:t>Proposed Data Ingestion Frequency &amp; Mode</a:t>
            </a:r>
            <a:br>
              <a:rPr lang="en-AU" sz="2600">
                <a:latin typeface="Arial Black" panose="020B0A04020102020204" pitchFamily="34" charset="0"/>
              </a:rPr>
            </a:br>
            <a:r>
              <a:rPr lang="en-AU" sz="2600">
                <a:latin typeface="Arial Black" panose="020B0A04020102020204" pitchFamily="34" charset="0"/>
              </a:rPr>
              <a:t>(Supporting Project Guardian)</a:t>
            </a:r>
          </a:p>
        </p:txBody>
      </p:sp>
      <p:sp>
        <p:nvSpPr>
          <p:cNvPr id="4" name="Text Placeholder 3">
            <a:extLst>
              <a:ext uri="{FF2B5EF4-FFF2-40B4-BE49-F238E27FC236}">
                <a16:creationId xmlns:a16="http://schemas.microsoft.com/office/drawing/2014/main" id="{0E39F8C8-52C7-4B72-938C-B0A4292D7201}"/>
              </a:ext>
            </a:extLst>
          </p:cNvPr>
          <p:cNvSpPr>
            <a:spLocks noGrp="1"/>
          </p:cNvSpPr>
          <p:nvPr>
            <p:ph type="body" sz="quarter" idx="15"/>
          </p:nvPr>
        </p:nvSpPr>
        <p:spPr>
          <a:xfrm>
            <a:off x="2245190" y="3937357"/>
            <a:ext cx="3305504" cy="1054974"/>
          </a:xfrm>
        </p:spPr>
        <p:txBody>
          <a:bodyPr>
            <a:normAutofit/>
          </a:bodyPr>
          <a:lstStyle/>
          <a:p>
            <a:pPr marL="0" indent="0">
              <a:buNone/>
            </a:pPr>
            <a:r>
              <a:rPr lang="en-AU" sz="1200"/>
              <a:t>Project Guardian will leverage once off full &amp; daily incremental batch layer to ingest only tables that contains critical data elements. </a:t>
            </a:r>
          </a:p>
        </p:txBody>
      </p:sp>
      <p:sp>
        <p:nvSpPr>
          <p:cNvPr id="5" name="Slide Number Placeholder 4">
            <a:extLst>
              <a:ext uri="{FF2B5EF4-FFF2-40B4-BE49-F238E27FC236}">
                <a16:creationId xmlns:a16="http://schemas.microsoft.com/office/drawing/2014/main" id="{358049BB-65AD-48CA-902F-02BE203389C0}"/>
              </a:ext>
            </a:extLst>
          </p:cNvPr>
          <p:cNvSpPr>
            <a:spLocks noGrp="1"/>
          </p:cNvSpPr>
          <p:nvPr>
            <p:ph type="sldNum" sz="quarter" idx="16"/>
          </p:nvPr>
        </p:nvSpPr>
        <p:spPr/>
        <p:txBody>
          <a:bodyPr/>
          <a:lstStyle/>
          <a:p>
            <a:fld id="{CFE10634-C7B7-E64C-A7D2-655B2A8093C4}" type="slidenum">
              <a:rPr lang="en-US" smtClean="0"/>
              <a:pPr/>
              <a:t>31</a:t>
            </a:fld>
            <a:endParaRPr lang="en-US"/>
          </a:p>
        </p:txBody>
      </p:sp>
      <p:pic>
        <p:nvPicPr>
          <p:cNvPr id="8" name="Picture 7">
            <a:extLst>
              <a:ext uri="{FF2B5EF4-FFF2-40B4-BE49-F238E27FC236}">
                <a16:creationId xmlns:a16="http://schemas.microsoft.com/office/drawing/2014/main" id="{639CC1E5-6D87-4CE1-8FD9-55C406D31A4C}"/>
              </a:ext>
            </a:extLst>
          </p:cNvPr>
          <p:cNvPicPr>
            <a:picLocks noChangeAspect="1"/>
          </p:cNvPicPr>
          <p:nvPr/>
        </p:nvPicPr>
        <p:blipFill>
          <a:blip r:embed="rId2"/>
          <a:stretch>
            <a:fillRect/>
          </a:stretch>
        </p:blipFill>
        <p:spPr>
          <a:xfrm>
            <a:off x="349240" y="1813137"/>
            <a:ext cx="6958816" cy="1886614"/>
          </a:xfrm>
          <a:prstGeom prst="rect">
            <a:avLst/>
          </a:prstGeom>
        </p:spPr>
      </p:pic>
      <p:sp>
        <p:nvSpPr>
          <p:cNvPr id="9" name="Rectangle: Rounded Corners 8">
            <a:extLst>
              <a:ext uri="{FF2B5EF4-FFF2-40B4-BE49-F238E27FC236}">
                <a16:creationId xmlns:a16="http://schemas.microsoft.com/office/drawing/2014/main" id="{2198D2C0-2988-45C3-90F5-9AD1DEF9332E}"/>
              </a:ext>
            </a:extLst>
          </p:cNvPr>
          <p:cNvSpPr/>
          <p:nvPr/>
        </p:nvSpPr>
        <p:spPr>
          <a:xfrm>
            <a:off x="3148874" y="3542127"/>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4</a:t>
            </a:r>
          </a:p>
        </p:txBody>
      </p:sp>
    </p:spTree>
    <p:extLst>
      <p:ext uri="{BB962C8B-B14F-4D97-AF65-F5344CB8AC3E}">
        <p14:creationId xmlns:p14="http://schemas.microsoft.com/office/powerpoint/2010/main" val="3569470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32</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414584" y="1948302"/>
            <a:ext cx="8319510" cy="1236331"/>
          </a:xfrm>
        </p:spPr>
        <p:txBody>
          <a:bodyPr>
            <a:normAutofit fontScale="90000"/>
          </a:bodyPr>
          <a:lstStyle/>
          <a:p>
            <a:pPr algn="l">
              <a:spcBef>
                <a:spcPts val="600"/>
              </a:spcBef>
              <a:spcAft>
                <a:spcPts val="1200"/>
              </a:spcAft>
            </a:pPr>
            <a:r>
              <a:rPr lang="en-AU" sz="4000" b="1">
                <a:solidFill>
                  <a:schemeClr val="bg1"/>
                </a:solidFill>
                <a:latin typeface="Arial Black" panose="020B0A04020102020204" pitchFamily="34" charset="0"/>
              </a:rPr>
              <a:t>Data Ingestion Framework</a:t>
            </a:r>
            <a:br>
              <a:rPr lang="en-AU" sz="4000" b="1">
                <a:solidFill>
                  <a:schemeClr val="bg1"/>
                </a:solidFill>
                <a:latin typeface="Arial Black" panose="020B0A04020102020204" pitchFamily="34" charset="0"/>
              </a:rPr>
            </a:br>
            <a:r>
              <a:rPr lang="en-AU" sz="2700" b="1">
                <a:solidFill>
                  <a:srgbClr val="E37222"/>
                </a:solidFill>
                <a:latin typeface="Arial Black" panose="020B0A04020102020204" pitchFamily="34" charset="0"/>
              </a:rPr>
              <a:t>(Design Pattern Supporting Structured Data)</a:t>
            </a:r>
            <a:endParaRPr lang="en-AU" sz="1400">
              <a:solidFill>
                <a:srgbClr val="E37222"/>
              </a:solidFill>
              <a:latin typeface="+mn-lt"/>
            </a:endParaRPr>
          </a:p>
        </p:txBody>
      </p:sp>
    </p:spTree>
    <p:extLst>
      <p:ext uri="{BB962C8B-B14F-4D97-AF65-F5344CB8AC3E}">
        <p14:creationId xmlns:p14="http://schemas.microsoft.com/office/powerpoint/2010/main" val="1930156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2E53-A446-4101-AE0A-BCA994310BD5}"/>
              </a:ext>
            </a:extLst>
          </p:cNvPr>
          <p:cNvSpPr>
            <a:spLocks noGrp="1"/>
          </p:cNvSpPr>
          <p:nvPr>
            <p:ph type="title"/>
          </p:nvPr>
        </p:nvSpPr>
        <p:spPr>
          <a:xfrm>
            <a:off x="0" y="159162"/>
            <a:ext cx="8223544" cy="652292"/>
          </a:xfrm>
        </p:spPr>
        <p:txBody>
          <a:bodyPr>
            <a:noAutofit/>
          </a:bodyPr>
          <a:lstStyle/>
          <a:p>
            <a:r>
              <a:rPr lang="en-AU" sz="2400">
                <a:latin typeface="Arial Black" panose="020B0A04020102020204" pitchFamily="34" charset="0"/>
              </a:rPr>
              <a:t>Data Ingestion Decision Workflow </a:t>
            </a:r>
            <a:br>
              <a:rPr lang="en-AU" sz="2400">
                <a:latin typeface="Arial Black" panose="020B0A04020102020204" pitchFamily="34" charset="0"/>
              </a:rPr>
            </a:br>
            <a:r>
              <a:rPr lang="en-AU" sz="2400">
                <a:solidFill>
                  <a:schemeClr val="tx2">
                    <a:lumMod val="75000"/>
                  </a:schemeClr>
                </a:solidFill>
                <a:latin typeface="Arial Black" panose="020B0A04020102020204" pitchFamily="34" charset="0"/>
              </a:rPr>
              <a:t>(SQL Source)</a:t>
            </a:r>
          </a:p>
        </p:txBody>
      </p:sp>
      <p:sp>
        <p:nvSpPr>
          <p:cNvPr id="5" name="Slide Number Placeholder 4">
            <a:extLst>
              <a:ext uri="{FF2B5EF4-FFF2-40B4-BE49-F238E27FC236}">
                <a16:creationId xmlns:a16="http://schemas.microsoft.com/office/drawing/2014/main" id="{6CF4D454-B541-4DFD-A7A1-18ED1795A2E8}"/>
              </a:ext>
            </a:extLst>
          </p:cNvPr>
          <p:cNvSpPr>
            <a:spLocks noGrp="1"/>
          </p:cNvSpPr>
          <p:nvPr>
            <p:ph type="sldNum" sz="quarter" idx="16"/>
          </p:nvPr>
        </p:nvSpPr>
        <p:spPr/>
        <p:txBody>
          <a:bodyPr/>
          <a:lstStyle/>
          <a:p>
            <a:fld id="{CFE10634-C7B7-E64C-A7D2-655B2A8093C4}" type="slidenum">
              <a:rPr lang="en-US" smtClean="0"/>
              <a:pPr/>
              <a:t>33</a:t>
            </a:fld>
            <a:endParaRPr lang="en-US"/>
          </a:p>
        </p:txBody>
      </p:sp>
      <p:pic>
        <p:nvPicPr>
          <p:cNvPr id="11" name="Picture 10">
            <a:extLst>
              <a:ext uri="{FF2B5EF4-FFF2-40B4-BE49-F238E27FC236}">
                <a16:creationId xmlns:a16="http://schemas.microsoft.com/office/drawing/2014/main" id="{6FBF3864-89A6-4AD9-BA17-FE113AEAD4ED}"/>
              </a:ext>
            </a:extLst>
          </p:cNvPr>
          <p:cNvPicPr>
            <a:picLocks noChangeAspect="1"/>
          </p:cNvPicPr>
          <p:nvPr/>
        </p:nvPicPr>
        <p:blipFill>
          <a:blip r:embed="rId2"/>
          <a:stretch>
            <a:fillRect/>
          </a:stretch>
        </p:blipFill>
        <p:spPr>
          <a:xfrm>
            <a:off x="1546413" y="750898"/>
            <a:ext cx="5276686" cy="3908852"/>
          </a:xfrm>
          <a:prstGeom prst="rect">
            <a:avLst/>
          </a:prstGeom>
        </p:spPr>
      </p:pic>
      <p:sp>
        <p:nvSpPr>
          <p:cNvPr id="6" name="Rectangle: Rounded Corners 5">
            <a:extLst>
              <a:ext uri="{FF2B5EF4-FFF2-40B4-BE49-F238E27FC236}">
                <a16:creationId xmlns:a16="http://schemas.microsoft.com/office/drawing/2014/main" id="{1B196605-A806-4EE7-B491-81A39A475E03}"/>
              </a:ext>
            </a:extLst>
          </p:cNvPr>
          <p:cNvSpPr/>
          <p:nvPr/>
        </p:nvSpPr>
        <p:spPr>
          <a:xfrm>
            <a:off x="3450431" y="4867404"/>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5</a:t>
            </a:r>
          </a:p>
        </p:txBody>
      </p:sp>
    </p:spTree>
    <p:extLst>
      <p:ext uri="{BB962C8B-B14F-4D97-AF65-F5344CB8AC3E}">
        <p14:creationId xmlns:p14="http://schemas.microsoft.com/office/powerpoint/2010/main" val="336662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78724" y="345167"/>
            <a:ext cx="7802654" cy="484222"/>
          </a:xfrm>
        </p:spPr>
        <p:txBody>
          <a:bodyPr>
            <a:normAutofit fontScale="90000"/>
          </a:bodyPr>
          <a:lstStyle/>
          <a:p>
            <a:r>
              <a:rPr lang="en-AU">
                <a:latin typeface="Arial Black" panose="020B0A04020102020204" pitchFamily="34" charset="0"/>
              </a:rPr>
              <a:t>Data Ingestion Pattern 1A – SQL Source</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34</a:t>
            </a:fld>
            <a:endParaRPr lang="en-US"/>
          </a:p>
        </p:txBody>
      </p:sp>
      <p:pic>
        <p:nvPicPr>
          <p:cNvPr id="13" name="Picture 12">
            <a:extLst>
              <a:ext uri="{FF2B5EF4-FFF2-40B4-BE49-F238E27FC236}">
                <a16:creationId xmlns:a16="http://schemas.microsoft.com/office/drawing/2014/main" id="{743A4062-F15C-4927-A445-5D3648D1F4FD}"/>
              </a:ext>
            </a:extLst>
          </p:cNvPr>
          <p:cNvPicPr>
            <a:picLocks noChangeAspect="1"/>
          </p:cNvPicPr>
          <p:nvPr/>
        </p:nvPicPr>
        <p:blipFill>
          <a:blip r:embed="rId2"/>
          <a:stretch>
            <a:fillRect/>
          </a:stretch>
        </p:blipFill>
        <p:spPr>
          <a:xfrm>
            <a:off x="455540" y="2336011"/>
            <a:ext cx="8232920" cy="2105400"/>
          </a:xfrm>
          <a:prstGeom prst="rect">
            <a:avLst/>
          </a:prstGeom>
        </p:spPr>
      </p:pic>
      <p:sp>
        <p:nvSpPr>
          <p:cNvPr id="6" name="Rectangle: Rounded Corners 5">
            <a:extLst>
              <a:ext uri="{FF2B5EF4-FFF2-40B4-BE49-F238E27FC236}">
                <a16:creationId xmlns:a16="http://schemas.microsoft.com/office/drawing/2014/main" id="{7096F462-4673-41B2-A847-FA8616DCDC4F}"/>
              </a:ext>
            </a:extLst>
          </p:cNvPr>
          <p:cNvSpPr/>
          <p:nvPr/>
        </p:nvSpPr>
        <p:spPr>
          <a:xfrm>
            <a:off x="3565713" y="4614322"/>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6</a:t>
            </a:r>
          </a:p>
        </p:txBody>
      </p:sp>
      <p:graphicFrame>
        <p:nvGraphicFramePr>
          <p:cNvPr id="7" name="Table 6">
            <a:extLst>
              <a:ext uri="{FF2B5EF4-FFF2-40B4-BE49-F238E27FC236}">
                <a16:creationId xmlns:a16="http://schemas.microsoft.com/office/drawing/2014/main" id="{7DFBA3B8-34F9-47A5-98E1-B2D647F28EDC}"/>
              </a:ext>
            </a:extLst>
          </p:cNvPr>
          <p:cNvGraphicFramePr>
            <a:graphicFrameLocks noGrp="1"/>
          </p:cNvGraphicFramePr>
          <p:nvPr>
            <p:extLst>
              <p:ext uri="{D42A27DB-BD31-4B8C-83A1-F6EECF244321}">
                <p14:modId xmlns:p14="http://schemas.microsoft.com/office/powerpoint/2010/main" val="1279945941"/>
              </p:ext>
            </p:extLst>
          </p:nvPr>
        </p:nvGraphicFramePr>
        <p:xfrm>
          <a:off x="455539" y="1060836"/>
          <a:ext cx="8232920" cy="792480"/>
        </p:xfrm>
        <a:graphic>
          <a:graphicData uri="http://schemas.openxmlformats.org/drawingml/2006/table">
            <a:tbl>
              <a:tblPr firstRow="1" bandRow="1">
                <a:tableStyleId>{C083E6E3-FA7D-4D7B-A595-EF9225AFEA82}</a:tableStyleId>
              </a:tblPr>
              <a:tblGrid>
                <a:gridCol w="1139212">
                  <a:extLst>
                    <a:ext uri="{9D8B030D-6E8A-4147-A177-3AD203B41FA5}">
                      <a16:colId xmlns:a16="http://schemas.microsoft.com/office/drawing/2014/main" val="865975363"/>
                    </a:ext>
                  </a:extLst>
                </a:gridCol>
                <a:gridCol w="7093708">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400" b="1">
                          <a:solidFill>
                            <a:schemeClr val="tx2">
                              <a:lumMod val="75000"/>
                            </a:schemeClr>
                          </a:solidFill>
                        </a:rPr>
                        <a:t>1A</a:t>
                      </a:r>
                      <a:endParaRPr lang="en-AU" sz="14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supports real-time ingestion of data between SQL source where CDC is enabled and AWS S3 target data store</a:t>
                      </a:r>
                      <a:endParaRPr lang="en-AU" sz="1000" b="0" i="1">
                        <a:solidFill>
                          <a:schemeClr val="tx2">
                            <a:lumMod val="75000"/>
                          </a:schemeClr>
                        </a:solidFill>
                      </a:endParaRPr>
                    </a:p>
                    <a:p>
                      <a:pPr marL="0" lvl="0" indent="0" algn="l">
                        <a:buFont typeface="Arial" panose="020B0604020202020204" pitchFamily="34" charset="0"/>
                        <a:buNone/>
                      </a:pPr>
                      <a:endParaRPr lang="en-AU" sz="1000" b="1" i="1">
                        <a:solidFill>
                          <a:schemeClr val="tx2">
                            <a:lumMod val="75000"/>
                          </a:schemeClr>
                        </a:solidFill>
                      </a:endParaRP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3924488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285163" y="417122"/>
            <a:ext cx="7720380" cy="484222"/>
          </a:xfrm>
        </p:spPr>
        <p:txBody>
          <a:bodyPr>
            <a:normAutofit fontScale="90000"/>
          </a:bodyPr>
          <a:lstStyle/>
          <a:p>
            <a:r>
              <a:rPr lang="en-AU">
                <a:latin typeface="Arial Black" panose="020B0A04020102020204" pitchFamily="34" charset="0"/>
              </a:rPr>
              <a:t>Data Ingestion Pattern 1B – SQL Source</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35</a:t>
            </a:fld>
            <a:endParaRPr lang="en-US"/>
          </a:p>
        </p:txBody>
      </p:sp>
      <p:pic>
        <p:nvPicPr>
          <p:cNvPr id="10" name="Picture 9">
            <a:extLst>
              <a:ext uri="{FF2B5EF4-FFF2-40B4-BE49-F238E27FC236}">
                <a16:creationId xmlns:a16="http://schemas.microsoft.com/office/drawing/2014/main" id="{F39C92FC-B268-4F39-BFD5-85CA140425C8}"/>
              </a:ext>
            </a:extLst>
          </p:cNvPr>
          <p:cNvPicPr>
            <a:picLocks noChangeAspect="1"/>
          </p:cNvPicPr>
          <p:nvPr/>
        </p:nvPicPr>
        <p:blipFill>
          <a:blip r:embed="rId2"/>
          <a:stretch>
            <a:fillRect/>
          </a:stretch>
        </p:blipFill>
        <p:spPr>
          <a:xfrm>
            <a:off x="457200" y="2214354"/>
            <a:ext cx="8232920" cy="2105400"/>
          </a:xfrm>
          <a:prstGeom prst="rect">
            <a:avLst/>
          </a:prstGeom>
        </p:spPr>
      </p:pic>
      <p:sp>
        <p:nvSpPr>
          <p:cNvPr id="6" name="Rectangle: Rounded Corners 5">
            <a:extLst>
              <a:ext uri="{FF2B5EF4-FFF2-40B4-BE49-F238E27FC236}">
                <a16:creationId xmlns:a16="http://schemas.microsoft.com/office/drawing/2014/main" id="{840D621B-D332-4BBB-8C0F-659F2B0F25E6}"/>
              </a:ext>
            </a:extLst>
          </p:cNvPr>
          <p:cNvSpPr/>
          <p:nvPr/>
        </p:nvSpPr>
        <p:spPr>
          <a:xfrm>
            <a:off x="3515639" y="4357771"/>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7</a:t>
            </a:r>
          </a:p>
        </p:txBody>
      </p:sp>
      <p:graphicFrame>
        <p:nvGraphicFramePr>
          <p:cNvPr id="8" name="Table 7">
            <a:extLst>
              <a:ext uri="{FF2B5EF4-FFF2-40B4-BE49-F238E27FC236}">
                <a16:creationId xmlns:a16="http://schemas.microsoft.com/office/drawing/2014/main" id="{1C0A4D9F-7EF6-45FD-9479-C1FADCECF203}"/>
              </a:ext>
            </a:extLst>
          </p:cNvPr>
          <p:cNvGraphicFramePr>
            <a:graphicFrameLocks noGrp="1"/>
          </p:cNvGraphicFramePr>
          <p:nvPr>
            <p:extLst>
              <p:ext uri="{D42A27DB-BD31-4B8C-83A1-F6EECF244321}">
                <p14:modId xmlns:p14="http://schemas.microsoft.com/office/powerpoint/2010/main" val="3006338130"/>
              </p:ext>
            </p:extLst>
          </p:nvPr>
        </p:nvGraphicFramePr>
        <p:xfrm>
          <a:off x="455539" y="1060836"/>
          <a:ext cx="8232920" cy="7924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600" b="1">
                          <a:solidFill>
                            <a:schemeClr val="tx2">
                              <a:lumMod val="75000"/>
                            </a:schemeClr>
                          </a:solidFill>
                        </a:rPr>
                        <a:t>1B</a:t>
                      </a:r>
                      <a:endParaRPr lang="en-AU" sz="16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Supports batch ingestion of data between SQL source and AWS S3 target data store </a:t>
                      </a:r>
                      <a:endParaRPr lang="en-AU" sz="1000" b="0" i="1">
                        <a:solidFill>
                          <a:schemeClr val="tx2">
                            <a:lumMod val="75000"/>
                          </a:schemeClr>
                        </a:solidFill>
                      </a:endParaRPr>
                    </a:p>
                    <a:p>
                      <a:pPr marL="0" lvl="0" indent="0" algn="l">
                        <a:buFont typeface="Arial" panose="020B0604020202020204" pitchFamily="34" charset="0"/>
                        <a:buNone/>
                      </a:pPr>
                      <a:endParaRPr lang="en-AU" sz="1000" b="1" i="1">
                        <a:solidFill>
                          <a:schemeClr val="tx2">
                            <a:lumMod val="75000"/>
                          </a:schemeClr>
                        </a:solidFill>
                      </a:endParaRP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1131672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450371"/>
            <a:ext cx="7829381" cy="484222"/>
          </a:xfrm>
        </p:spPr>
        <p:txBody>
          <a:bodyPr>
            <a:normAutofit fontScale="90000"/>
          </a:bodyPr>
          <a:lstStyle/>
          <a:p>
            <a:r>
              <a:rPr lang="en-AU">
                <a:latin typeface="Arial Black" panose="020B0A04020102020204" pitchFamily="34" charset="0"/>
              </a:rPr>
              <a:t>Data Ingestion Pattern 1C – SQL Source</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36</a:t>
            </a:fld>
            <a:endParaRPr lang="en-US"/>
          </a:p>
        </p:txBody>
      </p:sp>
      <p:pic>
        <p:nvPicPr>
          <p:cNvPr id="4" name="Picture 3">
            <a:extLst>
              <a:ext uri="{FF2B5EF4-FFF2-40B4-BE49-F238E27FC236}">
                <a16:creationId xmlns:a16="http://schemas.microsoft.com/office/drawing/2014/main" id="{95A1B03E-2049-4CBD-9EF8-0C6FA72B25E4}"/>
              </a:ext>
            </a:extLst>
          </p:cNvPr>
          <p:cNvPicPr>
            <a:picLocks noChangeAspect="1"/>
          </p:cNvPicPr>
          <p:nvPr/>
        </p:nvPicPr>
        <p:blipFill>
          <a:blip r:embed="rId2"/>
          <a:stretch>
            <a:fillRect/>
          </a:stretch>
        </p:blipFill>
        <p:spPr>
          <a:xfrm>
            <a:off x="125295" y="2264943"/>
            <a:ext cx="8893407" cy="2157600"/>
          </a:xfrm>
          <a:prstGeom prst="rect">
            <a:avLst/>
          </a:prstGeom>
        </p:spPr>
      </p:pic>
      <p:sp>
        <p:nvSpPr>
          <p:cNvPr id="6" name="Rectangle: Rounded Corners 5">
            <a:extLst>
              <a:ext uri="{FF2B5EF4-FFF2-40B4-BE49-F238E27FC236}">
                <a16:creationId xmlns:a16="http://schemas.microsoft.com/office/drawing/2014/main" id="{189486A3-B35B-4F30-9C9B-E8AF5A8A17D2}"/>
              </a:ext>
            </a:extLst>
          </p:cNvPr>
          <p:cNvSpPr/>
          <p:nvPr/>
        </p:nvSpPr>
        <p:spPr>
          <a:xfrm>
            <a:off x="3743324" y="4507391"/>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8</a:t>
            </a:r>
          </a:p>
        </p:txBody>
      </p:sp>
      <p:graphicFrame>
        <p:nvGraphicFramePr>
          <p:cNvPr id="7" name="Table 6">
            <a:extLst>
              <a:ext uri="{FF2B5EF4-FFF2-40B4-BE49-F238E27FC236}">
                <a16:creationId xmlns:a16="http://schemas.microsoft.com/office/drawing/2014/main" id="{BC66AD76-60C2-4DA8-AE38-9B215CFD6123}"/>
              </a:ext>
            </a:extLst>
          </p:cNvPr>
          <p:cNvGraphicFramePr>
            <a:graphicFrameLocks noGrp="1"/>
          </p:cNvGraphicFramePr>
          <p:nvPr>
            <p:extLst>
              <p:ext uri="{D42A27DB-BD31-4B8C-83A1-F6EECF244321}">
                <p14:modId xmlns:p14="http://schemas.microsoft.com/office/powerpoint/2010/main" val="3110695843"/>
              </p:ext>
            </p:extLst>
          </p:nvPr>
        </p:nvGraphicFramePr>
        <p:xfrm>
          <a:off x="455539" y="1060836"/>
          <a:ext cx="8232920" cy="7924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a:solidFill>
                            <a:schemeClr val="tx2">
                              <a:lumMod val="75000"/>
                            </a:schemeClr>
                          </a:solidFill>
                        </a:rPr>
                        <a:t>1C</a:t>
                      </a:r>
                      <a:endParaRPr lang="en-AU" sz="18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Pattern supporting real-time ingestion of data between SQL based source system where CDC is not an option and target S3 bucket using SQL server replication and CDC enabled intermediary SQL database.</a:t>
                      </a: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179844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90120"/>
            <a:ext cx="7992883" cy="484222"/>
          </a:xfrm>
        </p:spPr>
        <p:txBody>
          <a:bodyPr>
            <a:normAutofit fontScale="90000"/>
          </a:bodyPr>
          <a:lstStyle/>
          <a:p>
            <a:r>
              <a:rPr lang="en-AU">
                <a:latin typeface="Arial Black" panose="020B0A04020102020204" pitchFamily="34" charset="0"/>
              </a:rPr>
              <a:t>Data Ingestion Pattern 1D – SQL Source</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37</a:t>
            </a:fld>
            <a:endParaRPr lang="en-US"/>
          </a:p>
        </p:txBody>
      </p:sp>
      <p:pic>
        <p:nvPicPr>
          <p:cNvPr id="6" name="Picture 5">
            <a:extLst>
              <a:ext uri="{FF2B5EF4-FFF2-40B4-BE49-F238E27FC236}">
                <a16:creationId xmlns:a16="http://schemas.microsoft.com/office/drawing/2014/main" id="{F0D2DFF1-53AE-4AFD-A9BC-812D0522CB7B}"/>
              </a:ext>
            </a:extLst>
          </p:cNvPr>
          <p:cNvPicPr>
            <a:picLocks noChangeAspect="1"/>
          </p:cNvPicPr>
          <p:nvPr/>
        </p:nvPicPr>
        <p:blipFill>
          <a:blip r:embed="rId2"/>
          <a:stretch>
            <a:fillRect/>
          </a:stretch>
        </p:blipFill>
        <p:spPr>
          <a:xfrm>
            <a:off x="455540" y="1402128"/>
            <a:ext cx="8232920" cy="3613400"/>
          </a:xfrm>
          <a:prstGeom prst="rect">
            <a:avLst/>
          </a:prstGeom>
        </p:spPr>
      </p:pic>
      <p:sp>
        <p:nvSpPr>
          <p:cNvPr id="7" name="Rectangle: Rounded Corners 6">
            <a:extLst>
              <a:ext uri="{FF2B5EF4-FFF2-40B4-BE49-F238E27FC236}">
                <a16:creationId xmlns:a16="http://schemas.microsoft.com/office/drawing/2014/main" id="{9967B40D-336F-4690-A21B-EED73B22FDB9}"/>
              </a:ext>
            </a:extLst>
          </p:cNvPr>
          <p:cNvSpPr/>
          <p:nvPr/>
        </p:nvSpPr>
        <p:spPr>
          <a:xfrm>
            <a:off x="762553" y="4718448"/>
            <a:ext cx="828675"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9</a:t>
            </a:r>
          </a:p>
        </p:txBody>
      </p:sp>
      <p:graphicFrame>
        <p:nvGraphicFramePr>
          <p:cNvPr id="8" name="Table 7">
            <a:extLst>
              <a:ext uri="{FF2B5EF4-FFF2-40B4-BE49-F238E27FC236}">
                <a16:creationId xmlns:a16="http://schemas.microsoft.com/office/drawing/2014/main" id="{714C2E1E-C383-46AF-BB69-C5C8971AD8DB}"/>
              </a:ext>
            </a:extLst>
          </p:cNvPr>
          <p:cNvGraphicFramePr>
            <a:graphicFrameLocks noGrp="1"/>
          </p:cNvGraphicFramePr>
          <p:nvPr>
            <p:extLst>
              <p:ext uri="{D42A27DB-BD31-4B8C-83A1-F6EECF244321}">
                <p14:modId xmlns:p14="http://schemas.microsoft.com/office/powerpoint/2010/main" val="3844117952"/>
              </p:ext>
            </p:extLst>
          </p:nvPr>
        </p:nvGraphicFramePr>
        <p:xfrm>
          <a:off x="455540" y="584068"/>
          <a:ext cx="8232920" cy="7670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a:solidFill>
                            <a:schemeClr val="tx2">
                              <a:lumMod val="75000"/>
                            </a:schemeClr>
                          </a:solidFill>
                        </a:rPr>
                        <a:t>1D</a:t>
                      </a:r>
                      <a:endParaRPr lang="en-AU" sz="18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Pattern supporting orchestrated incremental ingestion of SQL based source data to S3 using custom Spark application .</a:t>
                      </a: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222372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463421"/>
            <a:ext cx="7647712" cy="484222"/>
          </a:xfrm>
        </p:spPr>
        <p:txBody>
          <a:bodyPr>
            <a:normAutofit fontScale="90000"/>
          </a:bodyPr>
          <a:lstStyle/>
          <a:p>
            <a:r>
              <a:rPr lang="en-AU">
                <a:latin typeface="Arial Black" panose="020B0A04020102020204" pitchFamily="34" charset="0"/>
              </a:rPr>
              <a:t>Data Ingestion Pattern 2A – File Extract</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38</a:t>
            </a:fld>
            <a:endParaRPr lang="en-US"/>
          </a:p>
        </p:txBody>
      </p:sp>
      <p:pic>
        <p:nvPicPr>
          <p:cNvPr id="3" name="Picture 2">
            <a:extLst>
              <a:ext uri="{FF2B5EF4-FFF2-40B4-BE49-F238E27FC236}">
                <a16:creationId xmlns:a16="http://schemas.microsoft.com/office/drawing/2014/main" id="{8EE0D180-C12C-4F33-97D5-6592E3637413}"/>
              </a:ext>
            </a:extLst>
          </p:cNvPr>
          <p:cNvPicPr>
            <a:picLocks noChangeAspect="1"/>
          </p:cNvPicPr>
          <p:nvPr/>
        </p:nvPicPr>
        <p:blipFill>
          <a:blip r:embed="rId2"/>
          <a:stretch>
            <a:fillRect/>
          </a:stretch>
        </p:blipFill>
        <p:spPr>
          <a:xfrm>
            <a:off x="455540" y="2186112"/>
            <a:ext cx="8232920" cy="2105400"/>
          </a:xfrm>
          <a:prstGeom prst="rect">
            <a:avLst/>
          </a:prstGeom>
        </p:spPr>
      </p:pic>
      <p:sp>
        <p:nvSpPr>
          <p:cNvPr id="6" name="Rectangle: Rounded Corners 5">
            <a:extLst>
              <a:ext uri="{FF2B5EF4-FFF2-40B4-BE49-F238E27FC236}">
                <a16:creationId xmlns:a16="http://schemas.microsoft.com/office/drawing/2014/main" id="{14BBFFF4-60D7-479E-8BD2-4F00A0DCEA84}"/>
              </a:ext>
            </a:extLst>
          </p:cNvPr>
          <p:cNvSpPr/>
          <p:nvPr/>
        </p:nvSpPr>
        <p:spPr>
          <a:xfrm>
            <a:off x="3636152" y="4391861"/>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10</a:t>
            </a:r>
          </a:p>
        </p:txBody>
      </p:sp>
      <p:graphicFrame>
        <p:nvGraphicFramePr>
          <p:cNvPr id="7" name="Table 6">
            <a:extLst>
              <a:ext uri="{FF2B5EF4-FFF2-40B4-BE49-F238E27FC236}">
                <a16:creationId xmlns:a16="http://schemas.microsoft.com/office/drawing/2014/main" id="{04027687-F1F5-410D-8D5E-4E007FA63CFE}"/>
              </a:ext>
            </a:extLst>
          </p:cNvPr>
          <p:cNvGraphicFramePr>
            <a:graphicFrameLocks noGrp="1"/>
          </p:cNvGraphicFramePr>
          <p:nvPr>
            <p:extLst>
              <p:ext uri="{D42A27DB-BD31-4B8C-83A1-F6EECF244321}">
                <p14:modId xmlns:p14="http://schemas.microsoft.com/office/powerpoint/2010/main" val="3118821047"/>
              </p:ext>
            </p:extLst>
          </p:nvPr>
        </p:nvGraphicFramePr>
        <p:xfrm>
          <a:off x="455539" y="1060836"/>
          <a:ext cx="8232920" cy="7670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a:solidFill>
                            <a:schemeClr val="tx2">
                              <a:lumMod val="75000"/>
                            </a:schemeClr>
                          </a:solidFill>
                        </a:rPr>
                        <a:t>2A</a:t>
                      </a:r>
                      <a:endParaRPr lang="en-AU" sz="18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This pattern supports transfer of source system file extract in its original format to S3 target store. </a:t>
                      </a: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1608125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206439" y="386685"/>
            <a:ext cx="7565937" cy="484222"/>
          </a:xfrm>
        </p:spPr>
        <p:txBody>
          <a:bodyPr>
            <a:normAutofit fontScale="90000"/>
          </a:bodyPr>
          <a:lstStyle/>
          <a:p>
            <a:r>
              <a:rPr lang="en-AU">
                <a:latin typeface="Arial Black" panose="020B0A04020102020204" pitchFamily="34" charset="0"/>
              </a:rPr>
              <a:t>Data Ingestion Decision Workflow</a:t>
            </a:r>
            <a:br>
              <a:rPr lang="en-AU">
                <a:latin typeface="Arial Black" panose="020B0A04020102020204" pitchFamily="34" charset="0"/>
              </a:rPr>
            </a:br>
            <a:r>
              <a:rPr lang="en-AU">
                <a:solidFill>
                  <a:schemeClr val="tx2">
                    <a:lumMod val="75000"/>
                  </a:schemeClr>
                </a:solidFill>
                <a:latin typeface="Arial Black" panose="020B0A04020102020204" pitchFamily="34" charset="0"/>
              </a:rPr>
              <a:t>(</a:t>
            </a:r>
            <a:r>
              <a:rPr lang="en-AU" err="1">
                <a:solidFill>
                  <a:schemeClr val="tx2">
                    <a:lumMod val="75000"/>
                  </a:schemeClr>
                </a:solidFill>
                <a:latin typeface="Arial Black" panose="020B0A04020102020204" pitchFamily="34" charset="0"/>
              </a:rPr>
              <a:t>Whics</a:t>
            </a:r>
            <a:r>
              <a:rPr lang="en-AU">
                <a:solidFill>
                  <a:schemeClr val="tx2">
                    <a:lumMod val="75000"/>
                  </a:schemeClr>
                </a:solidFill>
                <a:latin typeface="Arial Black" panose="020B0A04020102020204" pitchFamily="34" charset="0"/>
              </a:rPr>
              <a:t>)</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39</a:t>
            </a:fld>
            <a:endParaRPr lang="en-US"/>
          </a:p>
        </p:txBody>
      </p:sp>
      <p:pic>
        <p:nvPicPr>
          <p:cNvPr id="3" name="Picture 2">
            <a:extLst>
              <a:ext uri="{FF2B5EF4-FFF2-40B4-BE49-F238E27FC236}">
                <a16:creationId xmlns:a16="http://schemas.microsoft.com/office/drawing/2014/main" id="{533E7230-6E97-4992-8CD2-F72F9C298FF3}"/>
              </a:ext>
            </a:extLst>
          </p:cNvPr>
          <p:cNvPicPr>
            <a:picLocks noChangeAspect="1"/>
          </p:cNvPicPr>
          <p:nvPr/>
        </p:nvPicPr>
        <p:blipFill>
          <a:blip r:embed="rId2"/>
          <a:stretch>
            <a:fillRect/>
          </a:stretch>
        </p:blipFill>
        <p:spPr>
          <a:xfrm>
            <a:off x="1602703" y="1183047"/>
            <a:ext cx="5938594" cy="4170201"/>
          </a:xfrm>
          <a:prstGeom prst="rect">
            <a:avLst/>
          </a:prstGeom>
        </p:spPr>
      </p:pic>
      <p:sp>
        <p:nvSpPr>
          <p:cNvPr id="7" name="Rectangle: Rounded Corners 6">
            <a:extLst>
              <a:ext uri="{FF2B5EF4-FFF2-40B4-BE49-F238E27FC236}">
                <a16:creationId xmlns:a16="http://schemas.microsoft.com/office/drawing/2014/main" id="{F01AE775-92DE-469F-B773-503827E8B811}"/>
              </a:ext>
            </a:extLst>
          </p:cNvPr>
          <p:cNvSpPr/>
          <p:nvPr/>
        </p:nvSpPr>
        <p:spPr>
          <a:xfrm>
            <a:off x="3062569" y="4419931"/>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11</a:t>
            </a:r>
          </a:p>
        </p:txBody>
      </p:sp>
    </p:spTree>
    <p:extLst>
      <p:ext uri="{BB962C8B-B14F-4D97-AF65-F5344CB8AC3E}">
        <p14:creationId xmlns:p14="http://schemas.microsoft.com/office/powerpoint/2010/main" val="426036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96" y="84053"/>
            <a:ext cx="7565937" cy="484222"/>
          </a:xfrm>
        </p:spPr>
        <p:txBody>
          <a:bodyPr>
            <a:normAutofit/>
          </a:bodyPr>
          <a:lstStyle/>
          <a:p>
            <a:r>
              <a:rPr lang="en-AU" sz="2400">
                <a:latin typeface="Arial Black" panose="020B0A04020102020204" pitchFamily="34" charset="0"/>
              </a:rPr>
              <a:t>Review and Signoff</a:t>
            </a:r>
            <a:endParaRPr lang="en-US">
              <a:latin typeface="Arial Black" panose="020B0A04020102020204" pitchFamily="34" charset="0"/>
            </a:endParaRPr>
          </a:p>
        </p:txBody>
      </p:sp>
      <p:sp>
        <p:nvSpPr>
          <p:cNvPr id="5" name="Slide Number Placeholder 4"/>
          <p:cNvSpPr>
            <a:spLocks noGrp="1"/>
          </p:cNvSpPr>
          <p:nvPr>
            <p:ph type="sldNum" sz="quarter" idx="16"/>
          </p:nvPr>
        </p:nvSpPr>
        <p:spPr/>
        <p:txBody>
          <a:bodyPr/>
          <a:lstStyle/>
          <a:p>
            <a:fld id="{CFE10634-C7B7-E64C-A7D2-655B2A8093C4}" type="slidenum">
              <a:rPr lang="en-US" smtClean="0"/>
              <a:pPr/>
              <a:t>4</a:t>
            </a:fld>
            <a:endParaRPr lang="en-US"/>
          </a:p>
        </p:txBody>
      </p:sp>
      <p:graphicFrame>
        <p:nvGraphicFramePr>
          <p:cNvPr id="8" name="Table Placeholder 6">
            <a:extLst>
              <a:ext uri="{FF2B5EF4-FFF2-40B4-BE49-F238E27FC236}">
                <a16:creationId xmlns:a16="http://schemas.microsoft.com/office/drawing/2014/main" id="{6AD8C054-3FC3-43F2-A753-6F72846796FE}"/>
              </a:ext>
            </a:extLst>
          </p:cNvPr>
          <p:cNvGraphicFramePr>
            <a:graphicFrameLocks/>
          </p:cNvGraphicFramePr>
          <p:nvPr>
            <p:extLst>
              <p:ext uri="{D42A27DB-BD31-4B8C-83A1-F6EECF244321}">
                <p14:modId xmlns:p14="http://schemas.microsoft.com/office/powerpoint/2010/main" val="3189284498"/>
              </p:ext>
            </p:extLst>
          </p:nvPr>
        </p:nvGraphicFramePr>
        <p:xfrm>
          <a:off x="457200" y="699426"/>
          <a:ext cx="7565936" cy="2504002"/>
        </p:xfrm>
        <a:graphic>
          <a:graphicData uri="http://schemas.openxmlformats.org/drawingml/2006/table">
            <a:tbl>
              <a:tblPr firstRow="1" bandRow="1">
                <a:tableStyleId>{7DF18680-E054-41AD-8BC1-D1AEF772440D}</a:tableStyleId>
              </a:tblPr>
              <a:tblGrid>
                <a:gridCol w="1235209">
                  <a:extLst>
                    <a:ext uri="{9D8B030D-6E8A-4147-A177-3AD203B41FA5}">
                      <a16:colId xmlns:a16="http://schemas.microsoft.com/office/drawing/2014/main" val="2185173053"/>
                    </a:ext>
                  </a:extLst>
                </a:gridCol>
                <a:gridCol w="1910699">
                  <a:extLst>
                    <a:ext uri="{9D8B030D-6E8A-4147-A177-3AD203B41FA5}">
                      <a16:colId xmlns:a16="http://schemas.microsoft.com/office/drawing/2014/main" val="1296595435"/>
                    </a:ext>
                  </a:extLst>
                </a:gridCol>
                <a:gridCol w="1825196">
                  <a:extLst>
                    <a:ext uri="{9D8B030D-6E8A-4147-A177-3AD203B41FA5}">
                      <a16:colId xmlns:a16="http://schemas.microsoft.com/office/drawing/2014/main" val="3081996598"/>
                    </a:ext>
                  </a:extLst>
                </a:gridCol>
                <a:gridCol w="2594832">
                  <a:extLst>
                    <a:ext uri="{9D8B030D-6E8A-4147-A177-3AD203B41FA5}">
                      <a16:colId xmlns:a16="http://schemas.microsoft.com/office/drawing/2014/main" val="2851890205"/>
                    </a:ext>
                  </a:extLst>
                </a:gridCol>
              </a:tblGrid>
              <a:tr h="278130">
                <a:tc gridSpan="4">
                  <a:txBody>
                    <a:bodyPr/>
                    <a:lstStyle/>
                    <a:p>
                      <a:pPr algn="ctr"/>
                      <a:r>
                        <a:rPr lang="en-AU" sz="1200"/>
                        <a:t>Document Details</a:t>
                      </a:r>
                      <a:endParaRPr kumimoji="0" lang="en-AU" sz="1200" b="1" i="0" u="none" strike="noStrike" cap="none" normalizeH="0" baseline="0">
                        <a:ln>
                          <a:noFill/>
                        </a:ln>
                        <a:solidFill>
                          <a:srgbClr val="FFFFFF"/>
                        </a:solidFill>
                        <a:effectLst/>
                        <a:latin typeface="Arial" charset="0"/>
                        <a:cs typeface="Arial" charset="0"/>
                      </a:endParaRPr>
                    </a:p>
                  </a:txBody>
                  <a:tcPr marL="68580" marR="68580" marT="34290" marB="34290"/>
                </a:tc>
                <a:tc hMerge="1">
                  <a:txBody>
                    <a:bodyPr/>
                    <a:lstStyle/>
                    <a:p>
                      <a:endParaRPr lang="en-AU" sz="1000"/>
                    </a:p>
                  </a:txBody>
                  <a:tcPr marL="68580" marR="68580" marT="34290" marB="34290"/>
                </a:tc>
                <a:tc hMerge="1">
                  <a:txBody>
                    <a:bodyPr/>
                    <a:lstStyle/>
                    <a:p>
                      <a:endParaRPr lang="en-AU"/>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AU" sz="1000" b="1" i="0" u="none" strike="noStrike" cap="none" normalizeH="0" baseline="0">
                        <a:ln>
                          <a:noFill/>
                        </a:ln>
                        <a:solidFill>
                          <a:srgbClr val="FFFFFF"/>
                        </a:solidFill>
                        <a:effectLst/>
                        <a:latin typeface="Arial" charset="0"/>
                        <a:cs typeface="Arial" charset="0"/>
                      </a:endParaRPr>
                    </a:p>
                  </a:txBody>
                  <a:tcPr marL="68581" marR="68581" marT="34298" marB="34298" anchor="ctr" horzOverflow="overflow"/>
                </a:tc>
                <a:extLst>
                  <a:ext uri="{0D108BD9-81ED-4DB2-BD59-A6C34878D82A}">
                    <a16:rowId xmlns:a16="http://schemas.microsoft.com/office/drawing/2014/main" val="3434558113"/>
                  </a:ext>
                </a:extLst>
              </a:tr>
              <a:tr h="278130">
                <a:tc>
                  <a:txBody>
                    <a:bodyPr/>
                    <a:lstStyle/>
                    <a:p>
                      <a:r>
                        <a:rPr lang="en-AU" sz="700">
                          <a:solidFill>
                            <a:srgbClr val="48484A"/>
                          </a:solidFill>
                          <a:latin typeface="+mj-lt"/>
                        </a:rPr>
                        <a:t>Role</a:t>
                      </a:r>
                    </a:p>
                  </a:txBody>
                  <a:tcPr marL="68580" marR="68580" marT="34290" marB="34290" anchor="ctr"/>
                </a:tc>
                <a:tc>
                  <a:txBody>
                    <a:bodyPr/>
                    <a:lstStyle/>
                    <a:p>
                      <a:r>
                        <a:rPr lang="en-AU" sz="700">
                          <a:solidFill>
                            <a:srgbClr val="48484A"/>
                          </a:solidFill>
                          <a:latin typeface="+mj-lt"/>
                        </a:rPr>
                        <a:t>Name</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Title</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Date</a:t>
                      </a:r>
                    </a:p>
                  </a:txBody>
                  <a:tcPr marL="68581" marR="68581" marT="34298" marB="34298" anchor="ctr" horzOverflow="overflow"/>
                </a:tc>
                <a:extLst>
                  <a:ext uri="{0D108BD9-81ED-4DB2-BD59-A6C34878D82A}">
                    <a16:rowId xmlns:a16="http://schemas.microsoft.com/office/drawing/2014/main" val="2995660288"/>
                  </a:ext>
                </a:extLst>
              </a:tr>
              <a:tr h="278130">
                <a:tc>
                  <a:txBody>
                    <a:bodyPr/>
                    <a:lstStyle/>
                    <a:p>
                      <a:r>
                        <a:rPr lang="en-AU" sz="700">
                          <a:solidFill>
                            <a:srgbClr val="48484A"/>
                          </a:solidFill>
                          <a:latin typeface="+mj-lt"/>
                        </a:rPr>
                        <a:t>Author</a:t>
                      </a:r>
                    </a:p>
                  </a:txBody>
                  <a:tcPr marL="68580" marR="68580" marT="34290" marB="34290" anchor="ctr"/>
                </a:tc>
                <a:tc>
                  <a:txBody>
                    <a:bodyPr/>
                    <a:lstStyle/>
                    <a:p>
                      <a:r>
                        <a:rPr lang="en-AU" sz="700" err="1">
                          <a:solidFill>
                            <a:srgbClr val="48484A"/>
                          </a:solidFill>
                          <a:latin typeface="+mj-lt"/>
                        </a:rPr>
                        <a:t>Afe</a:t>
                      </a:r>
                      <a:r>
                        <a:rPr lang="en-AU" sz="700">
                          <a:solidFill>
                            <a:srgbClr val="48484A"/>
                          </a:solidFill>
                          <a:latin typeface="+mj-lt"/>
                        </a:rPr>
                        <a:t> Feyissa</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Domain Architect</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20/01/2020</a:t>
                      </a:r>
                    </a:p>
                  </a:txBody>
                  <a:tcPr marL="68581" marR="68581" marT="34298" marB="34298" anchor="ctr" horzOverflow="overflow"/>
                </a:tc>
                <a:extLst>
                  <a:ext uri="{0D108BD9-81ED-4DB2-BD59-A6C34878D82A}">
                    <a16:rowId xmlns:a16="http://schemas.microsoft.com/office/drawing/2014/main" val="1926586094"/>
                  </a:ext>
                </a:extLst>
              </a:tr>
              <a:tr h="278130">
                <a:tc>
                  <a:txBody>
                    <a:bodyPr/>
                    <a:lstStyle/>
                    <a:p>
                      <a:r>
                        <a:rPr lang="en-AU" sz="700">
                          <a:solidFill>
                            <a:srgbClr val="48484A"/>
                          </a:solidFill>
                          <a:latin typeface="+mj-lt"/>
                        </a:rPr>
                        <a:t>Product Owner</a:t>
                      </a:r>
                    </a:p>
                  </a:txBody>
                  <a:tcPr marL="68580" marR="68580" marT="34290" marB="34290" anchor="ctr"/>
                </a:tc>
                <a:tc>
                  <a:txBody>
                    <a:bodyPr/>
                    <a:lstStyle/>
                    <a:p>
                      <a:r>
                        <a:rPr lang="en-AU" sz="700">
                          <a:solidFill>
                            <a:srgbClr val="48484A"/>
                          </a:solidFill>
                          <a:latin typeface="+mj-lt"/>
                        </a:rPr>
                        <a:t>Mayur Gajera </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Head of BI</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20/01//2020</a:t>
                      </a:r>
                    </a:p>
                  </a:txBody>
                  <a:tcPr marL="68581" marR="68581" marT="34298" marB="34298" anchor="ctr" horzOverflow="overflow"/>
                </a:tc>
                <a:extLst>
                  <a:ext uri="{0D108BD9-81ED-4DB2-BD59-A6C34878D82A}">
                    <a16:rowId xmlns:a16="http://schemas.microsoft.com/office/drawing/2014/main" val="439040774"/>
                  </a:ext>
                </a:extLst>
              </a:tr>
              <a:tr h="216690">
                <a:tc rowSpan="5">
                  <a:txBody>
                    <a:bodyPr/>
                    <a:lstStyle/>
                    <a:p>
                      <a:r>
                        <a:rPr lang="en-AU" sz="700">
                          <a:solidFill>
                            <a:srgbClr val="48484A"/>
                          </a:solidFill>
                          <a:latin typeface="+mj-lt"/>
                        </a:rPr>
                        <a:t>Reviewers</a:t>
                      </a:r>
                    </a:p>
                  </a:txBody>
                  <a:tcPr marL="68580" marR="68580" marT="34290" marB="34290" anchor="ctr"/>
                </a:tc>
                <a:tc>
                  <a:txBody>
                    <a:bodyPr/>
                    <a:lstStyle/>
                    <a:p>
                      <a:r>
                        <a:rPr lang="en-AU" sz="700" kern="1200">
                          <a:solidFill>
                            <a:srgbClr val="48484A"/>
                          </a:solidFill>
                          <a:latin typeface="+mj-lt"/>
                          <a:ea typeface="+mn-ea"/>
                          <a:cs typeface="+mn-cs"/>
                        </a:rPr>
                        <a:t>Sarah </a:t>
                      </a:r>
                      <a:r>
                        <a:rPr lang="en-AU" sz="700" kern="1200" err="1">
                          <a:solidFill>
                            <a:srgbClr val="48484A"/>
                          </a:solidFill>
                          <a:latin typeface="+mj-lt"/>
                          <a:ea typeface="+mn-ea"/>
                          <a:cs typeface="+mn-cs"/>
                        </a:rPr>
                        <a:t>Beumont</a:t>
                      </a:r>
                      <a:endParaRPr lang="en-AU" sz="700" kern="1200">
                        <a:solidFill>
                          <a:srgbClr val="48484A"/>
                        </a:solidFill>
                        <a:latin typeface="+mj-lt"/>
                        <a:ea typeface="+mn-ea"/>
                        <a:cs typeface="+mn-cs"/>
                      </a:endParaRP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Business Architect</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n-lt"/>
                          <a:ea typeface="+mn-ea"/>
                          <a:cs typeface="Arial" charset="0"/>
                        </a:rPr>
                        <a:t>20/01//2020</a:t>
                      </a: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3666994845"/>
                  </a:ext>
                </a:extLst>
              </a:tr>
              <a:tr h="193780">
                <a:tc vMerge="1">
                  <a:txBody>
                    <a:bodyPr/>
                    <a:lstStyle/>
                    <a:p>
                      <a:endParaRPr lang="en-AU" sz="700">
                        <a:solidFill>
                          <a:srgbClr val="48484A"/>
                        </a:solidFill>
                        <a:latin typeface="+mj-lt"/>
                      </a:endParaRPr>
                    </a:p>
                  </a:txBody>
                  <a:tcPr marL="68580" marR="68580" marT="34290" marB="34290" anchor="ctr"/>
                </a:tc>
                <a:tc>
                  <a:txBody>
                    <a:bodyPr/>
                    <a:lstStyle/>
                    <a:p>
                      <a:r>
                        <a:rPr lang="en-AU" sz="700">
                          <a:solidFill>
                            <a:srgbClr val="48484A"/>
                          </a:solidFill>
                          <a:latin typeface="+mj-lt"/>
                        </a:rPr>
                        <a:t>Kalyan </a:t>
                      </a:r>
                      <a:r>
                        <a:rPr lang="en-AU" sz="700" kern="1200">
                          <a:solidFill>
                            <a:srgbClr val="48484A"/>
                          </a:solidFill>
                          <a:latin typeface="+mj-lt"/>
                          <a:ea typeface="+mn-ea"/>
                          <a:cs typeface="+mn-cs"/>
                        </a:rPr>
                        <a:t>Purkayastha</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Data Architect</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n-lt"/>
                          <a:ea typeface="+mn-ea"/>
                          <a:cs typeface="Arial" charset="0"/>
                        </a:rPr>
                        <a:t>20/01//2020</a:t>
                      </a: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2797563324"/>
                  </a:ext>
                </a:extLst>
              </a:tr>
              <a:tr h="193780">
                <a:tc vMerge="1">
                  <a:txBody>
                    <a:bodyPr/>
                    <a:lstStyle/>
                    <a:p>
                      <a:endParaRPr lang="en-AU" sz="700">
                        <a:solidFill>
                          <a:srgbClr val="48484A"/>
                        </a:solidFill>
                        <a:latin typeface="+mj-lt"/>
                      </a:endParaRPr>
                    </a:p>
                  </a:txBody>
                  <a:tcPr marL="68580" marR="68580" marT="34290" marB="34290" anchor="ctr"/>
                </a:tc>
                <a:tc>
                  <a:txBody>
                    <a:bodyPr/>
                    <a:lstStyle/>
                    <a:p>
                      <a:r>
                        <a:rPr lang="en-AU" sz="700" kern="1200">
                          <a:solidFill>
                            <a:srgbClr val="48484A"/>
                          </a:solidFill>
                          <a:latin typeface="+mj-lt"/>
                          <a:ea typeface="+mn-ea"/>
                          <a:cs typeface="+mn-cs"/>
                        </a:rPr>
                        <a:t>Kevin Hall</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Tech Lead</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n-lt"/>
                          <a:ea typeface="+mn-ea"/>
                          <a:cs typeface="Arial" charset="0"/>
                        </a:rPr>
                        <a:t>20/01//2020</a:t>
                      </a: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3058906545"/>
                  </a:ext>
                </a:extLst>
              </a:tr>
              <a:tr h="211947">
                <a:tc vMerge="1">
                  <a:txBody>
                    <a:bodyPr/>
                    <a:lstStyle/>
                    <a:p>
                      <a:endParaRPr lang="en-AU" sz="700">
                        <a:solidFill>
                          <a:srgbClr val="48484A"/>
                        </a:solidFill>
                        <a:latin typeface="+mj-lt"/>
                      </a:endParaRPr>
                    </a:p>
                  </a:txBody>
                  <a:tcPr marL="68580" marR="68580" marT="34290" marB="34290" anchor="ctr"/>
                </a:tc>
                <a:tc>
                  <a:txBody>
                    <a:bodyPr/>
                    <a:lstStyle/>
                    <a:p>
                      <a:r>
                        <a:rPr lang="en-AU" sz="700" kern="1200">
                          <a:solidFill>
                            <a:srgbClr val="48484A"/>
                          </a:solidFill>
                          <a:latin typeface="+mj-lt"/>
                          <a:ea typeface="+mn-ea"/>
                          <a:cs typeface="+mn-cs"/>
                        </a:rPr>
                        <a:t>Salfin Mathew</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Senior BI Developer </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n-lt"/>
                          <a:ea typeface="+mn-ea"/>
                          <a:cs typeface="Arial" charset="0"/>
                        </a:rPr>
                        <a:t>20/01//2020</a:t>
                      </a: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792907065"/>
                  </a:ext>
                </a:extLst>
              </a:tr>
              <a:tr h="187725">
                <a:tc vMerge="1">
                  <a:txBody>
                    <a:bodyPr/>
                    <a:lstStyle/>
                    <a:p>
                      <a:endParaRPr lang="en-AU" sz="700">
                        <a:solidFill>
                          <a:srgbClr val="48484A"/>
                        </a:solidFill>
                        <a:latin typeface="+mj-lt"/>
                      </a:endParaRPr>
                    </a:p>
                  </a:txBody>
                  <a:tcPr marL="68580" marR="68580" marT="34290" marB="34290" anchor="ctr"/>
                </a:tc>
                <a:tc>
                  <a:txBody>
                    <a:bodyPr/>
                    <a:lstStyle/>
                    <a:p>
                      <a:r>
                        <a:rPr lang="en-AU" sz="700" kern="1200">
                          <a:solidFill>
                            <a:srgbClr val="48484A"/>
                          </a:solidFill>
                          <a:latin typeface="+mj-lt"/>
                          <a:ea typeface="+mn-ea"/>
                          <a:cs typeface="+mn-cs"/>
                        </a:rPr>
                        <a:t>Emerson Antony</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Data Engineer</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n-lt"/>
                          <a:ea typeface="+mn-ea"/>
                          <a:cs typeface="Arial" charset="0"/>
                        </a:rPr>
                        <a:t>20/01//2020</a:t>
                      </a: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3140031093"/>
                  </a:ext>
                </a:extLst>
              </a:tr>
              <a:tr h="187725">
                <a:tc>
                  <a:txBody>
                    <a:bodyPr/>
                    <a:lstStyle/>
                    <a:p>
                      <a:endParaRPr lang="en-AU" sz="700">
                        <a:solidFill>
                          <a:srgbClr val="48484A"/>
                        </a:solidFill>
                        <a:latin typeface="+mj-lt"/>
                      </a:endParaRPr>
                    </a:p>
                  </a:txBody>
                  <a:tcPr marL="68580" marR="68580" marT="34290" marB="34290" anchor="ctr"/>
                </a:tc>
                <a:tc>
                  <a:txBody>
                    <a:bodyPr/>
                    <a:lstStyle/>
                    <a:p>
                      <a:r>
                        <a:rPr lang="en-AU" sz="700" kern="1200">
                          <a:solidFill>
                            <a:srgbClr val="48484A"/>
                          </a:solidFill>
                          <a:latin typeface="+mj-lt"/>
                          <a:ea typeface="+mn-ea"/>
                          <a:cs typeface="+mn-cs"/>
                        </a:rPr>
                        <a:t>Architecture Team</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Domain Architects</a:t>
                      </a: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700" b="0" i="1" u="none" strike="noStrike" kern="1200" cap="none" normalizeH="0" baseline="0">
                          <a:ln>
                            <a:noFill/>
                          </a:ln>
                          <a:solidFill>
                            <a:srgbClr val="48484A"/>
                          </a:solidFill>
                          <a:effectLst/>
                          <a:latin typeface="+mj-lt"/>
                          <a:ea typeface="+mn-ea"/>
                          <a:cs typeface="Arial" charset="0"/>
                        </a:rPr>
                        <a:t>22/01/2020 (Incorporate feedback from Architecture team)</a:t>
                      </a:r>
                    </a:p>
                  </a:txBody>
                  <a:tcPr marL="68581" marR="68581" marT="34298" marB="34298" anchor="ctr" horzOverflow="overflow"/>
                </a:tc>
                <a:extLst>
                  <a:ext uri="{0D108BD9-81ED-4DB2-BD59-A6C34878D82A}">
                    <a16:rowId xmlns:a16="http://schemas.microsoft.com/office/drawing/2014/main" val="1248969495"/>
                  </a:ext>
                </a:extLst>
              </a:tr>
              <a:tr h="199835">
                <a:tc>
                  <a:txBody>
                    <a:bodyPr/>
                    <a:lstStyle/>
                    <a:p>
                      <a:r>
                        <a:rPr lang="en-AU" sz="700">
                          <a:solidFill>
                            <a:srgbClr val="48484A"/>
                          </a:solidFill>
                          <a:latin typeface="+mj-lt"/>
                        </a:rPr>
                        <a:t>Signoff</a:t>
                      </a:r>
                    </a:p>
                  </a:txBody>
                  <a:tcPr marL="68580" marR="68580" marT="34290" marB="34290" anchor="ctr"/>
                </a:tc>
                <a:tc>
                  <a:txBody>
                    <a:bodyPr/>
                    <a:lstStyle/>
                    <a:p>
                      <a:r>
                        <a:rPr lang="en-AU" sz="700" kern="1200">
                          <a:solidFill>
                            <a:srgbClr val="48484A"/>
                          </a:solidFill>
                          <a:latin typeface="+mj-lt"/>
                          <a:ea typeface="+mn-ea"/>
                          <a:cs typeface="+mn-cs"/>
                        </a:rPr>
                        <a:t>DAC</a:t>
                      </a:r>
                    </a:p>
                  </a:txBody>
                  <a:tcPr marL="68580" marR="68580" marT="34290" marB="34290"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700" b="0" i="1" u="none" strike="noStrike" kern="1200" cap="none" normalizeH="0" baseline="0">
                        <a:ln>
                          <a:noFill/>
                        </a:ln>
                        <a:solidFill>
                          <a:srgbClr val="48484A"/>
                        </a:solidFill>
                        <a:effectLst/>
                        <a:latin typeface="+mj-lt"/>
                        <a:ea typeface="+mn-ea"/>
                        <a:cs typeface="Arial" charset="0"/>
                      </a:endParaRPr>
                    </a:p>
                  </a:txBody>
                  <a:tcPr marL="68581" marR="68581" marT="34298" marB="34298" anchor="ctr" horzOverflow="overflow"/>
                </a:tc>
                <a:extLst>
                  <a:ext uri="{0D108BD9-81ED-4DB2-BD59-A6C34878D82A}">
                    <a16:rowId xmlns:a16="http://schemas.microsoft.com/office/drawing/2014/main" val="259374757"/>
                  </a:ext>
                </a:extLst>
              </a:tr>
            </a:tbl>
          </a:graphicData>
        </a:graphic>
      </p:graphicFrame>
    </p:spTree>
    <p:extLst>
      <p:ext uri="{BB962C8B-B14F-4D97-AF65-F5344CB8AC3E}">
        <p14:creationId xmlns:p14="http://schemas.microsoft.com/office/powerpoint/2010/main" val="3428868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463421"/>
            <a:ext cx="7565937" cy="484222"/>
          </a:xfrm>
        </p:spPr>
        <p:txBody>
          <a:bodyPr>
            <a:normAutofit fontScale="90000"/>
          </a:bodyPr>
          <a:lstStyle/>
          <a:p>
            <a:r>
              <a:rPr lang="en-AU">
                <a:latin typeface="Arial Black" panose="020B0A04020102020204" pitchFamily="34" charset="0"/>
              </a:rPr>
              <a:t>Data Ingestion Pattern 3A – </a:t>
            </a:r>
            <a:r>
              <a:rPr lang="en-AU" err="1">
                <a:latin typeface="Arial Black" panose="020B0A04020102020204" pitchFamily="34" charset="0"/>
              </a:rPr>
              <a:t>Whics</a:t>
            </a:r>
            <a:r>
              <a:rPr lang="en-AU">
                <a:latin typeface="Arial Black" panose="020B0A04020102020204" pitchFamily="34" charset="0"/>
              </a:rPr>
              <a:t> Data</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40</a:t>
            </a:fld>
            <a:endParaRPr lang="en-US"/>
          </a:p>
        </p:txBody>
      </p:sp>
      <p:pic>
        <p:nvPicPr>
          <p:cNvPr id="6" name="Picture 5">
            <a:extLst>
              <a:ext uri="{FF2B5EF4-FFF2-40B4-BE49-F238E27FC236}">
                <a16:creationId xmlns:a16="http://schemas.microsoft.com/office/drawing/2014/main" id="{8205DC88-1D95-48EE-8383-053ADC5F6A2E}"/>
              </a:ext>
            </a:extLst>
          </p:cNvPr>
          <p:cNvPicPr>
            <a:picLocks noChangeAspect="1"/>
          </p:cNvPicPr>
          <p:nvPr/>
        </p:nvPicPr>
        <p:blipFill>
          <a:blip r:embed="rId2"/>
          <a:stretch>
            <a:fillRect/>
          </a:stretch>
        </p:blipFill>
        <p:spPr>
          <a:xfrm>
            <a:off x="485091" y="2306034"/>
            <a:ext cx="8232920" cy="2105400"/>
          </a:xfrm>
          <a:prstGeom prst="rect">
            <a:avLst/>
          </a:prstGeom>
        </p:spPr>
      </p:pic>
      <p:sp>
        <p:nvSpPr>
          <p:cNvPr id="7" name="Rectangle: Rounded Corners 6">
            <a:extLst>
              <a:ext uri="{FF2B5EF4-FFF2-40B4-BE49-F238E27FC236}">
                <a16:creationId xmlns:a16="http://schemas.microsoft.com/office/drawing/2014/main" id="{F424194F-88E1-4C99-959D-DDEB21C743F0}"/>
              </a:ext>
            </a:extLst>
          </p:cNvPr>
          <p:cNvSpPr/>
          <p:nvPr/>
        </p:nvSpPr>
        <p:spPr>
          <a:xfrm>
            <a:off x="3595264" y="4494341"/>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12</a:t>
            </a:r>
          </a:p>
        </p:txBody>
      </p:sp>
      <p:graphicFrame>
        <p:nvGraphicFramePr>
          <p:cNvPr id="8" name="Table 7">
            <a:extLst>
              <a:ext uri="{FF2B5EF4-FFF2-40B4-BE49-F238E27FC236}">
                <a16:creationId xmlns:a16="http://schemas.microsoft.com/office/drawing/2014/main" id="{CF003C3E-CE0C-458E-9BB7-C4E5695C866A}"/>
              </a:ext>
            </a:extLst>
          </p:cNvPr>
          <p:cNvGraphicFramePr>
            <a:graphicFrameLocks noGrp="1"/>
          </p:cNvGraphicFramePr>
          <p:nvPr>
            <p:extLst>
              <p:ext uri="{D42A27DB-BD31-4B8C-83A1-F6EECF244321}">
                <p14:modId xmlns:p14="http://schemas.microsoft.com/office/powerpoint/2010/main" val="2543954023"/>
              </p:ext>
            </p:extLst>
          </p:nvPr>
        </p:nvGraphicFramePr>
        <p:xfrm>
          <a:off x="455539" y="1060836"/>
          <a:ext cx="8232920" cy="7670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dirty="0">
                          <a:solidFill>
                            <a:schemeClr val="tx2">
                              <a:lumMod val="75000"/>
                            </a:schemeClr>
                          </a:solidFill>
                        </a:rPr>
                        <a:t>Pattern #</a:t>
                      </a:r>
                      <a:endParaRPr lang="en-AU" sz="1000" b="1" i="0" dirty="0">
                        <a:solidFill>
                          <a:schemeClr val="tx2">
                            <a:lumMod val="75000"/>
                          </a:schemeClr>
                        </a:solidFill>
                      </a:endParaRPr>
                    </a:p>
                  </a:txBody>
                  <a:tcPr>
                    <a:solidFill>
                      <a:schemeClr val="bg1">
                        <a:lumMod val="75000"/>
                      </a:schemeClr>
                    </a:solidFill>
                  </a:tcPr>
                </a:tc>
                <a:tc>
                  <a:txBody>
                    <a:bodyPr/>
                    <a:lstStyle/>
                    <a:p>
                      <a:pPr marL="0" marR="0" lvl="0" indent="0" algn="l" rtl="0" eaLnBrk="1" fontAlgn="auto" latinLnBrk="0" hangingPunct="1">
                        <a:lnSpc>
                          <a:spcPct val="100000"/>
                        </a:lnSpc>
                        <a:spcBef>
                          <a:spcPts val="0"/>
                        </a:spcBef>
                        <a:spcAft>
                          <a:spcPts val="0"/>
                        </a:spcAft>
                        <a:buFontTx/>
                        <a:buNone/>
                      </a:pPr>
                      <a:r>
                        <a:rPr lang="en-AU" sz="1000" dirty="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dirty="0">
                          <a:solidFill>
                            <a:schemeClr val="tx2">
                              <a:lumMod val="75000"/>
                            </a:schemeClr>
                          </a:solidFill>
                        </a:rPr>
                        <a:t>3A</a:t>
                      </a:r>
                      <a:endParaRPr lang="en-AU" sz="1800" b="1" i="1" dirty="0">
                        <a:solidFill>
                          <a:schemeClr val="tx2">
                            <a:lumMod val="75000"/>
                          </a:schemeClr>
                        </a:solidFill>
                      </a:endParaRPr>
                    </a:p>
                  </a:txBody>
                  <a:tcPr>
                    <a:solidFill>
                      <a:srgbClr val="FFC000">
                        <a:alpha val="20000"/>
                      </a:srgbClr>
                    </a:solidFill>
                  </a:tcPr>
                </a:tc>
                <a:tc>
                  <a:txBody>
                    <a:bodyPr/>
                    <a:lstStyle/>
                    <a:p>
                      <a:pPr marL="0" marR="0" lvl="0" indent="0" algn="l" rtl="0" eaLnBrk="1" fontAlgn="auto" latinLnBrk="0" hangingPunct="1">
                        <a:lnSpc>
                          <a:spcPct val="100000"/>
                        </a:lnSpc>
                        <a:spcBef>
                          <a:spcPts val="0"/>
                        </a:spcBef>
                        <a:spcAft>
                          <a:spcPts val="0"/>
                        </a:spcAft>
                        <a:buFont typeface="Arial" panose="020B0604020202020204" pitchFamily="34" charset="0"/>
                        <a:buNone/>
                      </a:pPr>
                      <a:r>
                        <a:rPr lang="en-AU" sz="1000" dirty="0">
                          <a:solidFill>
                            <a:schemeClr val="tx2">
                              <a:lumMod val="75000"/>
                            </a:schemeClr>
                          </a:solidFill>
                        </a:rPr>
                        <a:t>Pattern supporting real-time ingestion of Informix data to AWS S3 bucket using </a:t>
                      </a:r>
                      <a:r>
                        <a:rPr lang="en-AU" sz="1000" dirty="0" err="1">
                          <a:solidFill>
                            <a:schemeClr val="tx2">
                              <a:lumMod val="75000"/>
                            </a:schemeClr>
                          </a:solidFill>
                        </a:rPr>
                        <a:t>Syniti</a:t>
                      </a:r>
                      <a:r>
                        <a:rPr lang="en-AU" sz="1000" dirty="0">
                          <a:solidFill>
                            <a:schemeClr val="tx2">
                              <a:lumMod val="75000"/>
                            </a:schemeClr>
                          </a:solidFill>
                        </a:rPr>
                        <a:t> (Formerly </a:t>
                      </a:r>
                      <a:r>
                        <a:rPr lang="en-AU" sz="1000" dirty="0" err="1">
                          <a:solidFill>
                            <a:schemeClr val="tx2">
                              <a:lumMod val="75000"/>
                            </a:schemeClr>
                          </a:solidFill>
                        </a:rPr>
                        <a:t>DBMoto</a:t>
                      </a:r>
                      <a:r>
                        <a:rPr lang="en-AU" sz="1000" dirty="0">
                          <a:solidFill>
                            <a:schemeClr val="tx2">
                              <a:lumMod val="75000"/>
                            </a:schemeClr>
                          </a:solidFill>
                        </a:rPr>
                        <a:t>). </a:t>
                      </a:r>
                      <a:endParaRPr lang="en-AU" sz="1000">
                        <a:solidFill>
                          <a:schemeClr val="tx2">
                            <a:lumMod val="75000"/>
                          </a:schemeClr>
                        </a:solidFill>
                      </a:endParaRP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3458984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273051" y="386281"/>
            <a:ext cx="7565937" cy="484222"/>
          </a:xfrm>
        </p:spPr>
        <p:txBody>
          <a:bodyPr>
            <a:normAutofit fontScale="90000"/>
          </a:bodyPr>
          <a:lstStyle/>
          <a:p>
            <a:r>
              <a:rPr lang="en-AU" dirty="0">
                <a:latin typeface="Arial Black" panose="020B0A04020102020204" pitchFamily="34" charset="0"/>
              </a:rPr>
              <a:t>Data Ingestion Pattern 3B – </a:t>
            </a:r>
            <a:r>
              <a:rPr lang="en-AU" dirty="0" err="1">
                <a:latin typeface="Arial Black" panose="020B0A04020102020204" pitchFamily="34" charset="0"/>
              </a:rPr>
              <a:t>Whics</a:t>
            </a:r>
            <a:r>
              <a:rPr lang="en-AU" dirty="0">
                <a:latin typeface="Arial Black" panose="020B0A04020102020204" pitchFamily="34" charset="0"/>
              </a:rPr>
              <a:t> Data</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dirty="0" smtClean="0"/>
              <a:pPr/>
              <a:t>41</a:t>
            </a:fld>
            <a:endParaRPr lang="en-US" dirty="0"/>
          </a:p>
        </p:txBody>
      </p:sp>
      <p:pic>
        <p:nvPicPr>
          <p:cNvPr id="3" name="Picture 2">
            <a:extLst>
              <a:ext uri="{FF2B5EF4-FFF2-40B4-BE49-F238E27FC236}">
                <a16:creationId xmlns:a16="http://schemas.microsoft.com/office/drawing/2014/main" id="{E537F29E-EFFE-4C4E-A152-852A9A79D5AC}"/>
              </a:ext>
            </a:extLst>
          </p:cNvPr>
          <p:cNvPicPr>
            <a:picLocks noChangeAspect="1"/>
          </p:cNvPicPr>
          <p:nvPr/>
        </p:nvPicPr>
        <p:blipFill>
          <a:blip r:embed="rId2"/>
          <a:stretch>
            <a:fillRect/>
          </a:stretch>
        </p:blipFill>
        <p:spPr>
          <a:xfrm>
            <a:off x="455540" y="2228111"/>
            <a:ext cx="8232920" cy="2105400"/>
          </a:xfrm>
          <a:prstGeom prst="rect">
            <a:avLst/>
          </a:prstGeom>
        </p:spPr>
      </p:pic>
      <p:sp>
        <p:nvSpPr>
          <p:cNvPr id="6" name="Rectangle: Rounded Corners 5">
            <a:extLst>
              <a:ext uri="{FF2B5EF4-FFF2-40B4-BE49-F238E27FC236}">
                <a16:creationId xmlns:a16="http://schemas.microsoft.com/office/drawing/2014/main" id="{91889F8D-DC77-40A4-AA17-E282E8B368F4}"/>
              </a:ext>
            </a:extLst>
          </p:cNvPr>
          <p:cNvSpPr/>
          <p:nvPr/>
        </p:nvSpPr>
        <p:spPr>
          <a:xfrm>
            <a:off x="3565713" y="4442415"/>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t>Diagram 13</a:t>
            </a:r>
          </a:p>
        </p:txBody>
      </p:sp>
      <p:graphicFrame>
        <p:nvGraphicFramePr>
          <p:cNvPr id="7" name="Table 6">
            <a:extLst>
              <a:ext uri="{FF2B5EF4-FFF2-40B4-BE49-F238E27FC236}">
                <a16:creationId xmlns:a16="http://schemas.microsoft.com/office/drawing/2014/main" id="{1F9A38A1-308E-4884-9E00-777A2ECD100C}"/>
              </a:ext>
            </a:extLst>
          </p:cNvPr>
          <p:cNvGraphicFramePr>
            <a:graphicFrameLocks noGrp="1"/>
          </p:cNvGraphicFramePr>
          <p:nvPr>
            <p:extLst>
              <p:ext uri="{D42A27DB-BD31-4B8C-83A1-F6EECF244321}">
                <p14:modId xmlns:p14="http://schemas.microsoft.com/office/powerpoint/2010/main" val="2484088636"/>
              </p:ext>
            </p:extLst>
          </p:nvPr>
        </p:nvGraphicFramePr>
        <p:xfrm>
          <a:off x="455539" y="1060836"/>
          <a:ext cx="8232920" cy="7924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dirty="0">
                          <a:solidFill>
                            <a:schemeClr val="tx2">
                              <a:lumMod val="75000"/>
                            </a:schemeClr>
                          </a:solidFill>
                        </a:rPr>
                        <a:t>Pattern #</a:t>
                      </a:r>
                      <a:endParaRPr lang="en-AU" sz="1000" b="1" i="0" dirty="0">
                        <a:solidFill>
                          <a:schemeClr val="tx2">
                            <a:lumMod val="75000"/>
                          </a:schemeClr>
                        </a:solidFill>
                      </a:endParaRPr>
                    </a:p>
                  </a:txBody>
                  <a:tcPr>
                    <a:solidFill>
                      <a:schemeClr val="bg1">
                        <a:lumMod val="75000"/>
                      </a:schemeClr>
                    </a:solidFill>
                  </a:tcPr>
                </a:tc>
                <a:tc>
                  <a:txBody>
                    <a:bodyPr/>
                    <a:lstStyle/>
                    <a:p>
                      <a:pPr marL="0" marR="0" lvl="0" indent="0" algn="l" rtl="0" eaLnBrk="1" fontAlgn="auto" latinLnBrk="0" hangingPunct="1">
                        <a:lnSpc>
                          <a:spcPct val="100000"/>
                        </a:lnSpc>
                        <a:spcBef>
                          <a:spcPts val="0"/>
                        </a:spcBef>
                        <a:spcAft>
                          <a:spcPts val="0"/>
                        </a:spcAft>
                        <a:buFontTx/>
                        <a:buNone/>
                      </a:pPr>
                      <a:r>
                        <a:rPr lang="en-AU" sz="1000" dirty="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i="1" dirty="0">
                          <a:solidFill>
                            <a:schemeClr val="tx2">
                              <a:lumMod val="75000"/>
                            </a:schemeClr>
                          </a:solidFill>
                        </a:rPr>
                        <a:t>3B</a:t>
                      </a:r>
                    </a:p>
                  </a:txBody>
                  <a:tcPr>
                    <a:solidFill>
                      <a:srgbClr val="FFC000">
                        <a:alpha val="20000"/>
                      </a:srgbClr>
                    </a:solidFill>
                  </a:tcPr>
                </a:tc>
                <a:tc>
                  <a:txBody>
                    <a:bodyPr/>
                    <a:lstStyle/>
                    <a:p>
                      <a:pPr marL="0" marR="0" lvl="0" indent="0" algn="l" rtl="0" eaLnBrk="1" fontAlgn="auto" latinLnBrk="0" hangingPunct="1">
                        <a:lnSpc>
                          <a:spcPct val="100000"/>
                        </a:lnSpc>
                        <a:spcBef>
                          <a:spcPts val="0"/>
                        </a:spcBef>
                        <a:spcAft>
                          <a:spcPts val="0"/>
                        </a:spcAft>
                        <a:buFont typeface="Arial" panose="020B0604020202020204" pitchFamily="34" charset="0"/>
                        <a:buNone/>
                      </a:pPr>
                      <a:r>
                        <a:rPr lang="en-AU" sz="1000" dirty="0">
                          <a:solidFill>
                            <a:schemeClr val="tx2">
                              <a:lumMod val="75000"/>
                            </a:schemeClr>
                          </a:solidFill>
                        </a:rPr>
                        <a:t>Pattern supporting batch based ingestion of Informix data using custom Spark application. Consider this pattern tool like </a:t>
                      </a:r>
                      <a:r>
                        <a:rPr lang="en-AU" sz="1000" dirty="0" err="1">
                          <a:solidFill>
                            <a:schemeClr val="tx2">
                              <a:lumMod val="75000"/>
                            </a:schemeClr>
                          </a:solidFill>
                        </a:rPr>
                        <a:t>Syniti</a:t>
                      </a:r>
                      <a:r>
                        <a:rPr lang="en-AU" sz="1000" dirty="0">
                          <a:solidFill>
                            <a:schemeClr val="tx2">
                              <a:lumMod val="75000"/>
                            </a:schemeClr>
                          </a:solidFill>
                        </a:rPr>
                        <a:t> is not an option. </a:t>
                      </a:r>
                      <a:endParaRPr lang="en-AU" sz="1000">
                        <a:solidFill>
                          <a:schemeClr val="tx2">
                            <a:lumMod val="75000"/>
                          </a:schemeClr>
                        </a:solidFill>
                      </a:endParaRP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1545638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134125"/>
            <a:ext cx="7565937" cy="484222"/>
          </a:xfrm>
        </p:spPr>
        <p:txBody>
          <a:bodyPr>
            <a:normAutofit fontScale="90000"/>
          </a:bodyPr>
          <a:lstStyle/>
          <a:p>
            <a:r>
              <a:rPr lang="en-AU">
                <a:latin typeface="Arial Black" panose="020B0A04020102020204" pitchFamily="34" charset="0"/>
              </a:rPr>
              <a:t>Data Ingestion Pattern 3C – </a:t>
            </a:r>
            <a:r>
              <a:rPr lang="en-AU" err="1">
                <a:latin typeface="Arial Black" panose="020B0A04020102020204" pitchFamily="34" charset="0"/>
              </a:rPr>
              <a:t>Whics</a:t>
            </a:r>
            <a:r>
              <a:rPr lang="en-AU">
                <a:latin typeface="Arial Black" panose="020B0A04020102020204" pitchFamily="34" charset="0"/>
              </a:rPr>
              <a:t> Data</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42</a:t>
            </a:fld>
            <a:endParaRPr lang="en-US"/>
          </a:p>
        </p:txBody>
      </p:sp>
      <p:pic>
        <p:nvPicPr>
          <p:cNvPr id="4" name="Picture 3">
            <a:extLst>
              <a:ext uri="{FF2B5EF4-FFF2-40B4-BE49-F238E27FC236}">
                <a16:creationId xmlns:a16="http://schemas.microsoft.com/office/drawing/2014/main" id="{BDA9F949-973C-455A-B9AB-8EDEC41ACC2E}"/>
              </a:ext>
            </a:extLst>
          </p:cNvPr>
          <p:cNvPicPr>
            <a:picLocks noChangeAspect="1"/>
          </p:cNvPicPr>
          <p:nvPr/>
        </p:nvPicPr>
        <p:blipFill>
          <a:blip r:embed="rId3"/>
          <a:stretch>
            <a:fillRect/>
          </a:stretch>
        </p:blipFill>
        <p:spPr>
          <a:xfrm>
            <a:off x="408242" y="1379640"/>
            <a:ext cx="8232920" cy="3613400"/>
          </a:xfrm>
          <a:prstGeom prst="rect">
            <a:avLst/>
          </a:prstGeom>
        </p:spPr>
      </p:pic>
      <p:sp>
        <p:nvSpPr>
          <p:cNvPr id="6" name="Rectangle: Rounded Corners 5">
            <a:extLst>
              <a:ext uri="{FF2B5EF4-FFF2-40B4-BE49-F238E27FC236}">
                <a16:creationId xmlns:a16="http://schemas.microsoft.com/office/drawing/2014/main" id="{62298A1F-4D16-4C83-A310-AFA8E3B97765}"/>
              </a:ext>
            </a:extLst>
          </p:cNvPr>
          <p:cNvSpPr/>
          <p:nvPr/>
        </p:nvSpPr>
        <p:spPr>
          <a:xfrm>
            <a:off x="3595264" y="4946227"/>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14</a:t>
            </a:r>
          </a:p>
        </p:txBody>
      </p:sp>
      <p:graphicFrame>
        <p:nvGraphicFramePr>
          <p:cNvPr id="7" name="Table 6">
            <a:extLst>
              <a:ext uri="{FF2B5EF4-FFF2-40B4-BE49-F238E27FC236}">
                <a16:creationId xmlns:a16="http://schemas.microsoft.com/office/drawing/2014/main" id="{0BD2A9F7-9E5F-4865-BD19-74FC4A566BE2}"/>
              </a:ext>
            </a:extLst>
          </p:cNvPr>
          <p:cNvGraphicFramePr>
            <a:graphicFrameLocks noGrp="1"/>
          </p:cNvGraphicFramePr>
          <p:nvPr>
            <p:extLst>
              <p:ext uri="{D42A27DB-BD31-4B8C-83A1-F6EECF244321}">
                <p14:modId xmlns:p14="http://schemas.microsoft.com/office/powerpoint/2010/main" val="4241252396"/>
              </p:ext>
            </p:extLst>
          </p:nvPr>
        </p:nvGraphicFramePr>
        <p:xfrm>
          <a:off x="455540" y="584068"/>
          <a:ext cx="8232920" cy="7670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a:solidFill>
                            <a:schemeClr val="tx2">
                              <a:lumMod val="75000"/>
                            </a:schemeClr>
                          </a:solidFill>
                        </a:rPr>
                        <a:t>3C</a:t>
                      </a:r>
                      <a:endParaRPr lang="en-AU" sz="18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Pattern supporting orchestrated incremental ingestion of Informix data to S3 using custom Spark application.</a:t>
                      </a: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2675434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8"/>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43</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414584" y="1948302"/>
            <a:ext cx="8319510" cy="1701415"/>
          </a:xfrm>
        </p:spPr>
        <p:txBody>
          <a:bodyPr>
            <a:normAutofit/>
          </a:bodyPr>
          <a:lstStyle/>
          <a:p>
            <a:pPr algn="l">
              <a:spcBef>
                <a:spcPts val="600"/>
              </a:spcBef>
              <a:spcAft>
                <a:spcPts val="1200"/>
              </a:spcAft>
            </a:pPr>
            <a:r>
              <a:rPr lang="en-AU" sz="4000" b="1">
                <a:solidFill>
                  <a:schemeClr val="bg1"/>
                </a:solidFill>
                <a:latin typeface="Arial Black" panose="020B0A04020102020204" pitchFamily="34" charset="0"/>
              </a:rPr>
              <a:t>Data Ingestion Framework</a:t>
            </a:r>
            <a:br>
              <a:rPr lang="en-AU" sz="4000" b="1">
                <a:solidFill>
                  <a:schemeClr val="bg1"/>
                </a:solidFill>
                <a:latin typeface="Arial Black" panose="020B0A04020102020204" pitchFamily="34" charset="0"/>
              </a:rPr>
            </a:br>
            <a:r>
              <a:rPr lang="en-AU" sz="2700" b="1">
                <a:solidFill>
                  <a:srgbClr val="E37222"/>
                </a:solidFill>
                <a:latin typeface="Arial Black" panose="020B0A04020102020204" pitchFamily="34" charset="0"/>
              </a:rPr>
              <a:t>(Design Pattern Supporting Un-Structured &amp; Semi-Structured Data)</a:t>
            </a:r>
            <a:endParaRPr lang="en-AU" sz="1400">
              <a:solidFill>
                <a:srgbClr val="E37222"/>
              </a:solidFill>
              <a:latin typeface="+mn-lt"/>
            </a:endParaRPr>
          </a:p>
        </p:txBody>
      </p:sp>
    </p:spTree>
    <p:extLst>
      <p:ext uri="{BB962C8B-B14F-4D97-AF65-F5344CB8AC3E}">
        <p14:creationId xmlns:p14="http://schemas.microsoft.com/office/powerpoint/2010/main" val="2341180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4884-7DF6-446F-865C-CAC446A271BA}"/>
              </a:ext>
            </a:extLst>
          </p:cNvPr>
          <p:cNvSpPr>
            <a:spLocks noGrp="1"/>
          </p:cNvSpPr>
          <p:nvPr>
            <p:ph type="title"/>
          </p:nvPr>
        </p:nvSpPr>
        <p:spPr>
          <a:xfrm>
            <a:off x="315440" y="134125"/>
            <a:ext cx="7565937" cy="484222"/>
          </a:xfrm>
        </p:spPr>
        <p:txBody>
          <a:bodyPr>
            <a:normAutofit fontScale="90000"/>
          </a:bodyPr>
          <a:lstStyle/>
          <a:p>
            <a:r>
              <a:rPr lang="en-AU">
                <a:latin typeface="Arial Black" panose="020B0A04020102020204" pitchFamily="34" charset="0"/>
              </a:rPr>
              <a:t>Data Ingestion Pattern 4A</a:t>
            </a:r>
          </a:p>
        </p:txBody>
      </p:sp>
      <p:sp>
        <p:nvSpPr>
          <p:cNvPr id="5" name="Slide Number Placeholder 4">
            <a:extLst>
              <a:ext uri="{FF2B5EF4-FFF2-40B4-BE49-F238E27FC236}">
                <a16:creationId xmlns:a16="http://schemas.microsoft.com/office/drawing/2014/main" id="{2502D93D-0DC6-46C1-B849-F613E3D08363}"/>
              </a:ext>
            </a:extLst>
          </p:cNvPr>
          <p:cNvSpPr>
            <a:spLocks noGrp="1"/>
          </p:cNvSpPr>
          <p:nvPr>
            <p:ph type="sldNum" sz="quarter" idx="16"/>
          </p:nvPr>
        </p:nvSpPr>
        <p:spPr/>
        <p:txBody>
          <a:bodyPr/>
          <a:lstStyle/>
          <a:p>
            <a:fld id="{CFE10634-C7B7-E64C-A7D2-655B2A8093C4}" type="slidenum">
              <a:rPr lang="en-US" smtClean="0"/>
              <a:pPr/>
              <a:t>44</a:t>
            </a:fld>
            <a:endParaRPr lang="en-US"/>
          </a:p>
        </p:txBody>
      </p:sp>
      <p:sp>
        <p:nvSpPr>
          <p:cNvPr id="6" name="Rectangle: Rounded Corners 5">
            <a:extLst>
              <a:ext uri="{FF2B5EF4-FFF2-40B4-BE49-F238E27FC236}">
                <a16:creationId xmlns:a16="http://schemas.microsoft.com/office/drawing/2014/main" id="{62298A1F-4D16-4C83-A310-AFA8E3B97765}"/>
              </a:ext>
            </a:extLst>
          </p:cNvPr>
          <p:cNvSpPr/>
          <p:nvPr/>
        </p:nvSpPr>
        <p:spPr>
          <a:xfrm>
            <a:off x="3802196" y="3743858"/>
            <a:ext cx="1006287" cy="185738"/>
          </a:xfrm>
          <a:prstGeom prst="roundRect">
            <a:avLst/>
          </a:prstGeom>
          <a:solidFill>
            <a:schemeClr val="tx2">
              <a:lumMod val="7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a:t>Diagram 15</a:t>
            </a:r>
          </a:p>
        </p:txBody>
      </p:sp>
      <p:pic>
        <p:nvPicPr>
          <p:cNvPr id="3" name="Picture 2">
            <a:extLst>
              <a:ext uri="{FF2B5EF4-FFF2-40B4-BE49-F238E27FC236}">
                <a16:creationId xmlns:a16="http://schemas.microsoft.com/office/drawing/2014/main" id="{2F7042B9-E25B-425D-AA26-DDA6B59EFF5B}"/>
              </a:ext>
            </a:extLst>
          </p:cNvPr>
          <p:cNvPicPr>
            <a:picLocks noChangeAspect="1"/>
          </p:cNvPicPr>
          <p:nvPr/>
        </p:nvPicPr>
        <p:blipFill>
          <a:blip r:embed="rId3"/>
          <a:stretch>
            <a:fillRect/>
          </a:stretch>
        </p:blipFill>
        <p:spPr>
          <a:xfrm>
            <a:off x="284624" y="1490050"/>
            <a:ext cx="8574751" cy="2163400"/>
          </a:xfrm>
          <a:prstGeom prst="rect">
            <a:avLst/>
          </a:prstGeom>
        </p:spPr>
      </p:pic>
      <p:graphicFrame>
        <p:nvGraphicFramePr>
          <p:cNvPr id="7" name="Table 6">
            <a:extLst>
              <a:ext uri="{FF2B5EF4-FFF2-40B4-BE49-F238E27FC236}">
                <a16:creationId xmlns:a16="http://schemas.microsoft.com/office/drawing/2014/main" id="{79A69EE2-CCC9-4AA9-B7C0-34B4D9517F5D}"/>
              </a:ext>
            </a:extLst>
          </p:cNvPr>
          <p:cNvGraphicFramePr>
            <a:graphicFrameLocks noGrp="1"/>
          </p:cNvGraphicFramePr>
          <p:nvPr>
            <p:extLst>
              <p:ext uri="{D42A27DB-BD31-4B8C-83A1-F6EECF244321}">
                <p14:modId xmlns:p14="http://schemas.microsoft.com/office/powerpoint/2010/main" val="1902211382"/>
              </p:ext>
            </p:extLst>
          </p:nvPr>
        </p:nvGraphicFramePr>
        <p:xfrm>
          <a:off x="284624" y="670658"/>
          <a:ext cx="8232920" cy="767080"/>
        </p:xfrm>
        <a:graphic>
          <a:graphicData uri="http://schemas.openxmlformats.org/drawingml/2006/table">
            <a:tbl>
              <a:tblPr firstRow="1" bandRow="1">
                <a:tableStyleId>{C083E6E3-FA7D-4D7B-A595-EF9225AFEA82}</a:tableStyleId>
              </a:tblPr>
              <a:tblGrid>
                <a:gridCol w="803635">
                  <a:extLst>
                    <a:ext uri="{9D8B030D-6E8A-4147-A177-3AD203B41FA5}">
                      <a16:colId xmlns:a16="http://schemas.microsoft.com/office/drawing/2014/main" val="865975363"/>
                    </a:ext>
                  </a:extLst>
                </a:gridCol>
                <a:gridCol w="7429285">
                  <a:extLst>
                    <a:ext uri="{9D8B030D-6E8A-4147-A177-3AD203B41FA5}">
                      <a16:colId xmlns:a16="http://schemas.microsoft.com/office/drawing/2014/main" val="1245103790"/>
                    </a:ext>
                  </a:extLst>
                </a:gridCol>
              </a:tblGrid>
              <a:tr h="370840">
                <a:tc>
                  <a:txBody>
                    <a:bodyPr/>
                    <a:lstStyle/>
                    <a:p>
                      <a:pPr lvl="0" algn="l"/>
                      <a:r>
                        <a:rPr lang="en-AU" sz="1000">
                          <a:solidFill>
                            <a:schemeClr val="tx2">
                              <a:lumMod val="75000"/>
                            </a:schemeClr>
                          </a:solidFill>
                        </a:rPr>
                        <a:t>Pattern #</a:t>
                      </a:r>
                      <a:endParaRPr lang="en-AU" sz="1000" b="1" i="0">
                        <a:solidFill>
                          <a:schemeClr val="tx2">
                            <a:lumMod val="75000"/>
                          </a:schemeClr>
                        </a:solidFill>
                      </a:endParaRPr>
                    </a:p>
                  </a:txBody>
                  <a:tcPr>
                    <a:solidFill>
                      <a:schemeClr val="bg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2">
                              <a:lumMod val="75000"/>
                            </a:schemeClr>
                          </a:solidFill>
                        </a:rPr>
                        <a:t>Description </a:t>
                      </a:r>
                      <a:endParaRPr lang="en-AU" sz="1000" b="0" i="0">
                        <a:solidFill>
                          <a:schemeClr val="tx2">
                            <a:lumMod val="75000"/>
                          </a:schemeClr>
                        </a:solidFill>
                      </a:endParaRPr>
                    </a:p>
                    <a:p>
                      <a:pPr lvl="0" algn="l"/>
                      <a:endParaRPr lang="en-AU" sz="1000" b="1" i="0">
                        <a:solidFill>
                          <a:schemeClr val="tx2">
                            <a:lumMod val="75000"/>
                          </a:schemeClr>
                        </a:solidFill>
                      </a:endParaRPr>
                    </a:p>
                  </a:txBody>
                  <a:tcPr>
                    <a:solidFill>
                      <a:schemeClr val="bg1">
                        <a:lumMod val="75000"/>
                      </a:schemeClr>
                    </a:solidFill>
                  </a:tcPr>
                </a:tc>
                <a:extLst>
                  <a:ext uri="{0D108BD9-81ED-4DB2-BD59-A6C34878D82A}">
                    <a16:rowId xmlns:a16="http://schemas.microsoft.com/office/drawing/2014/main" val="2238757928"/>
                  </a:ext>
                </a:extLst>
              </a:tr>
              <a:tr h="370840">
                <a:tc>
                  <a:txBody>
                    <a:bodyPr/>
                    <a:lstStyle/>
                    <a:p>
                      <a:pPr marL="0" lvl="0" indent="0" algn="l">
                        <a:buFont typeface="Arial" panose="020B0604020202020204" pitchFamily="34" charset="0"/>
                        <a:buNone/>
                      </a:pPr>
                      <a:r>
                        <a:rPr lang="en-AU" sz="1800" b="1">
                          <a:solidFill>
                            <a:schemeClr val="tx2">
                              <a:lumMod val="75000"/>
                            </a:schemeClr>
                          </a:solidFill>
                        </a:rPr>
                        <a:t>4A</a:t>
                      </a:r>
                      <a:endParaRPr lang="en-AU" sz="1800" b="1" i="1">
                        <a:solidFill>
                          <a:schemeClr val="tx2">
                            <a:lumMod val="75000"/>
                          </a:schemeClr>
                        </a:solidFill>
                      </a:endParaRPr>
                    </a:p>
                  </a:txBody>
                  <a:tcPr>
                    <a:solidFill>
                      <a:srgbClr val="FFC000">
                        <a:alpha val="2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solidFill>
                            <a:schemeClr val="tx2">
                              <a:lumMod val="75000"/>
                            </a:schemeClr>
                          </a:solidFill>
                        </a:rPr>
                        <a:t>Pattern supporting stream processing of unstructured and semi-structure data.</a:t>
                      </a:r>
                    </a:p>
                  </a:txBody>
                  <a:tcPr>
                    <a:solidFill>
                      <a:schemeClr val="bg1">
                        <a:lumMod val="95000"/>
                        <a:alpha val="20000"/>
                      </a:schemeClr>
                    </a:solidFill>
                  </a:tcPr>
                </a:tc>
                <a:extLst>
                  <a:ext uri="{0D108BD9-81ED-4DB2-BD59-A6C34878D82A}">
                    <a16:rowId xmlns:a16="http://schemas.microsoft.com/office/drawing/2014/main" val="3032679972"/>
                  </a:ext>
                </a:extLst>
              </a:tr>
            </a:tbl>
          </a:graphicData>
        </a:graphic>
      </p:graphicFrame>
    </p:spTree>
    <p:extLst>
      <p:ext uri="{BB962C8B-B14F-4D97-AF65-F5344CB8AC3E}">
        <p14:creationId xmlns:p14="http://schemas.microsoft.com/office/powerpoint/2010/main" val="3776036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372099"/>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marL="0" marR="0" lvl="0" indent="0" algn="ctr" defTabSz="457082"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Slide Number Placeholder 2">
            <a:extLst>
              <a:ext uri="{FF2B5EF4-FFF2-40B4-BE49-F238E27FC236}">
                <a16:creationId xmlns:a16="http://schemas.microsoft.com/office/drawing/2014/main" id="{BCD2D0DA-E8C1-9F49-84C5-15B62EBD42C1}"/>
              </a:ext>
            </a:extLst>
          </p:cNvPr>
          <p:cNvSpPr>
            <a:spLocks noGrp="1"/>
          </p:cNvSpPr>
          <p:nvPr>
            <p:ph type="sldNum" sz="quarter" idx="22"/>
          </p:nvPr>
        </p:nvSpPr>
        <p:spPr/>
        <p:txBody>
          <a:bodyPr/>
          <a:lstStyle/>
          <a:p>
            <a:pPr marL="0" marR="0" lvl="0" indent="0" algn="l" defTabSz="457082" rtl="0" eaLnBrk="1" fontAlgn="auto" latinLnBrk="0" hangingPunct="1">
              <a:lnSpc>
                <a:spcPct val="100000"/>
              </a:lnSpc>
              <a:spcBef>
                <a:spcPts val="0"/>
              </a:spcBef>
              <a:spcAft>
                <a:spcPts val="0"/>
              </a:spcAft>
              <a:buClrTx/>
              <a:buSzTx/>
              <a:buFontTx/>
              <a:buNone/>
              <a:tabLst/>
              <a:defRPr/>
            </a:pPr>
            <a:fld id="{B7679705-DD7B-4EA5-A9B7-1541809D5336}" type="slidenum">
              <a:rPr kumimoji="0" lang="en-AU" sz="6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457082" rtl="0" eaLnBrk="1" fontAlgn="auto" latinLnBrk="0" hangingPunct="1">
                <a:lnSpc>
                  <a:spcPct val="100000"/>
                </a:lnSpc>
                <a:spcBef>
                  <a:spcPts val="0"/>
                </a:spcBef>
                <a:spcAft>
                  <a:spcPts val="0"/>
                </a:spcAft>
                <a:buClrTx/>
                <a:buSzTx/>
                <a:buFontTx/>
                <a:buNone/>
                <a:tabLst/>
                <a:defRPr/>
              </a:pPr>
              <a:t>45</a:t>
            </a:fld>
            <a:endParaRPr kumimoji="0" lang="en-AU" sz="6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414584" y="1948302"/>
            <a:ext cx="8319510" cy="1236331"/>
          </a:xfrm>
        </p:spPr>
        <p:txBody>
          <a:bodyPr>
            <a:normAutofit fontScale="90000"/>
          </a:bodyPr>
          <a:lstStyle/>
          <a:p>
            <a:pPr algn="l">
              <a:spcBef>
                <a:spcPts val="600"/>
              </a:spcBef>
              <a:spcAft>
                <a:spcPts val="1200"/>
              </a:spcAft>
            </a:pPr>
            <a:r>
              <a:rPr lang="en-AU" sz="4000" b="1">
                <a:solidFill>
                  <a:schemeClr val="bg1"/>
                </a:solidFill>
                <a:latin typeface="Arial Black" panose="020B0A04020102020204" pitchFamily="34" charset="0"/>
              </a:rPr>
              <a:t>Data Ingestion </a:t>
            </a:r>
            <a:br>
              <a:rPr lang="en-AU" sz="4000" b="1">
                <a:solidFill>
                  <a:schemeClr val="bg1"/>
                </a:solidFill>
                <a:latin typeface="Arial Black" panose="020B0A04020102020204" pitchFamily="34" charset="0"/>
              </a:rPr>
            </a:br>
            <a:r>
              <a:rPr lang="en-AU" sz="4000" b="1">
                <a:solidFill>
                  <a:srgbClr val="E37222"/>
                </a:solidFill>
                <a:latin typeface="Arial Black" panose="020B0A04020102020204" pitchFamily="34" charset="0"/>
              </a:rPr>
              <a:t>Supporting Project Guardian</a:t>
            </a:r>
            <a:br>
              <a:rPr lang="en-AU" sz="4000" b="1">
                <a:solidFill>
                  <a:srgbClr val="E37222"/>
                </a:solidFill>
                <a:latin typeface="Arial Black" panose="020B0A04020102020204" pitchFamily="34" charset="0"/>
              </a:rPr>
            </a:br>
            <a:endParaRPr lang="en-AU" sz="1400">
              <a:solidFill>
                <a:srgbClr val="E37222"/>
              </a:solidFill>
              <a:latin typeface="+mn-lt"/>
            </a:endParaRPr>
          </a:p>
        </p:txBody>
      </p:sp>
    </p:spTree>
    <p:extLst>
      <p:ext uri="{BB962C8B-B14F-4D97-AF65-F5344CB8AC3E}">
        <p14:creationId xmlns:p14="http://schemas.microsoft.com/office/powerpoint/2010/main" val="46042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7886BE-C680-43CC-9D71-494045EC9627}"/>
              </a:ext>
            </a:extLst>
          </p:cNvPr>
          <p:cNvSpPr>
            <a:spLocks noGrp="1"/>
          </p:cNvSpPr>
          <p:nvPr>
            <p:ph type="sldNum" sz="quarter" idx="16"/>
          </p:nvPr>
        </p:nvSpPr>
        <p:spPr/>
        <p:txBody>
          <a:bodyPr/>
          <a:lstStyle/>
          <a:p>
            <a:fld id="{CFE10634-C7B7-E64C-A7D2-655B2A8093C4}" type="slidenum">
              <a:rPr lang="en-US" smtClean="0"/>
              <a:pPr/>
              <a:t>46</a:t>
            </a:fld>
            <a:endParaRPr lang="en-US"/>
          </a:p>
        </p:txBody>
      </p:sp>
      <p:graphicFrame>
        <p:nvGraphicFramePr>
          <p:cNvPr id="11" name="Table 10">
            <a:extLst>
              <a:ext uri="{FF2B5EF4-FFF2-40B4-BE49-F238E27FC236}">
                <a16:creationId xmlns:a16="http://schemas.microsoft.com/office/drawing/2014/main" id="{96065C9F-207E-498C-BE2F-81A61D5C39DD}"/>
              </a:ext>
            </a:extLst>
          </p:cNvPr>
          <p:cNvGraphicFramePr>
            <a:graphicFrameLocks noGrp="1"/>
          </p:cNvGraphicFramePr>
          <p:nvPr>
            <p:extLst>
              <p:ext uri="{D42A27DB-BD31-4B8C-83A1-F6EECF244321}">
                <p14:modId xmlns:p14="http://schemas.microsoft.com/office/powerpoint/2010/main" val="3435460154"/>
              </p:ext>
            </p:extLst>
          </p:nvPr>
        </p:nvGraphicFramePr>
        <p:xfrm>
          <a:off x="77490" y="3541630"/>
          <a:ext cx="6765011" cy="1661160"/>
        </p:xfrm>
        <a:graphic>
          <a:graphicData uri="http://schemas.openxmlformats.org/drawingml/2006/table">
            <a:tbl>
              <a:tblPr firstRow="1" bandRow="1"/>
              <a:tblGrid>
                <a:gridCol w="1069387">
                  <a:extLst>
                    <a:ext uri="{9D8B030D-6E8A-4147-A177-3AD203B41FA5}">
                      <a16:colId xmlns:a16="http://schemas.microsoft.com/office/drawing/2014/main" val="865975363"/>
                    </a:ext>
                  </a:extLst>
                </a:gridCol>
                <a:gridCol w="5695624">
                  <a:extLst>
                    <a:ext uri="{9D8B030D-6E8A-4147-A177-3AD203B41FA5}">
                      <a16:colId xmlns:a16="http://schemas.microsoft.com/office/drawing/2014/main" val="1245103790"/>
                    </a:ext>
                  </a:extLst>
                </a:gridCol>
              </a:tblGrid>
              <a:tr h="169005">
                <a:tc>
                  <a:txBody>
                    <a:bodyPr/>
                    <a:lstStyle>
                      <a:lvl1pPr marL="0" algn="l" defTabSz="457200" rtl="0" eaLnBrk="1" latinLnBrk="0" hangingPunct="1">
                        <a:defRPr sz="1800" b="1" kern="1200">
                          <a:solidFill>
                            <a:schemeClr val="tx1"/>
                          </a:solidFill>
                          <a:latin typeface="Merriweather"/>
                        </a:defRPr>
                      </a:lvl1pPr>
                      <a:lvl2pPr marL="457200" algn="l" defTabSz="457200" rtl="0" eaLnBrk="1" latinLnBrk="0" hangingPunct="1">
                        <a:defRPr sz="1800" b="1" kern="1200">
                          <a:solidFill>
                            <a:schemeClr val="tx1"/>
                          </a:solidFill>
                          <a:latin typeface="Merriweather"/>
                        </a:defRPr>
                      </a:lvl2pPr>
                      <a:lvl3pPr marL="914400" algn="l" defTabSz="457200" rtl="0" eaLnBrk="1" latinLnBrk="0" hangingPunct="1">
                        <a:defRPr sz="1800" b="1" kern="1200">
                          <a:solidFill>
                            <a:schemeClr val="tx1"/>
                          </a:solidFill>
                          <a:latin typeface="Merriweather"/>
                        </a:defRPr>
                      </a:lvl3pPr>
                      <a:lvl4pPr marL="1371600" algn="l" defTabSz="457200" rtl="0" eaLnBrk="1" latinLnBrk="0" hangingPunct="1">
                        <a:defRPr sz="1800" b="1" kern="1200">
                          <a:solidFill>
                            <a:schemeClr val="tx1"/>
                          </a:solidFill>
                          <a:latin typeface="Merriweather"/>
                        </a:defRPr>
                      </a:lvl4pPr>
                      <a:lvl5pPr marL="1828800" algn="l" defTabSz="457200" rtl="0" eaLnBrk="1" latinLnBrk="0" hangingPunct="1">
                        <a:defRPr sz="1800" b="1" kern="1200">
                          <a:solidFill>
                            <a:schemeClr val="tx1"/>
                          </a:solidFill>
                          <a:latin typeface="Merriweather"/>
                        </a:defRPr>
                      </a:lvl5pPr>
                      <a:lvl6pPr marL="2286000" algn="l" defTabSz="457200" rtl="0" eaLnBrk="1" latinLnBrk="0" hangingPunct="1">
                        <a:defRPr sz="1800" b="1" kern="1200">
                          <a:solidFill>
                            <a:schemeClr val="tx1"/>
                          </a:solidFill>
                          <a:latin typeface="Merriweather"/>
                        </a:defRPr>
                      </a:lvl6pPr>
                      <a:lvl7pPr marL="2743200" algn="l" defTabSz="457200" rtl="0" eaLnBrk="1" latinLnBrk="0" hangingPunct="1">
                        <a:defRPr sz="1800" b="1" kern="1200">
                          <a:solidFill>
                            <a:schemeClr val="tx1"/>
                          </a:solidFill>
                          <a:latin typeface="Merriweather"/>
                        </a:defRPr>
                      </a:lvl7pPr>
                      <a:lvl8pPr marL="3200400" algn="l" defTabSz="457200" rtl="0" eaLnBrk="1" latinLnBrk="0" hangingPunct="1">
                        <a:defRPr sz="1800" b="1" kern="1200">
                          <a:solidFill>
                            <a:schemeClr val="tx1"/>
                          </a:solidFill>
                          <a:latin typeface="Merriweather"/>
                        </a:defRPr>
                      </a:lvl8pPr>
                      <a:lvl9pPr marL="3657600" algn="l" defTabSz="457200" rtl="0" eaLnBrk="1" latinLnBrk="0" hangingPunct="1">
                        <a:defRPr sz="1800" b="1" kern="1200">
                          <a:solidFill>
                            <a:schemeClr val="tx1"/>
                          </a:solidFill>
                          <a:latin typeface="Merriweather"/>
                        </a:defRPr>
                      </a:lvl9pPr>
                    </a:lstStyle>
                    <a:p>
                      <a:pPr lvl="0" algn="l"/>
                      <a:r>
                        <a:rPr lang="en-AU" sz="550">
                          <a:solidFill>
                            <a:schemeClr val="tx2">
                              <a:lumMod val="75000"/>
                            </a:schemeClr>
                          </a:solidFill>
                        </a:rPr>
                        <a:t>Ingestion Pattern #</a:t>
                      </a:r>
                      <a:endParaRPr lang="en-AU" sz="550" b="1" i="0">
                        <a:solidFill>
                          <a:schemeClr val="tx2">
                            <a:lumMod val="75000"/>
                          </a:schemeClr>
                        </a:solidFill>
                      </a:endParaRPr>
                    </a:p>
                  </a:txBody>
                  <a:tcPr>
                    <a:lnL>
                      <a:noFill/>
                    </a:lnL>
                    <a:lnR>
                      <a:noFill/>
                    </a:lnR>
                    <a:lnT w="12700" cmpd="sng">
                      <a:solidFill>
                        <a:srgbClr val="262626"/>
                      </a:solidFill>
                    </a:lnT>
                    <a:lnB w="12700" cmpd="sng">
                      <a:solidFill>
                        <a:srgbClr val="262626"/>
                      </a:solidFill>
                    </a:lnB>
                    <a:lnTlToBr w="12700" cmpd="sng">
                      <a:noFill/>
                      <a:prstDash val="solid"/>
                    </a:lnTlToBr>
                    <a:lnBlToTr w="12700" cmpd="sng">
                      <a:noFill/>
                      <a:prstDash val="solid"/>
                    </a:lnBlToTr>
                    <a:solidFill>
                      <a:srgbClr val="FFFFFF">
                        <a:lumMod val="75000"/>
                      </a:srgbClr>
                    </a:solidFill>
                  </a:tcPr>
                </a:tc>
                <a:tc>
                  <a:txBody>
                    <a:bodyPr/>
                    <a:lstStyle>
                      <a:lvl1pPr marL="0" algn="l" defTabSz="457200" rtl="0" eaLnBrk="1" latinLnBrk="0" hangingPunct="1">
                        <a:defRPr sz="1800" b="1" kern="1200">
                          <a:solidFill>
                            <a:schemeClr val="tx1"/>
                          </a:solidFill>
                          <a:latin typeface="Merriweather"/>
                        </a:defRPr>
                      </a:lvl1pPr>
                      <a:lvl2pPr marL="457200" algn="l" defTabSz="457200" rtl="0" eaLnBrk="1" latinLnBrk="0" hangingPunct="1">
                        <a:defRPr sz="1800" b="1" kern="1200">
                          <a:solidFill>
                            <a:schemeClr val="tx1"/>
                          </a:solidFill>
                          <a:latin typeface="Merriweather"/>
                        </a:defRPr>
                      </a:lvl2pPr>
                      <a:lvl3pPr marL="914400" algn="l" defTabSz="457200" rtl="0" eaLnBrk="1" latinLnBrk="0" hangingPunct="1">
                        <a:defRPr sz="1800" b="1" kern="1200">
                          <a:solidFill>
                            <a:schemeClr val="tx1"/>
                          </a:solidFill>
                          <a:latin typeface="Merriweather"/>
                        </a:defRPr>
                      </a:lvl3pPr>
                      <a:lvl4pPr marL="1371600" algn="l" defTabSz="457200" rtl="0" eaLnBrk="1" latinLnBrk="0" hangingPunct="1">
                        <a:defRPr sz="1800" b="1" kern="1200">
                          <a:solidFill>
                            <a:schemeClr val="tx1"/>
                          </a:solidFill>
                          <a:latin typeface="Merriweather"/>
                        </a:defRPr>
                      </a:lvl4pPr>
                      <a:lvl5pPr marL="1828800" algn="l" defTabSz="457200" rtl="0" eaLnBrk="1" latinLnBrk="0" hangingPunct="1">
                        <a:defRPr sz="1800" b="1" kern="1200">
                          <a:solidFill>
                            <a:schemeClr val="tx1"/>
                          </a:solidFill>
                          <a:latin typeface="Merriweather"/>
                        </a:defRPr>
                      </a:lvl5pPr>
                      <a:lvl6pPr marL="2286000" algn="l" defTabSz="457200" rtl="0" eaLnBrk="1" latinLnBrk="0" hangingPunct="1">
                        <a:defRPr sz="1800" b="1" kern="1200">
                          <a:solidFill>
                            <a:schemeClr val="tx1"/>
                          </a:solidFill>
                          <a:latin typeface="Merriweather"/>
                        </a:defRPr>
                      </a:lvl6pPr>
                      <a:lvl7pPr marL="2743200" algn="l" defTabSz="457200" rtl="0" eaLnBrk="1" latinLnBrk="0" hangingPunct="1">
                        <a:defRPr sz="1800" b="1" kern="1200">
                          <a:solidFill>
                            <a:schemeClr val="tx1"/>
                          </a:solidFill>
                          <a:latin typeface="Merriweather"/>
                        </a:defRPr>
                      </a:lvl7pPr>
                      <a:lvl8pPr marL="3200400" algn="l" defTabSz="457200" rtl="0" eaLnBrk="1" latinLnBrk="0" hangingPunct="1">
                        <a:defRPr sz="1800" b="1" kern="1200">
                          <a:solidFill>
                            <a:schemeClr val="tx1"/>
                          </a:solidFill>
                          <a:latin typeface="Merriweather"/>
                        </a:defRPr>
                      </a:lvl8pPr>
                      <a:lvl9pPr marL="3657600" algn="l" defTabSz="457200" rtl="0" eaLnBrk="1" latinLnBrk="0" hangingPunct="1">
                        <a:defRPr sz="1800" b="1"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550">
                          <a:solidFill>
                            <a:schemeClr val="tx2">
                              <a:lumMod val="75000"/>
                            </a:schemeClr>
                          </a:solidFill>
                        </a:rPr>
                        <a:t>Description </a:t>
                      </a:r>
                      <a:endParaRPr lang="en-AU" sz="550" b="0" i="0">
                        <a:solidFill>
                          <a:schemeClr val="tx2">
                            <a:lumMod val="75000"/>
                          </a:schemeClr>
                        </a:solidFill>
                      </a:endParaRPr>
                    </a:p>
                  </a:txBody>
                  <a:tcPr>
                    <a:lnL>
                      <a:noFill/>
                    </a:lnL>
                    <a:lnR>
                      <a:noFill/>
                    </a:lnR>
                    <a:lnT w="12700" cmpd="sng">
                      <a:solidFill>
                        <a:srgbClr val="262626"/>
                      </a:solidFill>
                    </a:lnT>
                    <a:lnB w="12700" cmpd="sng">
                      <a:solidFill>
                        <a:srgbClr val="262626"/>
                      </a:solidFill>
                    </a:lnB>
                    <a:lnTlToBr w="12700" cmpd="sng">
                      <a:noFill/>
                      <a:prstDash val="solid"/>
                    </a:lnTlToBr>
                    <a:lnBlToTr w="12700" cmpd="sng">
                      <a:noFill/>
                      <a:prstDash val="solid"/>
                    </a:lnBlToTr>
                    <a:solidFill>
                      <a:srgbClr val="FFFFFF">
                        <a:lumMod val="75000"/>
                      </a:srgbClr>
                    </a:solidFill>
                  </a:tcPr>
                </a:tc>
                <a:extLst>
                  <a:ext uri="{0D108BD9-81ED-4DB2-BD59-A6C34878D82A}">
                    <a16:rowId xmlns:a16="http://schemas.microsoft.com/office/drawing/2014/main" val="2238757928"/>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0">
                          <a:solidFill>
                            <a:schemeClr val="tx2">
                              <a:lumMod val="75000"/>
                            </a:schemeClr>
                          </a:solidFill>
                          <a:highlight>
                            <a:srgbClr val="FFFF00"/>
                          </a:highlight>
                        </a:rPr>
                        <a:t>1A</a:t>
                      </a:r>
                    </a:p>
                  </a:txBody>
                  <a:tcPr>
                    <a:lnL>
                      <a:noFill/>
                    </a:lnL>
                    <a:lnR>
                      <a:noFill/>
                    </a:lnR>
                    <a:lnT w="12700" cmpd="sng">
                      <a:solidFill>
                        <a:srgbClr val="262626"/>
                      </a:solid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that supports real-time ingestion of data between SQL source where CDC is enabled and AWS S3 target data store</a:t>
                      </a:r>
                      <a:endParaRPr lang="en-AU" sz="550" b="0" i="1">
                        <a:solidFill>
                          <a:schemeClr val="tx2">
                            <a:lumMod val="75000"/>
                          </a:schemeClr>
                        </a:solidFill>
                      </a:endParaRPr>
                    </a:p>
                  </a:txBody>
                  <a:tcPr>
                    <a:lnL>
                      <a:noFill/>
                    </a:lnL>
                    <a:lnR>
                      <a:noFill/>
                    </a:lnR>
                    <a:lnT w="12700" cmpd="sng">
                      <a:solidFill>
                        <a:srgbClr val="262626"/>
                      </a:solid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3032679972"/>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0">
                          <a:solidFill>
                            <a:schemeClr val="tx2">
                              <a:lumMod val="75000"/>
                            </a:schemeClr>
                          </a:solidFill>
                          <a:highlight>
                            <a:srgbClr val="FFFF00"/>
                          </a:highlight>
                        </a:rPr>
                        <a:t>1B</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Supports batch ingestion of data between SQL source and AWS S3 target data store  (CDC is not enabled in source system)</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1301630165"/>
                  </a:ext>
                </a:extLst>
              </a:tr>
              <a:tr h="249833">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0">
                          <a:solidFill>
                            <a:schemeClr val="tx2">
                              <a:lumMod val="75000"/>
                            </a:schemeClr>
                          </a:solidFill>
                          <a:highlight>
                            <a:srgbClr val="FFFF00"/>
                          </a:highlight>
                        </a:rPr>
                        <a:t>1C</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supporting real-time ingestion of data between SQL based source system where CDC is not an option and target S3 bucket using SQL server replication and CDC enabled intermediary SQL database.</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3147689580"/>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0">
                          <a:solidFill>
                            <a:schemeClr val="tx2">
                              <a:lumMod val="75000"/>
                            </a:schemeClr>
                          </a:solidFill>
                          <a:highlight>
                            <a:srgbClr val="FFFF00"/>
                          </a:highlight>
                        </a:rPr>
                        <a:t>1D</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supporting orchestrated incremental ingestion of source data using custom Spark application .</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2708533283"/>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1">
                          <a:solidFill>
                            <a:schemeClr val="tx2">
                              <a:lumMod val="75000"/>
                            </a:schemeClr>
                          </a:solidFill>
                          <a:highlight>
                            <a:srgbClr val="FFFF00"/>
                          </a:highlight>
                        </a:rPr>
                        <a:t>2A</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This pattern supports capture of source system extract data , convert to parquet format and store the file in target store. </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455588185"/>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1">
                          <a:solidFill>
                            <a:schemeClr val="tx2">
                              <a:lumMod val="75000"/>
                            </a:schemeClr>
                          </a:solidFill>
                          <a:highlight>
                            <a:srgbClr val="FFFF00"/>
                          </a:highlight>
                        </a:rPr>
                        <a:t>3A</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supporting real-time ingestion of Informix data to AWS S3 bucket using </a:t>
                      </a:r>
                      <a:r>
                        <a:rPr lang="en-AU" sz="550" err="1">
                          <a:solidFill>
                            <a:schemeClr val="tx2">
                              <a:lumMod val="75000"/>
                            </a:schemeClr>
                          </a:solidFill>
                        </a:rPr>
                        <a:t>Syniti</a:t>
                      </a:r>
                      <a:r>
                        <a:rPr lang="en-AU" sz="550">
                          <a:solidFill>
                            <a:schemeClr val="tx2">
                              <a:lumMod val="75000"/>
                            </a:schemeClr>
                          </a:solidFill>
                        </a:rPr>
                        <a:t> (Formerly </a:t>
                      </a:r>
                      <a:r>
                        <a:rPr lang="en-AU" sz="550" err="1">
                          <a:solidFill>
                            <a:schemeClr val="tx2">
                              <a:lumMod val="75000"/>
                            </a:schemeClr>
                          </a:solidFill>
                        </a:rPr>
                        <a:t>DBMoto</a:t>
                      </a:r>
                      <a:r>
                        <a:rPr lang="en-AU" sz="550">
                          <a:solidFill>
                            <a:schemeClr val="tx2">
                              <a:lumMod val="75000"/>
                            </a:schemeClr>
                          </a:solidFill>
                        </a:rPr>
                        <a:t>). </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2603480850"/>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1">
                          <a:solidFill>
                            <a:schemeClr val="tx2">
                              <a:lumMod val="75000"/>
                            </a:schemeClr>
                          </a:solidFill>
                          <a:highlight>
                            <a:srgbClr val="FFFF00"/>
                          </a:highlight>
                        </a:rPr>
                        <a:t>3B</a:t>
                      </a:r>
                    </a:p>
                  </a:txBody>
                  <a:tcPr>
                    <a:lnL>
                      <a:noFill/>
                    </a:lnL>
                    <a:lnR>
                      <a:noFill/>
                    </a:lnR>
                    <a:lnT>
                      <a:noFill/>
                    </a:lnT>
                    <a:lnB>
                      <a:no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supporting batch based ingestion of Informix data using custom Spark application. </a:t>
                      </a:r>
                    </a:p>
                  </a:txBody>
                  <a:tcPr>
                    <a:lnL>
                      <a:noFill/>
                    </a:lnL>
                    <a:lnR>
                      <a:noFill/>
                    </a:lnR>
                    <a:lnT>
                      <a:noFill/>
                    </a:lnT>
                    <a:lnB>
                      <a:no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2093189422"/>
                  </a:ext>
                </a:extLst>
              </a:tr>
              <a:tr h="169005">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lvl="0" indent="0" algn="l">
                        <a:buFont typeface="Arial" panose="020B0604020202020204" pitchFamily="34" charset="0"/>
                        <a:buNone/>
                      </a:pPr>
                      <a:r>
                        <a:rPr lang="en-AU" sz="550" b="1" i="1">
                          <a:solidFill>
                            <a:schemeClr val="tx2">
                              <a:lumMod val="75000"/>
                            </a:schemeClr>
                          </a:solidFill>
                          <a:highlight>
                            <a:srgbClr val="FFFF00"/>
                          </a:highlight>
                        </a:rPr>
                        <a:t>4A</a:t>
                      </a:r>
                    </a:p>
                  </a:txBody>
                  <a:tcPr>
                    <a:lnL>
                      <a:noFill/>
                    </a:lnL>
                    <a:lnR>
                      <a:noFill/>
                    </a:lnR>
                    <a:lnT>
                      <a:noFill/>
                    </a:lnT>
                    <a:lnB w="12700" cmpd="sng">
                      <a:solidFill>
                        <a:srgbClr val="262626"/>
                      </a:solidFill>
                    </a:lnB>
                    <a:lnTlToBr w="12700" cmpd="sng">
                      <a:noFill/>
                      <a:prstDash val="solid"/>
                    </a:lnTlToBr>
                    <a:lnBlToTr w="12700" cmpd="sng">
                      <a:noFill/>
                      <a:prstDash val="solid"/>
                    </a:lnBlToTr>
                    <a:solidFill>
                      <a:srgbClr val="FFFFFF">
                        <a:lumMod val="65000"/>
                        <a:alpha val="20000"/>
                      </a:srgbClr>
                    </a:solidFill>
                  </a:tcPr>
                </a:tc>
                <a:tc>
                  <a:txBody>
                    <a:bodyPr/>
                    <a:lstStyle>
                      <a:lvl1pPr marL="0" algn="l" defTabSz="457200" rtl="0" eaLnBrk="1" latinLnBrk="0" hangingPunct="1">
                        <a:defRPr sz="1800" kern="1200">
                          <a:solidFill>
                            <a:schemeClr val="tx1"/>
                          </a:solidFill>
                          <a:latin typeface="Merriweather"/>
                        </a:defRPr>
                      </a:lvl1pPr>
                      <a:lvl2pPr marL="457200" algn="l" defTabSz="457200" rtl="0" eaLnBrk="1" latinLnBrk="0" hangingPunct="1">
                        <a:defRPr sz="1800" kern="1200">
                          <a:solidFill>
                            <a:schemeClr val="tx1"/>
                          </a:solidFill>
                          <a:latin typeface="Merriweather"/>
                        </a:defRPr>
                      </a:lvl2pPr>
                      <a:lvl3pPr marL="914400" algn="l" defTabSz="457200" rtl="0" eaLnBrk="1" latinLnBrk="0" hangingPunct="1">
                        <a:defRPr sz="1800" kern="1200">
                          <a:solidFill>
                            <a:schemeClr val="tx1"/>
                          </a:solidFill>
                          <a:latin typeface="Merriweather"/>
                        </a:defRPr>
                      </a:lvl3pPr>
                      <a:lvl4pPr marL="1371600" algn="l" defTabSz="457200" rtl="0" eaLnBrk="1" latinLnBrk="0" hangingPunct="1">
                        <a:defRPr sz="1800" kern="1200">
                          <a:solidFill>
                            <a:schemeClr val="tx1"/>
                          </a:solidFill>
                          <a:latin typeface="Merriweather"/>
                        </a:defRPr>
                      </a:lvl4pPr>
                      <a:lvl5pPr marL="1828800" algn="l" defTabSz="457200" rtl="0" eaLnBrk="1" latinLnBrk="0" hangingPunct="1">
                        <a:defRPr sz="1800" kern="1200">
                          <a:solidFill>
                            <a:schemeClr val="tx1"/>
                          </a:solidFill>
                          <a:latin typeface="Merriweather"/>
                        </a:defRPr>
                      </a:lvl5pPr>
                      <a:lvl6pPr marL="2286000" algn="l" defTabSz="457200" rtl="0" eaLnBrk="1" latinLnBrk="0" hangingPunct="1">
                        <a:defRPr sz="1800" kern="1200">
                          <a:solidFill>
                            <a:schemeClr val="tx1"/>
                          </a:solidFill>
                          <a:latin typeface="Merriweather"/>
                        </a:defRPr>
                      </a:lvl6pPr>
                      <a:lvl7pPr marL="2743200" algn="l" defTabSz="457200" rtl="0" eaLnBrk="1" latinLnBrk="0" hangingPunct="1">
                        <a:defRPr sz="1800" kern="1200">
                          <a:solidFill>
                            <a:schemeClr val="tx1"/>
                          </a:solidFill>
                          <a:latin typeface="Merriweather"/>
                        </a:defRPr>
                      </a:lvl7pPr>
                      <a:lvl8pPr marL="3200400" algn="l" defTabSz="457200" rtl="0" eaLnBrk="1" latinLnBrk="0" hangingPunct="1">
                        <a:defRPr sz="1800" kern="1200">
                          <a:solidFill>
                            <a:schemeClr val="tx1"/>
                          </a:solidFill>
                          <a:latin typeface="Merriweather"/>
                        </a:defRPr>
                      </a:lvl8pPr>
                      <a:lvl9pPr marL="3657600" algn="l" defTabSz="457200" rtl="0" eaLnBrk="1" latinLnBrk="0" hangingPunct="1">
                        <a:defRPr sz="1800" kern="1200">
                          <a:solidFill>
                            <a:schemeClr val="tx1"/>
                          </a:solidFill>
                          <a:latin typeface="Merriweather"/>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550">
                          <a:solidFill>
                            <a:schemeClr val="tx2">
                              <a:lumMod val="75000"/>
                            </a:schemeClr>
                          </a:solidFill>
                        </a:rPr>
                        <a:t>Pattern supporting stream processing of unstructured and semi-structure data.</a:t>
                      </a:r>
                    </a:p>
                  </a:txBody>
                  <a:tcPr>
                    <a:lnL>
                      <a:noFill/>
                    </a:lnL>
                    <a:lnR>
                      <a:noFill/>
                    </a:lnR>
                    <a:lnT>
                      <a:noFill/>
                    </a:lnT>
                    <a:lnB w="12700" cmpd="sng">
                      <a:solidFill>
                        <a:srgbClr val="262626"/>
                      </a:solidFill>
                    </a:lnB>
                    <a:lnTlToBr w="12700" cmpd="sng">
                      <a:noFill/>
                      <a:prstDash val="solid"/>
                    </a:lnTlToBr>
                    <a:lnBlToTr w="12700" cmpd="sng">
                      <a:noFill/>
                      <a:prstDash val="solid"/>
                    </a:lnBlToTr>
                    <a:solidFill>
                      <a:srgbClr val="FFFFFF">
                        <a:lumMod val="95000"/>
                        <a:alpha val="20000"/>
                      </a:srgbClr>
                    </a:solidFill>
                  </a:tcPr>
                </a:tc>
                <a:extLst>
                  <a:ext uri="{0D108BD9-81ED-4DB2-BD59-A6C34878D82A}">
                    <a16:rowId xmlns:a16="http://schemas.microsoft.com/office/drawing/2014/main" val="2371687215"/>
                  </a:ext>
                </a:extLst>
              </a:tr>
            </a:tbl>
          </a:graphicData>
        </a:graphic>
      </p:graphicFrame>
      <p:pic>
        <p:nvPicPr>
          <p:cNvPr id="9" name="Picture 8">
            <a:extLst>
              <a:ext uri="{FF2B5EF4-FFF2-40B4-BE49-F238E27FC236}">
                <a16:creationId xmlns:a16="http://schemas.microsoft.com/office/drawing/2014/main" id="{AB4B60B4-14B4-47E2-BAA9-1BE4BBA98435}"/>
              </a:ext>
            </a:extLst>
          </p:cNvPr>
          <p:cNvPicPr>
            <a:picLocks noChangeAspect="1"/>
          </p:cNvPicPr>
          <p:nvPr/>
        </p:nvPicPr>
        <p:blipFill>
          <a:blip r:embed="rId2"/>
          <a:stretch>
            <a:fillRect/>
          </a:stretch>
        </p:blipFill>
        <p:spPr>
          <a:xfrm>
            <a:off x="619932" y="0"/>
            <a:ext cx="8369085" cy="4292726"/>
          </a:xfrm>
          <a:prstGeom prst="rect">
            <a:avLst/>
          </a:prstGeom>
        </p:spPr>
      </p:pic>
    </p:spTree>
    <p:extLst>
      <p:ext uri="{BB962C8B-B14F-4D97-AF65-F5344CB8AC3E}">
        <p14:creationId xmlns:p14="http://schemas.microsoft.com/office/powerpoint/2010/main" val="3686183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D307-C432-4386-823F-B8EC1D9A1F73}"/>
              </a:ext>
            </a:extLst>
          </p:cNvPr>
          <p:cNvSpPr>
            <a:spLocks noGrp="1"/>
          </p:cNvSpPr>
          <p:nvPr>
            <p:ph type="title"/>
          </p:nvPr>
        </p:nvSpPr>
        <p:spPr>
          <a:xfrm>
            <a:off x="0" y="376235"/>
            <a:ext cx="7930618" cy="484222"/>
          </a:xfrm>
        </p:spPr>
        <p:txBody>
          <a:bodyPr>
            <a:normAutofit fontScale="90000"/>
          </a:bodyPr>
          <a:lstStyle/>
          <a:p>
            <a:r>
              <a:rPr lang="en-AU">
                <a:latin typeface="Arial Black" panose="020B0A04020102020204" pitchFamily="34" charset="0"/>
              </a:rPr>
              <a:t>Recommendation – Design Consideration</a:t>
            </a:r>
          </a:p>
        </p:txBody>
      </p:sp>
      <p:sp>
        <p:nvSpPr>
          <p:cNvPr id="4" name="Text Placeholder 3">
            <a:extLst>
              <a:ext uri="{FF2B5EF4-FFF2-40B4-BE49-F238E27FC236}">
                <a16:creationId xmlns:a16="http://schemas.microsoft.com/office/drawing/2014/main" id="{20D97D57-255B-4553-9331-4F10D05FF834}"/>
              </a:ext>
            </a:extLst>
          </p:cNvPr>
          <p:cNvSpPr>
            <a:spLocks noGrp="1"/>
          </p:cNvSpPr>
          <p:nvPr>
            <p:ph type="body" sz="quarter" idx="15"/>
          </p:nvPr>
        </p:nvSpPr>
        <p:spPr>
          <a:xfrm>
            <a:off x="298895" y="997663"/>
            <a:ext cx="7566025" cy="3148173"/>
          </a:xfrm>
        </p:spPr>
        <p:txBody>
          <a:bodyPr>
            <a:normAutofit lnSpcReduction="10000"/>
          </a:bodyPr>
          <a:lstStyle/>
          <a:p>
            <a:r>
              <a:rPr lang="en-AU"/>
              <a:t>Consider introduction of the following application design practices as architecture principles </a:t>
            </a:r>
          </a:p>
          <a:p>
            <a:pPr lvl="1"/>
            <a:r>
              <a:rPr lang="en-AU" sz="1800"/>
              <a:t>Implementation of change data capture (CDC) to any source system containing client information to support stream processing of client data through data lake.</a:t>
            </a:r>
          </a:p>
          <a:p>
            <a:pPr lvl="1"/>
            <a:r>
              <a:rPr lang="en-AU" sz="1800"/>
              <a:t>Synchronous replication of master database to a secondary node as read-replica to facilitate real-time streaming of data through the data lake and avoid performance impact to live production system. </a:t>
            </a:r>
          </a:p>
          <a:p>
            <a:r>
              <a:rPr lang="en-AU"/>
              <a:t>Revisit existing application architecture as part of life-cycle upgrade and consider if CDC &amp; read-replica can be introduced. </a:t>
            </a:r>
          </a:p>
        </p:txBody>
      </p:sp>
      <p:sp>
        <p:nvSpPr>
          <p:cNvPr id="5" name="Slide Number Placeholder 4">
            <a:extLst>
              <a:ext uri="{FF2B5EF4-FFF2-40B4-BE49-F238E27FC236}">
                <a16:creationId xmlns:a16="http://schemas.microsoft.com/office/drawing/2014/main" id="{86B366F4-247A-4D46-8A74-FC79E23FC3CD}"/>
              </a:ext>
            </a:extLst>
          </p:cNvPr>
          <p:cNvSpPr>
            <a:spLocks noGrp="1"/>
          </p:cNvSpPr>
          <p:nvPr>
            <p:ph type="sldNum" sz="quarter" idx="16"/>
          </p:nvPr>
        </p:nvSpPr>
        <p:spPr/>
        <p:txBody>
          <a:bodyPr/>
          <a:lstStyle/>
          <a:p>
            <a:fld id="{CFE10634-C7B7-E64C-A7D2-655B2A8093C4}" type="slidenum">
              <a:rPr lang="en-US" smtClean="0"/>
              <a:pPr/>
              <a:t>47</a:t>
            </a:fld>
            <a:endParaRPr lang="en-US"/>
          </a:p>
        </p:txBody>
      </p:sp>
    </p:spTree>
    <p:extLst>
      <p:ext uri="{BB962C8B-B14F-4D97-AF65-F5344CB8AC3E}">
        <p14:creationId xmlns:p14="http://schemas.microsoft.com/office/powerpoint/2010/main" val="973969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FE10634-C7B7-E64C-A7D2-655B2A8093C4}" type="slidenum">
              <a:rPr lang="en-US" smtClean="0"/>
              <a:pPr/>
              <a:t>48</a:t>
            </a:fld>
            <a:endParaRPr lang="en-US"/>
          </a:p>
        </p:txBody>
      </p:sp>
    </p:spTree>
    <p:extLst>
      <p:ext uri="{BB962C8B-B14F-4D97-AF65-F5344CB8AC3E}">
        <p14:creationId xmlns:p14="http://schemas.microsoft.com/office/powerpoint/2010/main" val="333978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338B-4C70-4429-81B5-765084283C6B}"/>
              </a:ext>
            </a:extLst>
          </p:cNvPr>
          <p:cNvSpPr>
            <a:spLocks noGrp="1"/>
          </p:cNvSpPr>
          <p:nvPr>
            <p:ph type="title"/>
          </p:nvPr>
        </p:nvSpPr>
        <p:spPr>
          <a:xfrm>
            <a:off x="347656" y="0"/>
            <a:ext cx="7565937" cy="484222"/>
          </a:xfrm>
        </p:spPr>
        <p:txBody>
          <a:bodyPr>
            <a:normAutofit fontScale="90000"/>
          </a:bodyPr>
          <a:lstStyle/>
          <a:p>
            <a:r>
              <a:rPr lang="en-AU">
                <a:latin typeface="Arial Black" panose="020B0A04020102020204" pitchFamily="34" charset="0"/>
              </a:rPr>
              <a:t>Overview</a:t>
            </a:r>
          </a:p>
        </p:txBody>
      </p:sp>
      <p:sp>
        <p:nvSpPr>
          <p:cNvPr id="4" name="Text Placeholder 3">
            <a:extLst>
              <a:ext uri="{FF2B5EF4-FFF2-40B4-BE49-F238E27FC236}">
                <a16:creationId xmlns:a16="http://schemas.microsoft.com/office/drawing/2014/main" id="{C67F1424-EB03-431F-AEFF-75903D970FEE}"/>
              </a:ext>
            </a:extLst>
          </p:cNvPr>
          <p:cNvSpPr>
            <a:spLocks noGrp="1"/>
          </p:cNvSpPr>
          <p:nvPr>
            <p:ph type="body" idx="13"/>
          </p:nvPr>
        </p:nvSpPr>
        <p:spPr>
          <a:xfrm>
            <a:off x="347568" y="475592"/>
            <a:ext cx="8181577" cy="4663963"/>
          </a:xfrm>
        </p:spPr>
        <p:txBody>
          <a:bodyPr>
            <a:normAutofit lnSpcReduction="10000"/>
          </a:bodyPr>
          <a:lstStyle/>
          <a:p>
            <a:pPr marL="342900" indent="-342900">
              <a:buFont typeface="Wingdings" panose="05000000000000000000" pitchFamily="2" charset="2"/>
              <a:buChar char="§"/>
            </a:pPr>
            <a:r>
              <a:rPr lang="en-AU" b="0"/>
              <a:t>Australian Unity has a diverse set of line of business applications storing client information across the various platforms and functions. </a:t>
            </a:r>
          </a:p>
          <a:p>
            <a:pPr marL="342900" indent="-342900">
              <a:buFont typeface="Wingdings" panose="05000000000000000000" pitchFamily="2" charset="2"/>
              <a:buChar char="§"/>
            </a:pPr>
            <a:r>
              <a:rPr lang="en-AU" b="0"/>
              <a:t>As part of Project Guardian, building a golden record of customer master is a key enabler for delivering accurate member data register to comply with Australian Corporation Act which requires to have up to date register of ALL eligible customers as members. </a:t>
            </a:r>
          </a:p>
          <a:p>
            <a:pPr marL="342900" indent="-342900">
              <a:buFont typeface="Wingdings" panose="05000000000000000000" pitchFamily="2" charset="2"/>
              <a:buChar char="§"/>
            </a:pPr>
            <a:r>
              <a:rPr lang="en-AU" b="0"/>
              <a:t>Building customer master requires ingestion of client information from disparate data source running from various hosting platforms (Public Cloud, Managed Data Centre, SaaS, Third-party hosted, etc). </a:t>
            </a:r>
          </a:p>
          <a:p>
            <a:pPr marL="342900" indent="-342900">
              <a:buFont typeface="Wingdings" panose="05000000000000000000" pitchFamily="2" charset="2"/>
              <a:buChar char="§"/>
            </a:pPr>
            <a:r>
              <a:rPr lang="en-AU" b="0"/>
              <a:t>Existing analytics platform leverages traditional batch mode data ingestion framework primarily using SQL SSIS package.</a:t>
            </a:r>
          </a:p>
          <a:p>
            <a:pPr marL="342900" indent="-342900">
              <a:buFont typeface="Wingdings" panose="05000000000000000000" pitchFamily="2" charset="2"/>
              <a:buChar char="§"/>
            </a:pPr>
            <a:r>
              <a:rPr lang="en-AU" b="0"/>
              <a:t>Current batch mode ingestion, does not support proactive predictive and prescriptive analytics, instead provides reactive insights based on historical trends. </a:t>
            </a:r>
          </a:p>
        </p:txBody>
      </p:sp>
      <p:sp>
        <p:nvSpPr>
          <p:cNvPr id="5" name="Slide Number Placeholder 4">
            <a:extLst>
              <a:ext uri="{FF2B5EF4-FFF2-40B4-BE49-F238E27FC236}">
                <a16:creationId xmlns:a16="http://schemas.microsoft.com/office/drawing/2014/main" id="{FACD5319-24C5-4DA9-A018-3D966DC2C803}"/>
              </a:ext>
            </a:extLst>
          </p:cNvPr>
          <p:cNvSpPr>
            <a:spLocks noGrp="1"/>
          </p:cNvSpPr>
          <p:nvPr>
            <p:ph type="sldNum" sz="quarter" idx="16"/>
          </p:nvPr>
        </p:nvSpPr>
        <p:spPr/>
        <p:txBody>
          <a:bodyPr/>
          <a:lstStyle/>
          <a:p>
            <a:fld id="{CFE10634-C7B7-E64C-A7D2-655B2A8093C4}" type="slidenum">
              <a:rPr lang="en-US" smtClean="0"/>
              <a:pPr/>
              <a:t>5</a:t>
            </a:fld>
            <a:endParaRPr lang="en-US"/>
          </a:p>
        </p:txBody>
      </p:sp>
    </p:spTree>
    <p:extLst>
      <p:ext uri="{BB962C8B-B14F-4D97-AF65-F5344CB8AC3E}">
        <p14:creationId xmlns:p14="http://schemas.microsoft.com/office/powerpoint/2010/main" val="41941305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8BB9-3C92-4FC5-B4CC-3EB96C0CFB82}"/>
              </a:ext>
            </a:extLst>
          </p:cNvPr>
          <p:cNvSpPr>
            <a:spLocks noGrp="1"/>
          </p:cNvSpPr>
          <p:nvPr>
            <p:ph type="title"/>
          </p:nvPr>
        </p:nvSpPr>
        <p:spPr>
          <a:xfrm>
            <a:off x="456375" y="117888"/>
            <a:ext cx="7565937" cy="484222"/>
          </a:xfrm>
        </p:spPr>
        <p:txBody>
          <a:bodyPr>
            <a:normAutofit fontScale="90000"/>
          </a:bodyPr>
          <a:lstStyle/>
          <a:p>
            <a:r>
              <a:rPr lang="en-AU">
                <a:latin typeface="Arial Black" panose="020B0A04020102020204" pitchFamily="34" charset="0"/>
              </a:rPr>
              <a:t>Data Ingestion</a:t>
            </a:r>
          </a:p>
        </p:txBody>
      </p:sp>
      <p:sp>
        <p:nvSpPr>
          <p:cNvPr id="4" name="Text Placeholder 3">
            <a:extLst>
              <a:ext uri="{FF2B5EF4-FFF2-40B4-BE49-F238E27FC236}">
                <a16:creationId xmlns:a16="http://schemas.microsoft.com/office/drawing/2014/main" id="{1366D878-FE82-40E0-B2A6-B3C2BD9EAA17}"/>
              </a:ext>
            </a:extLst>
          </p:cNvPr>
          <p:cNvSpPr>
            <a:spLocks noGrp="1"/>
          </p:cNvSpPr>
          <p:nvPr>
            <p:ph type="body" sz="quarter" idx="15"/>
          </p:nvPr>
        </p:nvSpPr>
        <p:spPr>
          <a:xfrm>
            <a:off x="383459" y="819807"/>
            <a:ext cx="8027444" cy="3821333"/>
          </a:xfrm>
        </p:spPr>
        <p:txBody>
          <a:bodyPr>
            <a:normAutofit/>
          </a:bodyPr>
          <a:lstStyle/>
          <a:p>
            <a:r>
              <a:rPr lang="en-AU" sz="2000"/>
              <a:t>The process of collecting data from source systems and moving it to target data store where it can be stored, validated, cleansed, transformed, mastered and analysed. </a:t>
            </a:r>
          </a:p>
          <a:p>
            <a:pPr marL="0" indent="0">
              <a:buNone/>
            </a:pPr>
            <a:endParaRPr lang="en-AU" sz="2000"/>
          </a:p>
          <a:p>
            <a:r>
              <a:rPr lang="en-AU" sz="2000"/>
              <a:t>Data, however is produced by various line of business applications and it stores the data in many different database engines, data stores and format. </a:t>
            </a:r>
            <a:r>
              <a:rPr lang="en-AU" sz="2000" err="1"/>
              <a:t>Eg</a:t>
            </a:r>
            <a:r>
              <a:rPr lang="en-AU" sz="2000"/>
              <a:t>:-</a:t>
            </a:r>
          </a:p>
          <a:p>
            <a:pPr lvl="1"/>
            <a:r>
              <a:rPr lang="en-AU" sz="2000" err="1"/>
              <a:t>Whics</a:t>
            </a:r>
            <a:r>
              <a:rPr lang="en-AU" sz="2000"/>
              <a:t> uses Informix database</a:t>
            </a:r>
          </a:p>
          <a:p>
            <a:pPr lvl="1"/>
            <a:r>
              <a:rPr lang="en-AU" sz="2000" err="1"/>
              <a:t>OneVue</a:t>
            </a:r>
            <a:r>
              <a:rPr lang="en-AU" sz="2000"/>
              <a:t> uses MS SQL database</a:t>
            </a:r>
          </a:p>
          <a:p>
            <a:pPr lvl="1"/>
            <a:r>
              <a:rPr lang="en-AU" sz="2000"/>
              <a:t>Principle uses Ingress database</a:t>
            </a:r>
          </a:p>
          <a:p>
            <a:pPr lvl="1"/>
            <a:r>
              <a:rPr lang="en-AU" sz="2000"/>
              <a:t>Employee data received as flat file (.txt)</a:t>
            </a:r>
          </a:p>
          <a:p>
            <a:pPr marL="457200" lvl="1" indent="0">
              <a:buNone/>
            </a:pPr>
            <a:endParaRPr lang="en-AU" sz="2000"/>
          </a:p>
          <a:p>
            <a:pPr lvl="1"/>
            <a:endParaRPr lang="en-AU" sz="2000"/>
          </a:p>
        </p:txBody>
      </p:sp>
      <p:sp>
        <p:nvSpPr>
          <p:cNvPr id="5" name="Slide Number Placeholder 4">
            <a:extLst>
              <a:ext uri="{FF2B5EF4-FFF2-40B4-BE49-F238E27FC236}">
                <a16:creationId xmlns:a16="http://schemas.microsoft.com/office/drawing/2014/main" id="{A53B4CB5-6BBE-4D68-8BBF-85C0BE0C8EED}"/>
              </a:ext>
            </a:extLst>
          </p:cNvPr>
          <p:cNvSpPr>
            <a:spLocks noGrp="1"/>
          </p:cNvSpPr>
          <p:nvPr>
            <p:ph type="sldNum" sz="quarter" idx="16"/>
          </p:nvPr>
        </p:nvSpPr>
        <p:spPr/>
        <p:txBody>
          <a:bodyPr/>
          <a:lstStyle/>
          <a:p>
            <a:fld id="{CFE10634-C7B7-E64C-A7D2-655B2A8093C4}" type="slidenum">
              <a:rPr lang="en-US" smtClean="0"/>
              <a:pPr/>
              <a:t>6</a:t>
            </a:fld>
            <a:endParaRPr lang="en-US"/>
          </a:p>
        </p:txBody>
      </p:sp>
    </p:spTree>
    <p:extLst>
      <p:ext uri="{BB962C8B-B14F-4D97-AF65-F5344CB8AC3E}">
        <p14:creationId xmlns:p14="http://schemas.microsoft.com/office/powerpoint/2010/main" val="332643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0991-8A25-490A-A305-C145B780AD67}"/>
              </a:ext>
            </a:extLst>
          </p:cNvPr>
          <p:cNvSpPr>
            <a:spLocks noGrp="1"/>
          </p:cNvSpPr>
          <p:nvPr>
            <p:ph type="title"/>
          </p:nvPr>
        </p:nvSpPr>
        <p:spPr>
          <a:xfrm>
            <a:off x="457200" y="130469"/>
            <a:ext cx="7565937" cy="484222"/>
          </a:xfrm>
        </p:spPr>
        <p:txBody>
          <a:bodyPr>
            <a:noAutofit/>
          </a:bodyPr>
          <a:lstStyle/>
          <a:p>
            <a:r>
              <a:rPr lang="en-AU" sz="2800">
                <a:latin typeface="Arial Black" panose="020B0A04020102020204" pitchFamily="34" charset="0"/>
              </a:rPr>
              <a:t>Data Ingestion Operating Modes</a:t>
            </a:r>
          </a:p>
        </p:txBody>
      </p:sp>
      <p:sp>
        <p:nvSpPr>
          <p:cNvPr id="4" name="Text Placeholder 3">
            <a:extLst>
              <a:ext uri="{FF2B5EF4-FFF2-40B4-BE49-F238E27FC236}">
                <a16:creationId xmlns:a16="http://schemas.microsoft.com/office/drawing/2014/main" id="{F03BDB9E-129B-4343-80F2-B4744B81D560}"/>
              </a:ext>
            </a:extLst>
          </p:cNvPr>
          <p:cNvSpPr>
            <a:spLocks noGrp="1"/>
          </p:cNvSpPr>
          <p:nvPr>
            <p:ph type="body" idx="13"/>
          </p:nvPr>
        </p:nvSpPr>
        <p:spPr>
          <a:xfrm>
            <a:off x="528695" y="814012"/>
            <a:ext cx="7566025" cy="3148173"/>
          </a:xfrm>
        </p:spPr>
        <p:txBody>
          <a:bodyPr/>
          <a:lstStyle/>
          <a:p>
            <a:r>
              <a:rPr lang="en-AU" sz="2800"/>
              <a:t>Real-time</a:t>
            </a:r>
            <a:r>
              <a:rPr lang="en-AU" sz="2800" b="0"/>
              <a:t> - source system data changes are applied to data lake as soon as they happen.</a:t>
            </a:r>
          </a:p>
          <a:p>
            <a:endParaRPr lang="en-AU" sz="2800" b="0"/>
          </a:p>
          <a:p>
            <a:r>
              <a:rPr lang="en-AU" sz="2800"/>
              <a:t>Batch mode </a:t>
            </a:r>
            <a:r>
              <a:rPr lang="en-AU" sz="2800" b="0"/>
              <a:t>- source system data changes are applied to data lake based on pre-defined triggers in chunks (</a:t>
            </a:r>
            <a:r>
              <a:rPr lang="en-AU" sz="2800" b="0" err="1"/>
              <a:t>eg.</a:t>
            </a:r>
            <a:r>
              <a:rPr lang="en-AU" sz="2800" b="0"/>
              <a:t> Schedule, size)</a:t>
            </a:r>
          </a:p>
          <a:p>
            <a:pPr marL="0" indent="0">
              <a:buNone/>
            </a:pPr>
            <a:endParaRPr lang="en-AU" sz="2800" b="0"/>
          </a:p>
        </p:txBody>
      </p:sp>
      <p:sp>
        <p:nvSpPr>
          <p:cNvPr id="5" name="Slide Number Placeholder 4">
            <a:extLst>
              <a:ext uri="{FF2B5EF4-FFF2-40B4-BE49-F238E27FC236}">
                <a16:creationId xmlns:a16="http://schemas.microsoft.com/office/drawing/2014/main" id="{A69ADA59-13FE-4C6F-8D54-10E4B7A5CD52}"/>
              </a:ext>
            </a:extLst>
          </p:cNvPr>
          <p:cNvSpPr>
            <a:spLocks noGrp="1"/>
          </p:cNvSpPr>
          <p:nvPr>
            <p:ph type="sldNum" sz="quarter" idx="16"/>
          </p:nvPr>
        </p:nvSpPr>
        <p:spPr/>
        <p:txBody>
          <a:bodyPr/>
          <a:lstStyle/>
          <a:p>
            <a:fld id="{CFE10634-C7B7-E64C-A7D2-655B2A8093C4}" type="slidenum">
              <a:rPr lang="en-US" smtClean="0"/>
              <a:pPr/>
              <a:t>7</a:t>
            </a:fld>
            <a:endParaRPr lang="en-US"/>
          </a:p>
        </p:txBody>
      </p:sp>
    </p:spTree>
    <p:extLst>
      <p:ext uri="{BB962C8B-B14F-4D97-AF65-F5344CB8AC3E}">
        <p14:creationId xmlns:p14="http://schemas.microsoft.com/office/powerpoint/2010/main" val="25853129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9482-E98B-4523-AC62-0B85BDC28E5C}"/>
              </a:ext>
            </a:extLst>
          </p:cNvPr>
          <p:cNvSpPr>
            <a:spLocks noGrp="1"/>
          </p:cNvSpPr>
          <p:nvPr>
            <p:ph type="title"/>
          </p:nvPr>
        </p:nvSpPr>
        <p:spPr>
          <a:xfrm>
            <a:off x="371128" y="107740"/>
            <a:ext cx="7565937" cy="484222"/>
          </a:xfrm>
        </p:spPr>
        <p:txBody>
          <a:bodyPr>
            <a:normAutofit fontScale="90000"/>
          </a:bodyPr>
          <a:lstStyle/>
          <a:p>
            <a:r>
              <a:rPr lang="en-AU">
                <a:latin typeface="Arial Black" panose="020B0A04020102020204" pitchFamily="34" charset="0"/>
              </a:rPr>
              <a:t>Data Ingestion Challenges</a:t>
            </a:r>
          </a:p>
        </p:txBody>
      </p:sp>
      <p:sp>
        <p:nvSpPr>
          <p:cNvPr id="4" name="Text Placeholder 3">
            <a:extLst>
              <a:ext uri="{FF2B5EF4-FFF2-40B4-BE49-F238E27FC236}">
                <a16:creationId xmlns:a16="http://schemas.microsoft.com/office/drawing/2014/main" id="{A321E26D-838A-4E5A-95D3-F952378004CF}"/>
              </a:ext>
            </a:extLst>
          </p:cNvPr>
          <p:cNvSpPr>
            <a:spLocks noGrp="1"/>
          </p:cNvSpPr>
          <p:nvPr>
            <p:ph type="body" sz="quarter" idx="15"/>
          </p:nvPr>
        </p:nvSpPr>
        <p:spPr>
          <a:xfrm>
            <a:off x="457200" y="814012"/>
            <a:ext cx="8229600" cy="4221748"/>
          </a:xfrm>
        </p:spPr>
        <p:txBody>
          <a:bodyPr>
            <a:normAutofit lnSpcReduction="10000"/>
          </a:bodyPr>
          <a:lstStyle/>
          <a:p>
            <a:r>
              <a:rPr lang="en-AU" sz="2000"/>
              <a:t>Heterogenous data sources</a:t>
            </a:r>
          </a:p>
          <a:p>
            <a:pPr lvl="1"/>
            <a:r>
              <a:rPr lang="en-AU" sz="2000"/>
              <a:t>Database engine (Informix, MS SQL, Ingress, etc)</a:t>
            </a:r>
          </a:p>
          <a:p>
            <a:pPr lvl="1"/>
            <a:r>
              <a:rPr lang="en-AU" sz="2000"/>
              <a:t>Relational databases</a:t>
            </a:r>
          </a:p>
          <a:p>
            <a:pPr lvl="1"/>
            <a:r>
              <a:rPr lang="en-AU" sz="2000"/>
              <a:t>Raw file extracts (TXT, CSV, JSON, XML)</a:t>
            </a:r>
          </a:p>
          <a:p>
            <a:pPr lvl="1"/>
            <a:r>
              <a:rPr lang="en-AU" sz="2000"/>
              <a:t>Unstructured &amp; semi-structure</a:t>
            </a:r>
          </a:p>
          <a:p>
            <a:r>
              <a:rPr lang="en-AU" sz="2000"/>
              <a:t>Database version or license not supporting CDC – key dependency to support stream processing (real-time) data. </a:t>
            </a:r>
          </a:p>
          <a:p>
            <a:r>
              <a:rPr lang="en-AU" sz="2000"/>
              <a:t>Change data capture not enabled in almost all applications  </a:t>
            </a:r>
          </a:p>
          <a:p>
            <a:r>
              <a:rPr lang="en-AU" sz="2000"/>
              <a:t>Legacy applications with limited options to connect to source system to extract data.</a:t>
            </a:r>
          </a:p>
          <a:p>
            <a:r>
              <a:rPr lang="en-AU" sz="2000"/>
              <a:t>Rely on primary application database to pull data – lack of read-replica and risk of performance impact to live production system</a:t>
            </a:r>
          </a:p>
          <a:p>
            <a:endParaRPr lang="en-AU" sz="2000"/>
          </a:p>
          <a:p>
            <a:endParaRPr lang="en-AU" sz="2000"/>
          </a:p>
          <a:p>
            <a:pPr lvl="1"/>
            <a:endParaRPr lang="en-AU" sz="3200"/>
          </a:p>
        </p:txBody>
      </p:sp>
      <p:sp>
        <p:nvSpPr>
          <p:cNvPr id="5" name="Slide Number Placeholder 4">
            <a:extLst>
              <a:ext uri="{FF2B5EF4-FFF2-40B4-BE49-F238E27FC236}">
                <a16:creationId xmlns:a16="http://schemas.microsoft.com/office/drawing/2014/main" id="{5DE8B54A-CA5A-42E6-BDDC-FC2AC330E175}"/>
              </a:ext>
            </a:extLst>
          </p:cNvPr>
          <p:cNvSpPr>
            <a:spLocks noGrp="1"/>
          </p:cNvSpPr>
          <p:nvPr>
            <p:ph type="sldNum" sz="quarter" idx="16"/>
          </p:nvPr>
        </p:nvSpPr>
        <p:spPr/>
        <p:txBody>
          <a:bodyPr/>
          <a:lstStyle/>
          <a:p>
            <a:fld id="{CFE10634-C7B7-E64C-A7D2-655B2A8093C4}" type="slidenum">
              <a:rPr lang="en-US" smtClean="0"/>
              <a:pPr/>
              <a:t>8</a:t>
            </a:fld>
            <a:endParaRPr lang="en-US"/>
          </a:p>
        </p:txBody>
      </p:sp>
    </p:spTree>
    <p:extLst>
      <p:ext uri="{BB962C8B-B14F-4D97-AF65-F5344CB8AC3E}">
        <p14:creationId xmlns:p14="http://schemas.microsoft.com/office/powerpoint/2010/main" val="202746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338B-4C70-4429-81B5-765084283C6B}"/>
              </a:ext>
            </a:extLst>
          </p:cNvPr>
          <p:cNvSpPr>
            <a:spLocks noGrp="1"/>
          </p:cNvSpPr>
          <p:nvPr>
            <p:ph type="title"/>
          </p:nvPr>
        </p:nvSpPr>
        <p:spPr>
          <a:xfrm>
            <a:off x="212835" y="15872"/>
            <a:ext cx="8496975" cy="484222"/>
          </a:xfrm>
        </p:spPr>
        <p:txBody>
          <a:bodyPr>
            <a:noAutofit/>
          </a:bodyPr>
          <a:lstStyle/>
          <a:p>
            <a:r>
              <a:rPr lang="en-AU" sz="2400">
                <a:latin typeface="Arial Black" panose="020B0A04020102020204" pitchFamily="34" charset="0"/>
              </a:rPr>
              <a:t>Requirements – Project Guardian</a:t>
            </a:r>
          </a:p>
        </p:txBody>
      </p:sp>
      <p:sp>
        <p:nvSpPr>
          <p:cNvPr id="4" name="Text Placeholder 3">
            <a:extLst>
              <a:ext uri="{FF2B5EF4-FFF2-40B4-BE49-F238E27FC236}">
                <a16:creationId xmlns:a16="http://schemas.microsoft.com/office/drawing/2014/main" id="{C67F1424-EB03-431F-AEFF-75903D970FEE}"/>
              </a:ext>
            </a:extLst>
          </p:cNvPr>
          <p:cNvSpPr>
            <a:spLocks noGrp="1"/>
          </p:cNvSpPr>
          <p:nvPr>
            <p:ph type="body" sz="quarter" idx="15"/>
          </p:nvPr>
        </p:nvSpPr>
        <p:spPr>
          <a:xfrm>
            <a:off x="212835" y="397702"/>
            <a:ext cx="8718329" cy="4643406"/>
          </a:xfrm>
        </p:spPr>
        <p:txBody>
          <a:bodyPr>
            <a:normAutofit/>
          </a:bodyPr>
          <a:lstStyle/>
          <a:p>
            <a:pPr marL="0" indent="0">
              <a:buNone/>
            </a:pPr>
            <a:r>
              <a:rPr lang="en-AU"/>
              <a:t>Below are key data extract and ingestion requirements from the context of Project Guardian to ensure that source systems data are timely available through AWS data pipeline for data validation, cleansing, standardisation and data mastering. </a:t>
            </a:r>
            <a:endParaRPr lang="en-AU" sz="1800"/>
          </a:p>
          <a:p>
            <a:pPr marL="457200" lvl="1" indent="0">
              <a:buNone/>
            </a:pPr>
            <a:endParaRPr lang="en-AU" sz="1800"/>
          </a:p>
          <a:p>
            <a:endParaRPr lang="en-AU"/>
          </a:p>
          <a:p>
            <a:endParaRPr lang="en-AU"/>
          </a:p>
        </p:txBody>
      </p:sp>
      <p:sp>
        <p:nvSpPr>
          <p:cNvPr id="5" name="Slide Number Placeholder 4">
            <a:extLst>
              <a:ext uri="{FF2B5EF4-FFF2-40B4-BE49-F238E27FC236}">
                <a16:creationId xmlns:a16="http://schemas.microsoft.com/office/drawing/2014/main" id="{FACD5319-24C5-4DA9-A018-3D966DC2C803}"/>
              </a:ext>
            </a:extLst>
          </p:cNvPr>
          <p:cNvSpPr>
            <a:spLocks noGrp="1"/>
          </p:cNvSpPr>
          <p:nvPr>
            <p:ph type="sldNum" sz="quarter" idx="16"/>
          </p:nvPr>
        </p:nvSpPr>
        <p:spPr/>
        <p:txBody>
          <a:bodyPr/>
          <a:lstStyle/>
          <a:p>
            <a:fld id="{CFE10634-C7B7-E64C-A7D2-655B2A8093C4}" type="slidenum">
              <a:rPr lang="en-US" smtClean="0"/>
              <a:pPr/>
              <a:t>9</a:t>
            </a:fld>
            <a:endParaRPr lang="en-US"/>
          </a:p>
        </p:txBody>
      </p:sp>
      <p:graphicFrame>
        <p:nvGraphicFramePr>
          <p:cNvPr id="3" name="Table 2">
            <a:extLst>
              <a:ext uri="{FF2B5EF4-FFF2-40B4-BE49-F238E27FC236}">
                <a16:creationId xmlns:a16="http://schemas.microsoft.com/office/drawing/2014/main" id="{8E715D22-C7F9-430B-86D3-5D0B3938756F}"/>
              </a:ext>
            </a:extLst>
          </p:cNvPr>
          <p:cNvGraphicFramePr>
            <a:graphicFrameLocks noGrp="1"/>
          </p:cNvGraphicFramePr>
          <p:nvPr>
            <p:extLst>
              <p:ext uri="{D42A27DB-BD31-4B8C-83A1-F6EECF244321}">
                <p14:modId xmlns:p14="http://schemas.microsoft.com/office/powerpoint/2010/main" val="2434490146"/>
              </p:ext>
            </p:extLst>
          </p:nvPr>
        </p:nvGraphicFramePr>
        <p:xfrm>
          <a:off x="212835" y="1345584"/>
          <a:ext cx="8718329" cy="3850640"/>
        </p:xfrm>
        <a:graphic>
          <a:graphicData uri="http://schemas.openxmlformats.org/drawingml/2006/table">
            <a:tbl>
              <a:tblPr firstRow="1" bandRow="1">
                <a:tableStyleId>{5FD0F851-EC5A-4D38-B0AD-8093EC10F338}</a:tableStyleId>
              </a:tblPr>
              <a:tblGrid>
                <a:gridCol w="1054831">
                  <a:extLst>
                    <a:ext uri="{9D8B030D-6E8A-4147-A177-3AD203B41FA5}">
                      <a16:colId xmlns:a16="http://schemas.microsoft.com/office/drawing/2014/main" val="170072329"/>
                    </a:ext>
                  </a:extLst>
                </a:gridCol>
                <a:gridCol w="7663498">
                  <a:extLst>
                    <a:ext uri="{9D8B030D-6E8A-4147-A177-3AD203B41FA5}">
                      <a16:colId xmlns:a16="http://schemas.microsoft.com/office/drawing/2014/main" val="1098334904"/>
                    </a:ext>
                  </a:extLst>
                </a:gridCol>
              </a:tblGrid>
              <a:tr h="370840">
                <a:tc>
                  <a:txBody>
                    <a:bodyPr/>
                    <a:lstStyle/>
                    <a:p>
                      <a:r>
                        <a:rPr lang="en-AU" sz="1400" kern="1200" baseline="0">
                          <a:solidFill>
                            <a:schemeClr val="tx2"/>
                          </a:solidFill>
                          <a:latin typeface="+mn-lt"/>
                          <a:ea typeface="+mn-ea"/>
                          <a:cs typeface="+mn-cs"/>
                        </a:rPr>
                        <a:t>#</a:t>
                      </a:r>
                    </a:p>
                  </a:txBody>
                  <a:tcPr/>
                </a:tc>
                <a:tc>
                  <a:txBody>
                    <a:bodyPr/>
                    <a:lstStyle/>
                    <a:p>
                      <a:r>
                        <a:rPr lang="en-AU" sz="1400" kern="1200" baseline="0">
                          <a:solidFill>
                            <a:schemeClr val="tx2"/>
                          </a:solidFill>
                          <a:latin typeface="+mn-lt"/>
                          <a:ea typeface="+mn-ea"/>
                          <a:cs typeface="+mn-cs"/>
                        </a:rPr>
                        <a:t>Requirement</a:t>
                      </a:r>
                    </a:p>
                  </a:txBody>
                  <a:tcPr/>
                </a:tc>
                <a:extLst>
                  <a:ext uri="{0D108BD9-81ED-4DB2-BD59-A6C34878D82A}">
                    <a16:rowId xmlns:a16="http://schemas.microsoft.com/office/drawing/2014/main" val="1563838927"/>
                  </a:ext>
                </a:extLst>
              </a:tr>
              <a:tr h="370840">
                <a:tc>
                  <a:txBody>
                    <a:bodyPr/>
                    <a:lstStyle/>
                    <a:p>
                      <a:r>
                        <a:rPr lang="en-AU" sz="1400" kern="1200" baseline="0">
                          <a:solidFill>
                            <a:schemeClr val="tx2"/>
                          </a:solidFill>
                          <a:latin typeface="+mn-lt"/>
                          <a:ea typeface="+mn-ea"/>
                          <a:cs typeface="+mn-cs"/>
                        </a:rPr>
                        <a:t>REQDI01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kern="1200" baseline="0">
                          <a:solidFill>
                            <a:schemeClr val="tx2"/>
                          </a:solidFill>
                          <a:latin typeface="+mn-lt"/>
                          <a:ea typeface="+mn-ea"/>
                          <a:cs typeface="+mn-cs"/>
                        </a:rPr>
                        <a:t>Ongoing extraction of all structured data from all source systems that hold clients information (Refer appendix 1 for the full list of source systems)</a:t>
                      </a:r>
                    </a:p>
                  </a:txBody>
                  <a:tcPr/>
                </a:tc>
                <a:extLst>
                  <a:ext uri="{0D108BD9-81ED-4DB2-BD59-A6C34878D82A}">
                    <a16:rowId xmlns:a16="http://schemas.microsoft.com/office/drawing/2014/main" val="317388554"/>
                  </a:ext>
                </a:extLst>
              </a:tr>
              <a:tr h="370840">
                <a:tc>
                  <a:txBody>
                    <a:bodyPr/>
                    <a:lstStyle/>
                    <a:p>
                      <a:r>
                        <a:rPr lang="en-AU" sz="1400" kern="1200" baseline="0">
                          <a:solidFill>
                            <a:schemeClr val="tx2"/>
                          </a:solidFill>
                          <a:latin typeface="+mn-lt"/>
                          <a:ea typeface="+mn-ea"/>
                          <a:cs typeface="+mn-cs"/>
                        </a:rPr>
                        <a:t>REQDI02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kern="1200" baseline="0">
                          <a:solidFill>
                            <a:schemeClr val="tx2"/>
                          </a:solidFill>
                          <a:latin typeface="+mn-lt"/>
                          <a:ea typeface="+mn-ea"/>
                          <a:cs typeface="+mn-cs"/>
                        </a:rPr>
                        <a:t>Support full and incremental extract of source system data and move to data lake raw zone.</a:t>
                      </a:r>
                    </a:p>
                  </a:txBody>
                  <a:tcPr/>
                </a:tc>
                <a:extLst>
                  <a:ext uri="{0D108BD9-81ED-4DB2-BD59-A6C34878D82A}">
                    <a16:rowId xmlns:a16="http://schemas.microsoft.com/office/drawing/2014/main" val="2328664494"/>
                  </a:ext>
                </a:extLst>
              </a:tr>
              <a:tr h="370840">
                <a:tc>
                  <a:txBody>
                    <a:bodyPr/>
                    <a:lstStyle/>
                    <a:p>
                      <a:r>
                        <a:rPr lang="en-AU" sz="1400" kern="1200" baseline="0">
                          <a:solidFill>
                            <a:schemeClr val="tx2"/>
                          </a:solidFill>
                          <a:latin typeface="+mn-lt"/>
                          <a:ea typeface="+mn-ea"/>
                          <a:cs typeface="+mn-cs"/>
                        </a:rPr>
                        <a:t>REQDI03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kern="1200" baseline="0">
                          <a:solidFill>
                            <a:schemeClr val="tx2"/>
                          </a:solidFill>
                          <a:latin typeface="+mn-lt"/>
                          <a:ea typeface="+mn-ea"/>
                          <a:cs typeface="+mn-cs"/>
                        </a:rPr>
                        <a:t>Detect any source system schema change and retain current data and changing database structure. </a:t>
                      </a:r>
                    </a:p>
                  </a:txBody>
                  <a:tcPr/>
                </a:tc>
                <a:extLst>
                  <a:ext uri="{0D108BD9-81ED-4DB2-BD59-A6C34878D82A}">
                    <a16:rowId xmlns:a16="http://schemas.microsoft.com/office/drawing/2014/main" val="50842575"/>
                  </a:ext>
                </a:extLst>
              </a:tr>
              <a:tr h="370840">
                <a:tc>
                  <a:txBody>
                    <a:bodyPr/>
                    <a:lstStyle/>
                    <a:p>
                      <a:r>
                        <a:rPr lang="en-AU" sz="1400" kern="1200" baseline="0">
                          <a:solidFill>
                            <a:schemeClr val="tx2"/>
                          </a:solidFill>
                          <a:latin typeface="+mn-lt"/>
                          <a:ea typeface="+mn-ea"/>
                          <a:cs typeface="+mn-cs"/>
                        </a:rPr>
                        <a:t>REQDI04</a:t>
                      </a:r>
                    </a:p>
                  </a:txBody>
                  <a:tcPr/>
                </a:tc>
                <a:tc>
                  <a:txBody>
                    <a:bodyPr/>
                    <a:lstStyle/>
                    <a:p>
                      <a:r>
                        <a:rPr lang="en-AU" sz="1400" kern="1200" baseline="0">
                          <a:solidFill>
                            <a:schemeClr val="tx2"/>
                          </a:solidFill>
                          <a:latin typeface="+mn-lt"/>
                          <a:ea typeface="+mn-ea"/>
                          <a:cs typeface="+mn-cs"/>
                        </a:rPr>
                        <a:t>Ability to scale to accommodate different data size and meets processing needs of current and future requirements</a:t>
                      </a:r>
                    </a:p>
                  </a:txBody>
                  <a:tcPr/>
                </a:tc>
                <a:extLst>
                  <a:ext uri="{0D108BD9-81ED-4DB2-BD59-A6C34878D82A}">
                    <a16:rowId xmlns:a16="http://schemas.microsoft.com/office/drawing/2014/main" val="351906916"/>
                  </a:ext>
                </a:extLst>
              </a:tr>
              <a:tr h="370840">
                <a:tc>
                  <a:txBody>
                    <a:bodyPr/>
                    <a:lstStyle/>
                    <a:p>
                      <a:r>
                        <a:rPr lang="en-AU" sz="1400" kern="1200" baseline="0">
                          <a:solidFill>
                            <a:schemeClr val="tx2"/>
                          </a:solidFill>
                          <a:latin typeface="+mn-lt"/>
                          <a:ea typeface="+mn-ea"/>
                          <a:cs typeface="+mn-cs"/>
                        </a:rPr>
                        <a:t>REQDI05</a:t>
                      </a:r>
                    </a:p>
                  </a:txBody>
                  <a:tcPr/>
                </a:tc>
                <a:tc>
                  <a:txBody>
                    <a:bodyPr/>
                    <a:lstStyle/>
                    <a:p>
                      <a:r>
                        <a:rPr lang="en-AU" sz="1400" kern="1200" baseline="0">
                          <a:solidFill>
                            <a:schemeClr val="tx2"/>
                          </a:solidFill>
                          <a:latin typeface="+mn-lt"/>
                          <a:ea typeface="+mn-ea"/>
                          <a:cs typeface="+mn-cs"/>
                        </a:rPr>
                        <a:t>Secure – support various data encryption protocols to ensure that sensitive customer data is protected at all times</a:t>
                      </a:r>
                    </a:p>
                  </a:txBody>
                  <a:tcPr/>
                </a:tc>
                <a:extLst>
                  <a:ext uri="{0D108BD9-81ED-4DB2-BD59-A6C34878D82A}">
                    <a16:rowId xmlns:a16="http://schemas.microsoft.com/office/drawing/2014/main" val="3444663248"/>
                  </a:ext>
                </a:extLst>
              </a:tr>
              <a:tr h="370840">
                <a:tc>
                  <a:txBody>
                    <a:bodyPr/>
                    <a:lstStyle/>
                    <a:p>
                      <a:r>
                        <a:rPr lang="en-AU" sz="1400" kern="1200" baseline="0">
                          <a:solidFill>
                            <a:schemeClr val="tx2"/>
                          </a:solidFill>
                          <a:latin typeface="+mn-lt"/>
                          <a:ea typeface="+mn-ea"/>
                          <a:cs typeface="+mn-cs"/>
                        </a:rPr>
                        <a:t>REQDI06</a:t>
                      </a:r>
                    </a:p>
                  </a:txBody>
                  <a:tcPr/>
                </a:tc>
                <a:tc>
                  <a:txBody>
                    <a:bodyPr/>
                    <a:lstStyle/>
                    <a:p>
                      <a:r>
                        <a:rPr lang="en-AU" sz="1400" kern="1200" baseline="0">
                          <a:solidFill>
                            <a:schemeClr val="tx2"/>
                          </a:solidFill>
                          <a:latin typeface="+mn-lt"/>
                          <a:ea typeface="+mn-ea"/>
                          <a:cs typeface="+mn-cs"/>
                        </a:rPr>
                        <a:t>Loading new and updated records and ensure that data is available in less than 24 hours for data validation, cleansing, mastering and consumption of any down stream process.</a:t>
                      </a:r>
                    </a:p>
                  </a:txBody>
                  <a:tcPr/>
                </a:tc>
                <a:extLst>
                  <a:ext uri="{0D108BD9-81ED-4DB2-BD59-A6C34878D82A}">
                    <a16:rowId xmlns:a16="http://schemas.microsoft.com/office/drawing/2014/main" val="3622808164"/>
                  </a:ext>
                </a:extLst>
              </a:tr>
              <a:tr h="370840">
                <a:tc>
                  <a:txBody>
                    <a:bodyPr/>
                    <a:lstStyle/>
                    <a:p>
                      <a:r>
                        <a:rPr lang="en-AU" sz="1400" kern="1200" baseline="0">
                          <a:solidFill>
                            <a:schemeClr val="tx2"/>
                          </a:solidFill>
                          <a:latin typeface="+mn-lt"/>
                          <a:ea typeface="+mn-ea"/>
                          <a:cs typeface="+mn-cs"/>
                        </a:rPr>
                        <a:t>REQDI07</a:t>
                      </a:r>
                    </a:p>
                  </a:txBody>
                  <a:tcPr/>
                </a:tc>
                <a:tc>
                  <a:txBody>
                    <a:bodyPr/>
                    <a:lstStyle/>
                    <a:p>
                      <a:r>
                        <a:rPr lang="en-AU" sz="1400" kern="1200" baseline="0">
                          <a:solidFill>
                            <a:schemeClr val="tx2"/>
                          </a:solidFill>
                          <a:latin typeface="+mn-lt"/>
                          <a:ea typeface="+mn-ea"/>
                          <a:cs typeface="+mn-cs"/>
                        </a:rPr>
                        <a:t>Monitoring &amp; error handling – provides real-time insights of end-to-end data extract &amp; ingestion activities</a:t>
                      </a:r>
                    </a:p>
                  </a:txBody>
                  <a:tcPr/>
                </a:tc>
                <a:extLst>
                  <a:ext uri="{0D108BD9-81ED-4DB2-BD59-A6C34878D82A}">
                    <a16:rowId xmlns:a16="http://schemas.microsoft.com/office/drawing/2014/main" val="1389201665"/>
                  </a:ext>
                </a:extLst>
              </a:tr>
            </a:tbl>
          </a:graphicData>
        </a:graphic>
      </p:graphicFrame>
    </p:spTree>
    <p:extLst>
      <p:ext uri="{BB962C8B-B14F-4D97-AF65-F5344CB8AC3E}">
        <p14:creationId xmlns:p14="http://schemas.microsoft.com/office/powerpoint/2010/main" val="690603682"/>
      </p:ext>
    </p:extLst>
  </p:cSld>
  <p:clrMapOvr>
    <a:masterClrMapping/>
  </p:clrMapOvr>
</p:sld>
</file>

<file path=ppt/theme/theme1.xml><?xml version="1.0" encoding="utf-8"?>
<a:theme xmlns:a="http://schemas.openxmlformats.org/drawingml/2006/main" name="Page layout options">
  <a:themeElements>
    <a:clrScheme name="Australian Unity">
      <a:dk1>
        <a:srgbClr val="F47B2A"/>
      </a:dk1>
      <a:lt1>
        <a:srgbClr val="FFFFFF"/>
      </a:lt1>
      <a:dk2>
        <a:srgbClr val="48484A"/>
      </a:dk2>
      <a:lt2>
        <a:srgbClr val="F47B2A"/>
      </a:lt2>
      <a:accent1>
        <a:srgbClr val="F47B2A"/>
      </a:accent1>
      <a:accent2>
        <a:srgbClr val="48484A"/>
      </a:accent2>
      <a:accent3>
        <a:srgbClr val="7F8083"/>
      </a:accent3>
      <a:accent4>
        <a:srgbClr val="167E92"/>
      </a:accent4>
      <a:accent5>
        <a:srgbClr val="B2B3B6"/>
      </a:accent5>
      <a:accent6>
        <a:srgbClr val="45C2C5"/>
      </a:accent6>
      <a:hlink>
        <a:srgbClr val="F47B2A"/>
      </a:hlink>
      <a:folHlink>
        <a:srgbClr val="167E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108000" rIns="91440" bIns="108000" numCol="1" spcCol="180000" rtlCol="0" anchor="ctr">
        <a:spAutoFit/>
      </a:bodyPr>
      <a:lstStyle>
        <a:defPPr marL="285750" indent="-285750" algn="l">
          <a:spcBef>
            <a:spcPts val="0"/>
          </a:spcBef>
          <a:buFont typeface="Wingdings" charset="2"/>
          <a:buChar char="§"/>
          <a:defRPr sz="1800" dirty="0" err="1" smtClean="0">
            <a:solidFill>
              <a:srgbClr val="48484A"/>
            </a:solidFill>
            <a:latin typeface="Arial"/>
            <a:cs typeface="Arial"/>
          </a:defRPr>
        </a:defPPr>
      </a:lstStyle>
    </a:txDef>
  </a:objectDefaults>
  <a:extraClrSchemeLst/>
</a:theme>
</file>

<file path=ppt/theme/theme2.xml><?xml version="1.0" encoding="utf-8"?>
<a:theme xmlns:a="http://schemas.openxmlformats.org/drawingml/2006/main" name="PNB0018_PrincipalsPPT_Template_R6c-T">
  <a:themeElements>
    <a:clrScheme name="PRINCIPALS">
      <a:dk1>
        <a:sysClr val="windowText" lastClr="000000"/>
      </a:dk1>
      <a:lt1>
        <a:srgbClr val="FFFFFF"/>
      </a:lt1>
      <a:dk2>
        <a:srgbClr val="000000"/>
      </a:dk2>
      <a:lt2>
        <a:srgbClr val="FFFFFF"/>
      </a:lt2>
      <a:accent1>
        <a:srgbClr val="0075E4"/>
      </a:accent1>
      <a:accent2>
        <a:srgbClr val="9743FF"/>
      </a:accent2>
      <a:accent3>
        <a:srgbClr val="E71D46"/>
      </a:accent3>
      <a:accent4>
        <a:srgbClr val="0980A3"/>
      </a:accent4>
      <a:accent5>
        <a:srgbClr val="000000"/>
      </a:accent5>
      <a:accent6>
        <a:srgbClr val="FFFFFF"/>
      </a:accent6>
      <a:hlink>
        <a:srgbClr val="000000"/>
      </a:hlink>
      <a:folHlink>
        <a:srgbClr val="0980A3"/>
      </a:folHlink>
    </a:clrScheme>
    <a:fontScheme name="Principal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NB0018_PrincipalsPPT_Template_R6c" id="{54305D0E-6804-4200-90EC-603F7B8CD76D}" vid="{B05EA494-E42A-40DD-9D19-E10D765C61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stralian Unity">
    <a:dk1>
      <a:srgbClr val="F47B2A"/>
    </a:dk1>
    <a:lt1>
      <a:srgbClr val="FFFFFF"/>
    </a:lt1>
    <a:dk2>
      <a:srgbClr val="48484A"/>
    </a:dk2>
    <a:lt2>
      <a:srgbClr val="F47B2A"/>
    </a:lt2>
    <a:accent1>
      <a:srgbClr val="F47B2A"/>
    </a:accent1>
    <a:accent2>
      <a:srgbClr val="48484A"/>
    </a:accent2>
    <a:accent3>
      <a:srgbClr val="7F8083"/>
    </a:accent3>
    <a:accent4>
      <a:srgbClr val="167E92"/>
    </a:accent4>
    <a:accent5>
      <a:srgbClr val="B2B3B6"/>
    </a:accent5>
    <a:accent6>
      <a:srgbClr val="45C2C5"/>
    </a:accent6>
    <a:hlink>
      <a:srgbClr val="F47B2A"/>
    </a:hlink>
    <a:folHlink>
      <a:srgbClr val="167E92"/>
    </a:folHlink>
  </a:clrScheme>
</a:themeOverride>
</file>

<file path=ppt/theme/themeOverride2.xml><?xml version="1.0" encoding="utf-8"?>
<a:themeOverride xmlns:a="http://schemas.openxmlformats.org/drawingml/2006/main">
  <a:clrScheme name="Australian Unity">
    <a:dk1>
      <a:srgbClr val="F47B2A"/>
    </a:dk1>
    <a:lt1>
      <a:srgbClr val="FFFFFF"/>
    </a:lt1>
    <a:dk2>
      <a:srgbClr val="48484A"/>
    </a:dk2>
    <a:lt2>
      <a:srgbClr val="F47B2A"/>
    </a:lt2>
    <a:accent1>
      <a:srgbClr val="F47B2A"/>
    </a:accent1>
    <a:accent2>
      <a:srgbClr val="48484A"/>
    </a:accent2>
    <a:accent3>
      <a:srgbClr val="7F8083"/>
    </a:accent3>
    <a:accent4>
      <a:srgbClr val="167E92"/>
    </a:accent4>
    <a:accent5>
      <a:srgbClr val="B2B3B6"/>
    </a:accent5>
    <a:accent6>
      <a:srgbClr val="45C2C5"/>
    </a:accent6>
    <a:hlink>
      <a:srgbClr val="F47B2A"/>
    </a:hlink>
    <a:folHlink>
      <a:srgbClr val="167E9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2EAC19294919409551D7EDC01BC504" ma:contentTypeVersion="12" ma:contentTypeDescription="Create a new document." ma:contentTypeScope="" ma:versionID="3d234ee36505586af0566257ad0e3959">
  <xsd:schema xmlns:xsd="http://www.w3.org/2001/XMLSchema" xmlns:xs="http://www.w3.org/2001/XMLSchema" xmlns:p="http://schemas.microsoft.com/office/2006/metadata/properties" xmlns:ns2="8f161d5c-8606-4b85-9466-58d4d6d88fed" xmlns:ns3="ce3b2d47-a4e8-4dcd-b5f9-c9c78a2e2c6b" targetNamespace="http://schemas.microsoft.com/office/2006/metadata/properties" ma:root="true" ma:fieldsID="ffabc1a2d404105975d94505a3e46e87" ns2:_="" ns3:_="">
    <xsd:import namespace="8f161d5c-8606-4b85-9466-58d4d6d88fed"/>
    <xsd:import namespace="ce3b2d47-a4e8-4dcd-b5f9-c9c78a2e2c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61d5c-8606-4b85-9466-58d4d6d88f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3b2d47-a4e8-4dcd-b5f9-c9c78a2e2c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84028-F4ED-46AC-B46B-66102834A69D}">
  <ds:schemaRefs>
    <ds:schemaRef ds:uri="http://schemas.microsoft.com/office/2006/metadata/properties"/>
    <ds:schemaRef ds:uri="http://schemas.openxmlformats.org/package/2006/metadata/core-properties"/>
    <ds:schemaRef ds:uri="8f161d5c-8606-4b85-9466-58d4d6d88fed"/>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ce3b2d47-a4e8-4dcd-b5f9-c9c78a2e2c6b"/>
    <ds:schemaRef ds:uri="http://www.w3.org/XML/1998/namespace"/>
  </ds:schemaRefs>
</ds:datastoreItem>
</file>

<file path=customXml/itemProps2.xml><?xml version="1.0" encoding="utf-8"?>
<ds:datastoreItem xmlns:ds="http://schemas.openxmlformats.org/officeDocument/2006/customXml" ds:itemID="{32331A65-3496-48CA-BF64-BE7D37F72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61d5c-8606-4b85-9466-58d4d6d88fed"/>
    <ds:schemaRef ds:uri="ce3b2d47-a4e8-4dcd-b5f9-c9c78a2e2c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D6BFE8-2693-4E74-B7DC-A1DBB20A8B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17929 AU Powerpoint Template.pot</Template>
  <TotalTime>0</TotalTime>
  <Words>4314</Words>
  <Application>Microsoft Office PowerPoint</Application>
  <PresentationFormat>On-screen Show (16:9)</PresentationFormat>
  <Paragraphs>459</Paragraphs>
  <Slides>48</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ＭＳ Ｐゴシック</vt:lpstr>
      <vt:lpstr>Arial</vt:lpstr>
      <vt:lpstr>Arial Black</vt:lpstr>
      <vt:lpstr>Arial MT Bd</vt:lpstr>
      <vt:lpstr>Arial MT Bd It</vt:lpstr>
      <vt:lpstr>Arial MT Lt</vt:lpstr>
      <vt:lpstr>Arial,Sans-Serif</vt:lpstr>
      <vt:lpstr>Calibri</vt:lpstr>
      <vt:lpstr>Georgia</vt:lpstr>
      <vt:lpstr>Merriweather</vt:lpstr>
      <vt:lpstr>Metric Medium</vt:lpstr>
      <vt:lpstr>Wingdings</vt:lpstr>
      <vt:lpstr>Page layout options</vt:lpstr>
      <vt:lpstr>PNB0018_PrincipalsPPT_Template_R6c-T</vt:lpstr>
      <vt:lpstr>Data Ingestion Strategy</vt:lpstr>
      <vt:lpstr>Initiative Overview</vt:lpstr>
      <vt:lpstr>Document Purpose (Ask of DAC)</vt:lpstr>
      <vt:lpstr>Review and Signoff</vt:lpstr>
      <vt:lpstr>Overview</vt:lpstr>
      <vt:lpstr>Data Ingestion</vt:lpstr>
      <vt:lpstr>Data Ingestion Operating Modes</vt:lpstr>
      <vt:lpstr>Data Ingestion Challenges</vt:lpstr>
      <vt:lpstr>Requirements – Project Guardian</vt:lpstr>
      <vt:lpstr>Problem Statement </vt:lpstr>
      <vt:lpstr>Data Ingestion Practice Current State</vt:lpstr>
      <vt:lpstr>Data Analytics &amp; Operational Data Store</vt:lpstr>
      <vt:lpstr>Data Integration Candidate Options</vt:lpstr>
      <vt:lpstr>Data Ingestion Tools – Evaluation Process</vt:lpstr>
      <vt:lpstr>Options Analysis – AWS MSK</vt:lpstr>
      <vt:lpstr>Options Analysis – AWS DMS</vt:lpstr>
      <vt:lpstr>Options Analysis – AWS Glue</vt:lpstr>
      <vt:lpstr>Options Analysis – SSIS Package</vt:lpstr>
      <vt:lpstr>Enterprise Data Platform (Data Lake) </vt:lpstr>
      <vt:lpstr>PowerPoint Presentation</vt:lpstr>
      <vt:lpstr>Data Ingestion Layers</vt:lpstr>
      <vt:lpstr>PowerPoint Presentation</vt:lpstr>
      <vt:lpstr>Raw &amp; Trusted Zone – Partitioning Schema</vt:lpstr>
      <vt:lpstr>Naming Convention</vt:lpstr>
      <vt:lpstr>Parquet File Schema &amp; Flags</vt:lpstr>
      <vt:lpstr>Data Ingestion Framework (Structured, Unstructured, Semi-Structure) </vt:lpstr>
      <vt:lpstr>Data Ingestion Framework</vt:lpstr>
      <vt:lpstr>Data Ingestion Framework</vt:lpstr>
      <vt:lpstr>Data Ingestion Framework</vt:lpstr>
      <vt:lpstr>Data Ingestion Framework</vt:lpstr>
      <vt:lpstr>Proposed Data Ingestion Frequency &amp; Mode (Supporting Project Guardian)</vt:lpstr>
      <vt:lpstr>Data Ingestion Framework (Design Pattern Supporting Structured Data)</vt:lpstr>
      <vt:lpstr>Data Ingestion Decision Workflow  (SQL Source)</vt:lpstr>
      <vt:lpstr>Data Ingestion Pattern 1A – SQL Source</vt:lpstr>
      <vt:lpstr>Data Ingestion Pattern 1B – SQL Source</vt:lpstr>
      <vt:lpstr>Data Ingestion Pattern 1C – SQL Source</vt:lpstr>
      <vt:lpstr>Data Ingestion Pattern 1D – SQL Source</vt:lpstr>
      <vt:lpstr>Data Ingestion Pattern 2A – File Extract</vt:lpstr>
      <vt:lpstr>Data Ingestion Decision Workflow (Whics)</vt:lpstr>
      <vt:lpstr>Data Ingestion Pattern 3A – Whics Data</vt:lpstr>
      <vt:lpstr>Data Ingestion Pattern 3B – Whics Data</vt:lpstr>
      <vt:lpstr>Data Ingestion Pattern 3C – Whics Data</vt:lpstr>
      <vt:lpstr>Data Ingestion Framework (Design Pattern Supporting Un-Structured &amp; Semi-Structured Data)</vt:lpstr>
      <vt:lpstr>Data Ingestion Pattern 4A</vt:lpstr>
      <vt:lpstr>Data Ingestion  Supporting Project Guardian </vt:lpstr>
      <vt:lpstr>PowerPoint Presentation</vt:lpstr>
      <vt:lpstr>Recommendation – Design Consideration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dc:creator>
  <cp:lastModifiedBy>Christy Thomas</cp:lastModifiedBy>
  <cp:revision>13</cp:revision>
  <dcterms:created xsi:type="dcterms:W3CDTF">2016-08-24T03:28:54Z</dcterms:created>
  <dcterms:modified xsi:type="dcterms:W3CDTF">2020-08-27T01:59:15Z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0x010100642EAC19294919409551D7EDC01BC504</vt:lpwstr>
  </property>
  <property fmtid="{D5CDD505-2E9C-101B-9397-08002B2CF9AE}" pid="3" name="_dlc_DocIdItemGuid">
    <vt:lpwstr>d97e2184-c528-43c4-92c5-eb92a0e34552</vt:lpwstr>
  </property>
  <property fmtid="{D5CDD505-2E9C-101B-9397-08002B2CF9AE}" pid="4" name="MSIP_Label_c01f8b13-15af-49e5-b318-818a9178260c_Enabled">
    <vt:lpwstr>true</vt:lpwstr>
  </property>
  <property fmtid="{D5CDD505-2E9C-101B-9397-08002B2CF9AE}" pid="5" name="MSIP_Label_c01f8b13-15af-49e5-b318-818a9178260c_SetDate">
    <vt:lpwstr>2020-08-27T01:59:15Z</vt:lpwstr>
  </property>
  <property fmtid="{D5CDD505-2E9C-101B-9397-08002B2CF9AE}" pid="6" name="MSIP_Label_c01f8b13-15af-49e5-b318-818a9178260c_Method">
    <vt:lpwstr>Standard</vt:lpwstr>
  </property>
  <property fmtid="{D5CDD505-2E9C-101B-9397-08002B2CF9AE}" pid="7" name="MSIP_Label_c01f8b13-15af-49e5-b318-818a9178260c_Name">
    <vt:lpwstr>Internal</vt:lpwstr>
  </property>
  <property fmtid="{D5CDD505-2E9C-101B-9397-08002B2CF9AE}" pid="8" name="MSIP_Label_c01f8b13-15af-49e5-b318-818a9178260c_SiteId">
    <vt:lpwstr>f5874f21-9c24-4385-9223-b15839cc03e4</vt:lpwstr>
  </property>
  <property fmtid="{D5CDD505-2E9C-101B-9397-08002B2CF9AE}" pid="9" name="MSIP_Label_c01f8b13-15af-49e5-b318-818a9178260c_ActionId">
    <vt:lpwstr>1e553446-6d5e-4683-8e52-fcae86e419b7</vt:lpwstr>
  </property>
  <property fmtid="{D5CDD505-2E9C-101B-9397-08002B2CF9AE}" pid="10" name="MSIP_Label_c01f8b13-15af-49e5-b318-818a9178260c_ContentBits">
    <vt:lpwstr>0</vt:lpwstr>
  </property>
</Properties>
</file>