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9" r:id="rId4"/>
    <p:sldId id="281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9733-3FD1-4400-BFE8-886E4B460C21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777-C01A-406F-994E-EEB4809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CFC3-2F34-42AD-ADAE-4F396946E9E1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564-DE9F-4AF3-A61E-89618498F8E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7BB-CDD5-4F75-B402-A21B6BCB839A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922"/>
          </a:xfrm>
        </p:spPr>
        <p:txBody>
          <a:bodyPr>
            <a:normAutofit/>
          </a:bodyPr>
          <a:lstStyle>
            <a:lvl1pPr algn="ctr"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91F-DE44-4E06-925C-11481B39688C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200" y="1"/>
            <a:ext cx="491068" cy="4731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333C2A4-3E25-49E1-82BD-DF69604D3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A224-03CE-494F-80E7-168AAB9E14B8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9FC-2F76-4B3D-9EA2-2AFB5D72A60E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F0C-99D0-475F-B4F7-7A3D545C6382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37B7-4964-40E1-9B25-759DAB89FA8C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27A-1EDC-4D2B-B1F6-1632E1FF319D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7F5-BAF4-404B-B642-F816BB6F0D84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BE6A-8545-42B4-B4B9-7FD5B97A5AC6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985-CABF-4D03-AED6-0D626D9025ED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452" y="2206487"/>
            <a:ext cx="12413974" cy="2623930"/>
          </a:xfrm>
          <a:prstGeom prst="rect">
            <a:avLst/>
          </a:prstGeom>
          <a:gradFill flip="none" rotWithShape="1">
            <a:gsLst>
              <a:gs pos="4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275301"/>
            <a:ext cx="11559210" cy="25551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Sitka Subheading" panose="02000505000000020004" pitchFamily="2" charset="0"/>
              </a:rPr>
              <a:t>AI Workshop</a:t>
            </a:r>
            <a:endParaRPr lang="en-US" sz="5400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10" y="5169819"/>
            <a:ext cx="9144000" cy="86470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By Muhamad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Rohman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Day 5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July 13, 2022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" y="93132"/>
            <a:ext cx="5393159" cy="1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74301"/>
              </p:ext>
            </p:extLst>
          </p:nvPr>
        </p:nvGraphicFramePr>
        <p:xfrm>
          <a:off x="1863894" y="919692"/>
          <a:ext cx="8956506" cy="5838640"/>
        </p:xfrm>
        <a:graphic>
          <a:graphicData uri="http://schemas.openxmlformats.org/drawingml/2006/table">
            <a:tbl>
              <a:tblPr firstRow="1" firstCol="1" bandRow="1"/>
              <a:tblGrid>
                <a:gridCol w="3042610">
                  <a:extLst>
                    <a:ext uri="{9D8B030D-6E8A-4147-A177-3AD203B41FA5}">
                      <a16:colId xmlns:a16="http://schemas.microsoft.com/office/drawing/2014/main" val="2068455301"/>
                    </a:ext>
                  </a:extLst>
                </a:gridCol>
                <a:gridCol w="272590">
                  <a:extLst>
                    <a:ext uri="{9D8B030D-6E8A-4147-A177-3AD203B41FA5}">
                      <a16:colId xmlns:a16="http://schemas.microsoft.com/office/drawing/2014/main" val="36405994"/>
                    </a:ext>
                  </a:extLst>
                </a:gridCol>
                <a:gridCol w="4752306">
                  <a:extLst>
                    <a:ext uri="{9D8B030D-6E8A-4147-A177-3AD203B41FA5}">
                      <a16:colId xmlns:a16="http://schemas.microsoft.com/office/drawing/2014/main" val="8753021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40806546"/>
                    </a:ext>
                  </a:extLst>
                </a:gridCol>
              </a:tblGrid>
              <a:tr h="197788">
                <a:tc rowSpan="2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 Dataset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pre-processing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Normalization (input and output)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44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Randomization (shuffle)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684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(training, validation, and testing)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53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using cross validation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2618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87338" lvl="0" indent="-28733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 Variable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analysis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08004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 AI-based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Support vector machine (SVM/SVR)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652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 for classification/regression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72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8767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4.  Metaheuristic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Particle swarm optimization (PSO)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3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90052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5.  Hybrid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AI-based model – metaheuristic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Hyperparameter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tuning)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SVR-PSO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 fine-tuning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66489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  Optimization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using machine learning model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PSO-SVR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62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  Object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Computer vision / </a:t>
                      </a:r>
                      <a:r>
                        <a:rPr lang="en-US" sz="18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2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8914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using machine learning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PSO-SVR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41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 to find the combination of machining parameters (depth of cut, feed rate, and insert radius) for the optimal surface roughness.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8604" y="4018227"/>
            <a:ext cx="1534798" cy="78237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Conduct experiment</a:t>
            </a: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3151932" y="4206213"/>
            <a:ext cx="208478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8940" y="4018227"/>
            <a:ext cx="1534798" cy="78237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Develop a model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5052268" y="4206213"/>
            <a:ext cx="208478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9276" y="3706449"/>
            <a:ext cx="2608592" cy="13885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PSO to optimize the machining process parameters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8026398" y="4197516"/>
            <a:ext cx="208478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13406" y="3706449"/>
            <a:ext cx="2608592" cy="13885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Optimal combination of machining process parameters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90294" y="1179214"/>
            <a:ext cx="141570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540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200" y="148183"/>
            <a:ext cx="4888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err="1" smtClean="0"/>
              <a:t>X</a:t>
            </a:r>
            <a:r>
              <a:rPr lang="en-US" sz="2800" baseline="-25000" dirty="0" err="1" smtClean="0"/>
              <a:t>i,j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LB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+ rand(0,1)*(</a:t>
            </a:r>
            <a:r>
              <a:rPr lang="en-US" sz="2800" dirty="0" err="1" smtClean="0"/>
              <a:t>UB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-LB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37" idx="3"/>
          </p:cNvCxnSpPr>
          <p:nvPr/>
        </p:nvCxnSpPr>
        <p:spPr>
          <a:xfrm flipV="1">
            <a:off x="4802446" y="409793"/>
            <a:ext cx="1563511" cy="183193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</p:cNvCxnSpPr>
          <p:nvPr/>
        </p:nvCxnSpPr>
        <p:spPr>
          <a:xfrm>
            <a:off x="4404011" y="1356367"/>
            <a:ext cx="1683522" cy="920111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23026" y="1905306"/>
            <a:ext cx="63025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 the surface roughness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854" y="341608"/>
            <a:ext cx="5373500" cy="6306667"/>
            <a:chOff x="3263328" y="308355"/>
            <a:chExt cx="5373500" cy="6306667"/>
          </a:xfrm>
        </p:grpSpPr>
        <p:sp>
          <p:nvSpPr>
            <p:cNvPr id="37" name="Flowchart: Terminator 36"/>
            <p:cNvSpPr/>
            <p:nvPr/>
          </p:nvSpPr>
          <p:spPr>
            <a:xfrm>
              <a:off x="4505889" y="308355"/>
              <a:ext cx="3514031" cy="50275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Population initialization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4661" y="1090118"/>
              <a:ext cx="2716824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Evaluate the fitness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52969" y="1852772"/>
              <a:ext cx="3420208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Save the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Pbest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Gbest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49634" y="2640819"/>
              <a:ext cx="4026877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Update the rate and position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3888982" y="4340341"/>
              <a:ext cx="4747846" cy="129247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Stopping criteria satisfied?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Terminator 41"/>
            <p:cNvSpPr/>
            <p:nvPr/>
          </p:nvSpPr>
          <p:spPr>
            <a:xfrm>
              <a:off x="4930014" y="6112267"/>
              <a:ext cx="2675222" cy="50275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Optimal solution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7" idx="2"/>
              <a:endCxn id="38" idx="0"/>
            </p:cNvCxnSpPr>
            <p:nvPr/>
          </p:nvCxnSpPr>
          <p:spPr>
            <a:xfrm>
              <a:off x="6262905" y="811110"/>
              <a:ext cx="168" cy="279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2"/>
              <a:endCxn id="39" idx="0"/>
            </p:cNvCxnSpPr>
            <p:nvPr/>
          </p:nvCxnSpPr>
          <p:spPr>
            <a:xfrm>
              <a:off x="6263073" y="1556110"/>
              <a:ext cx="0" cy="2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2"/>
              <a:endCxn id="40" idx="0"/>
            </p:cNvCxnSpPr>
            <p:nvPr/>
          </p:nvCxnSpPr>
          <p:spPr>
            <a:xfrm>
              <a:off x="6263073" y="2318764"/>
              <a:ext cx="0" cy="3220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42" idx="0"/>
            </p:cNvCxnSpPr>
            <p:nvPr/>
          </p:nvCxnSpPr>
          <p:spPr>
            <a:xfrm>
              <a:off x="6262905" y="5632811"/>
              <a:ext cx="4720" cy="479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1"/>
              <a:endCxn id="38" idx="1"/>
            </p:cNvCxnSpPr>
            <p:nvPr/>
          </p:nvCxnSpPr>
          <p:spPr>
            <a:xfrm rot="10800000" flipH="1">
              <a:off x="3888981" y="1323114"/>
              <a:ext cx="1015679" cy="3663462"/>
            </a:xfrm>
            <a:prstGeom prst="bentConnector3">
              <a:avLst>
                <a:gd name="adj1" fmla="val -2250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63328" y="4463356"/>
              <a:ext cx="4171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70381" y="5553734"/>
              <a:ext cx="35939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93621" y="3495893"/>
              <a:ext cx="2938566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Boundary handling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1" idx="0"/>
            </p:cNvCxnSpPr>
            <p:nvPr/>
          </p:nvCxnSpPr>
          <p:spPr>
            <a:xfrm>
              <a:off x="6262904" y="3961885"/>
              <a:ext cx="1" cy="378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0" idx="2"/>
              <a:endCxn id="50" idx="0"/>
            </p:cNvCxnSpPr>
            <p:nvPr/>
          </p:nvCxnSpPr>
          <p:spPr>
            <a:xfrm flipH="1">
              <a:off x="6262904" y="3106811"/>
              <a:ext cx="169" cy="38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6161027" y="868427"/>
            <a:ext cx="5501763" cy="40011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Particles: depth </a:t>
            </a:r>
            <a:r>
              <a:rPr lang="en-US" sz="2000" b="1" dirty="0"/>
              <a:t>of cut, feed rate, and insert radius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3231" y="2512136"/>
            <a:ext cx="5281382" cy="40011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Use SVR model to predict the surface roughness</a:t>
            </a:r>
            <a:endParaRPr lang="en-US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6223231" y="4856504"/>
            <a:ext cx="56829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surface roughness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514714" y="5507308"/>
            <a:ext cx="1208312" cy="958536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52324" y="5571057"/>
            <a:ext cx="652594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depth of cut, feed rate, and insert radius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1600" y="4990221"/>
            <a:ext cx="220364" cy="3439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27155" y="5733809"/>
            <a:ext cx="220364" cy="3439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51601" y="3140926"/>
            <a:ext cx="5454553" cy="1200329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400" dirty="0"/>
              <a:t> filename = 'SVR_model_fold3.sav'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model </a:t>
            </a:r>
            <a:r>
              <a:rPr lang="en-US" sz="2400" dirty="0"/>
              <a:t>= </a:t>
            </a:r>
            <a:r>
              <a:rPr lang="en-US" sz="2400" dirty="0" err="1"/>
              <a:t>pickle.load</a:t>
            </a:r>
            <a:r>
              <a:rPr lang="en-US" sz="2400" dirty="0"/>
              <a:t>(open(filename, '</a:t>
            </a:r>
            <a:r>
              <a:rPr lang="en-US" sz="2400" dirty="0" err="1"/>
              <a:t>rb</a:t>
            </a:r>
            <a:r>
              <a:rPr lang="en-US" sz="2400" dirty="0"/>
              <a:t>'))</a:t>
            </a:r>
          </a:p>
          <a:p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y_pred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model.predict</a:t>
            </a:r>
            <a:r>
              <a:rPr lang="en-US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0459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8050" y="6433079"/>
            <a:ext cx="573617" cy="365125"/>
          </a:xfrm>
        </p:spPr>
        <p:txBody>
          <a:bodyPr/>
          <a:lstStyle/>
          <a:p>
            <a:fld id="{227FCB32-31B7-4E02-9D16-CCE4BACC6FB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7" y="121920"/>
            <a:ext cx="11991376" cy="66141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6923" y="2505670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277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PMingLiU</vt:lpstr>
      <vt:lpstr>Arial</vt:lpstr>
      <vt:lpstr>Arial Rounded MT Bold</vt:lpstr>
      <vt:lpstr>Calibri</vt:lpstr>
      <vt:lpstr>Calibri Light</vt:lpstr>
      <vt:lpstr>Sitka Subheading</vt:lpstr>
      <vt:lpstr>Times New Roman</vt:lpstr>
      <vt:lpstr>Wingdings</vt:lpstr>
      <vt:lpstr>Office Theme</vt:lpstr>
      <vt:lpstr>AI Workshop</vt:lpstr>
      <vt:lpstr>Topics</vt:lpstr>
      <vt:lpstr>Optimization using machine learning model PSO-SVR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221</cp:revision>
  <dcterms:created xsi:type="dcterms:W3CDTF">2022-06-20T09:57:26Z</dcterms:created>
  <dcterms:modified xsi:type="dcterms:W3CDTF">2022-07-13T00:49:41Z</dcterms:modified>
</cp:coreProperties>
</file>