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9733-3FD1-4400-BFE8-886E4B460C2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777-C01A-406F-994E-EEB4809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CFC3-2F34-42AD-ADAE-4F396946E9E1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564-DE9F-4AF3-A61E-89618498F8E4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7BB-CDD5-4F75-B402-A21B6BCB839A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922"/>
          </a:xfrm>
        </p:spPr>
        <p:txBody>
          <a:bodyPr>
            <a:normAutofit/>
          </a:bodyPr>
          <a:lstStyle>
            <a:lvl1pPr algn="ctr"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91F-DE44-4E06-925C-11481B39688C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200" y="1"/>
            <a:ext cx="491068" cy="4731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333C2A4-3E25-49E1-82BD-DF69604D3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A224-03CE-494F-80E7-168AAB9E14B8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9FC-2F76-4B3D-9EA2-2AFB5D72A60E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F0C-99D0-475F-B4F7-7A3D545C6382}" type="datetime1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37B7-4964-40E1-9B25-759DAB89FA8C}" type="datetime1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27A-1EDC-4D2B-B1F6-1632E1FF319D}" type="datetime1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7F5-BAF4-404B-B642-F816BB6F0D84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BE6A-8545-42B4-B4B9-7FD5B97A5AC6}" type="datetime1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985-CABF-4D03-AED6-0D626D9025ED}" type="datetime1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452" y="2206487"/>
            <a:ext cx="12413974" cy="2623930"/>
          </a:xfrm>
          <a:prstGeom prst="rect">
            <a:avLst/>
          </a:prstGeom>
          <a:gradFill flip="none" rotWithShape="1">
            <a:gsLst>
              <a:gs pos="4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275301"/>
            <a:ext cx="11559210" cy="25551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Sitka Subheading" panose="02000505000000020004" pitchFamily="2" charset="0"/>
              </a:rPr>
              <a:t>AI Workshop</a:t>
            </a:r>
            <a:endParaRPr lang="en-US" sz="5400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10" y="5169819"/>
            <a:ext cx="9144000" cy="86470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By Muhamad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Rohman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Day </a:t>
            </a:r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July 14, 2022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" y="93132"/>
            <a:ext cx="5393159" cy="1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11" y="3170341"/>
            <a:ext cx="5554438" cy="3605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38" y="989841"/>
            <a:ext cx="3196289" cy="2075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58" y="989841"/>
            <a:ext cx="3196289" cy="20750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774" y="2932043"/>
            <a:ext cx="4843669" cy="375073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Convert BGR image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Remove the noises using binary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the total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Measure the </a:t>
            </a:r>
            <a:r>
              <a:rPr lang="en-US" sz="2000" dirty="0" smtClean="0"/>
              <a:t>dimension </a:t>
            </a:r>
            <a:r>
              <a:rPr lang="en-US" sz="2000" dirty="0"/>
              <a:t>of each </a:t>
            </a:r>
            <a:r>
              <a:rPr lang="en-US" sz="2000" dirty="0" smtClean="0"/>
              <a:t>object: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area of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coordinates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midpoints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Calculate the </a:t>
            </a:r>
            <a:r>
              <a:rPr lang="en-US" sz="2000" dirty="0" smtClean="0"/>
              <a:t>lengths </a:t>
            </a:r>
            <a:r>
              <a:rPr lang="en-US" sz="2000" dirty="0"/>
              <a:t>based on the distance of between two mid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5774" y="2070675"/>
            <a:ext cx="4843669" cy="5532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Object measurement</a:t>
            </a:r>
            <a:endParaRPr lang="en-US" sz="2200" dirty="0"/>
          </a:p>
        </p:txBody>
      </p:sp>
      <p:sp>
        <p:nvSpPr>
          <p:cNvPr id="11" name="Oval 10"/>
          <p:cNvSpPr/>
          <p:nvPr/>
        </p:nvSpPr>
        <p:spPr>
          <a:xfrm>
            <a:off x="3003272" y="1017104"/>
            <a:ext cx="829733" cy="753533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119285" y="62661"/>
            <a:ext cx="7212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of blue colored objects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5774" y="143066"/>
            <a:ext cx="609600" cy="48378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87009" y="2623931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58470" y="2623930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30731" y="6163614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8760" y="6187587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41950" y="3544094"/>
          <a:ext cx="13081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51596271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83363131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6817968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9233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1335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067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0339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453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8050" y="6433079"/>
            <a:ext cx="573617" cy="365125"/>
          </a:xfrm>
        </p:spPr>
        <p:txBody>
          <a:bodyPr/>
          <a:lstStyle/>
          <a:p>
            <a:fld id="{227FCB32-31B7-4E02-9D16-CCE4BACC6FB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7" y="121920"/>
            <a:ext cx="11991376" cy="66141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6923" y="2505670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72193"/>
              </p:ext>
            </p:extLst>
          </p:nvPr>
        </p:nvGraphicFramePr>
        <p:xfrm>
          <a:off x="1863894" y="919692"/>
          <a:ext cx="8956506" cy="5838640"/>
        </p:xfrm>
        <a:graphic>
          <a:graphicData uri="http://schemas.openxmlformats.org/drawingml/2006/table">
            <a:tbl>
              <a:tblPr firstRow="1" firstCol="1" bandRow="1"/>
              <a:tblGrid>
                <a:gridCol w="3042610">
                  <a:extLst>
                    <a:ext uri="{9D8B030D-6E8A-4147-A177-3AD203B41FA5}">
                      <a16:colId xmlns:a16="http://schemas.microsoft.com/office/drawing/2014/main" val="2068455301"/>
                    </a:ext>
                  </a:extLst>
                </a:gridCol>
                <a:gridCol w="272590">
                  <a:extLst>
                    <a:ext uri="{9D8B030D-6E8A-4147-A177-3AD203B41FA5}">
                      <a16:colId xmlns:a16="http://schemas.microsoft.com/office/drawing/2014/main" val="36405994"/>
                    </a:ext>
                  </a:extLst>
                </a:gridCol>
                <a:gridCol w="4752306">
                  <a:extLst>
                    <a:ext uri="{9D8B030D-6E8A-4147-A177-3AD203B41FA5}">
                      <a16:colId xmlns:a16="http://schemas.microsoft.com/office/drawing/2014/main" val="8753021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40806546"/>
                    </a:ext>
                  </a:extLst>
                </a:gridCol>
              </a:tblGrid>
              <a:tr h="197788">
                <a:tc rowSpan="2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 Dataset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pre-processing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Normalization (input and output)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44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Randomization (shuffle)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684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(training, validation, and testing)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53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using cross validation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2618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87338" lvl="0" indent="-28733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 Variable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analysis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08004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 AI-based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Support vector machine (SVM/SVR)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652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 for classification/regression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72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8767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4.  Metaheuristic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Particle swarm optimization (PSO)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3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90052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5.  Hybrid </a:t>
                      </a: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AI-based model – metaheuristic </a:t>
                      </a:r>
                      <a:r>
                        <a:rPr lang="en-US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Hyperparameter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tuning)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SVR-PSO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 fine-tuning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66489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  Optimization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using machine learning model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PSO-SVR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62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  Object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Computer vision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2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4" y="1405467"/>
            <a:ext cx="6494360" cy="4216097"/>
          </a:xfrm>
          <a:ln w="285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76067" y="1405467"/>
            <a:ext cx="4326466" cy="42160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We aim to measure the </a:t>
            </a:r>
            <a:r>
              <a:rPr lang="en-US" sz="3200" dirty="0" smtClean="0">
                <a:solidFill>
                  <a:schemeClr val="tx1"/>
                </a:solidFill>
              </a:rPr>
              <a:t>dimension </a:t>
            </a:r>
            <a:r>
              <a:rPr lang="en-US" sz="3200" dirty="0">
                <a:solidFill>
                  <a:schemeClr val="tx1"/>
                </a:solidFill>
              </a:rPr>
              <a:t>of </a:t>
            </a:r>
            <a:r>
              <a:rPr lang="en-US" sz="3200" dirty="0" smtClean="0">
                <a:solidFill>
                  <a:schemeClr val="tx1"/>
                </a:solidFill>
              </a:rPr>
              <a:t>each object </a:t>
            </a:r>
            <a:r>
              <a:rPr lang="en-US" sz="3200" dirty="0">
                <a:solidFill>
                  <a:schemeClr val="tx1"/>
                </a:solidFill>
              </a:rPr>
              <a:t>based on their color, namely yellow, red, and </a:t>
            </a:r>
            <a:r>
              <a:rPr lang="en-US" sz="3200" dirty="0" smtClean="0">
                <a:solidFill>
                  <a:schemeClr val="tx1"/>
                </a:solidFill>
              </a:rPr>
              <a:t>blue.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3175" y="882247"/>
            <a:ext cx="249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RGB_image.png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945467" y="882247"/>
            <a:ext cx="777238" cy="607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2988733"/>
            <a:ext cx="5003800" cy="3733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Convert the color space from BGR to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range of color in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Threshold the HSV image to get only the intended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the segmented image (yellow, red, and blue).</a:t>
            </a:r>
          </a:p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9398" y="2127364"/>
            <a:ext cx="5003802" cy="734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segmentation based on their color (color space)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214032" y="1073794"/>
            <a:ext cx="829733" cy="7535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562600" y="2971799"/>
            <a:ext cx="6223000" cy="375073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Convert BGR image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Remove the noises using binary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Find the total </a:t>
            </a:r>
            <a:r>
              <a:rPr lang="en-US" sz="2400" dirty="0" smtClean="0"/>
              <a:t>objects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Measure the </a:t>
            </a:r>
            <a:r>
              <a:rPr lang="en-US" sz="2400" dirty="0" smtClean="0"/>
              <a:t>dimension </a:t>
            </a:r>
            <a:r>
              <a:rPr lang="en-US" sz="2400" dirty="0"/>
              <a:t>of each </a:t>
            </a:r>
            <a:r>
              <a:rPr lang="en-US" sz="2400" dirty="0" smtClean="0"/>
              <a:t>object: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Find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Find the area of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Find the coordinates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Find the midpoints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Calculate the </a:t>
            </a:r>
            <a:r>
              <a:rPr lang="en-US" sz="2400" dirty="0" smtClean="0"/>
              <a:t>lengths </a:t>
            </a:r>
            <a:r>
              <a:rPr lang="en-US" sz="2400" dirty="0"/>
              <a:t>based on the distance of between two mid points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62600" y="2110430"/>
            <a:ext cx="6223000" cy="734369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 measurement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8420098" y="1056860"/>
            <a:ext cx="829733" cy="753533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48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2988733"/>
            <a:ext cx="4275667" cy="3733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Convert the color space from BGR to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range of color in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Threshold the HSV image to get only the intended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the segmented image (yellow, red, and blue).</a:t>
            </a:r>
          </a:p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9398" y="2127364"/>
            <a:ext cx="4275669" cy="734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segmentation based on their color (color space)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002365" y="1073794"/>
            <a:ext cx="829733" cy="7535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5" y="722450"/>
            <a:ext cx="3423604" cy="2410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6" y="722450"/>
            <a:ext cx="3423604" cy="241021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8330290" y="1488671"/>
            <a:ext cx="296334" cy="8777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>
            <a:off x="10122390" y="3381926"/>
            <a:ext cx="1039253" cy="1846057"/>
          </a:xfrm>
          <a:prstGeom prst="ben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76" y="3381926"/>
            <a:ext cx="476190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2988733"/>
            <a:ext cx="4275667" cy="3733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Convert the color space from BGR to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range of color in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Threshold the HSV image to get only the intended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the segmented image (yellow, red, and blue).</a:t>
            </a:r>
          </a:p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9398" y="2127364"/>
            <a:ext cx="4275669" cy="734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segmentation based on their color (color space)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002365" y="1073794"/>
            <a:ext cx="829733" cy="7535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5" y="722450"/>
            <a:ext cx="3423604" cy="2410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6" y="722450"/>
            <a:ext cx="3423604" cy="241021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8330290" y="1488671"/>
            <a:ext cx="296334" cy="8777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>
            <a:off x="10122390" y="3381926"/>
            <a:ext cx="1039253" cy="1846057"/>
          </a:xfrm>
          <a:prstGeom prst="ben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90" y="3370152"/>
            <a:ext cx="476190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2988733"/>
            <a:ext cx="4275667" cy="3733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Convert the color space from BGR to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range of color in HSV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Threshold the HSV image to get only the intended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the segmented image (yellow, red, and blue).</a:t>
            </a:r>
          </a:p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9398" y="2127364"/>
            <a:ext cx="4275669" cy="734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Image segmentation based on their color (color space)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002365" y="1073794"/>
            <a:ext cx="829733" cy="7535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5" y="722450"/>
            <a:ext cx="3423604" cy="2410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6" y="722450"/>
            <a:ext cx="3423604" cy="241021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8330290" y="1488671"/>
            <a:ext cx="296334" cy="8777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>
            <a:off x="10122390" y="3381926"/>
            <a:ext cx="1039253" cy="1846057"/>
          </a:xfrm>
          <a:prstGeom prst="bent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708" y="3505619"/>
            <a:ext cx="476190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774" y="2932043"/>
            <a:ext cx="4843669" cy="375073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Convert BGR image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Remove the noises using binary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the total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Measure the </a:t>
            </a:r>
            <a:r>
              <a:rPr lang="en-US" sz="2000" dirty="0" smtClean="0"/>
              <a:t>dimension </a:t>
            </a:r>
            <a:r>
              <a:rPr lang="en-US" sz="2000" dirty="0"/>
              <a:t>of each </a:t>
            </a:r>
            <a:r>
              <a:rPr lang="en-US" sz="2000" dirty="0" smtClean="0"/>
              <a:t>object: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area of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coordinates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midpoints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Calculate the </a:t>
            </a:r>
            <a:r>
              <a:rPr lang="en-US" sz="2000" dirty="0" smtClean="0"/>
              <a:t>lengths </a:t>
            </a:r>
            <a:r>
              <a:rPr lang="en-US" sz="2000" dirty="0"/>
              <a:t>based on the distance of between two mid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5774" y="2070675"/>
            <a:ext cx="4843669" cy="5532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Object measurement</a:t>
            </a:r>
            <a:endParaRPr lang="en-US" sz="2200" dirty="0"/>
          </a:p>
        </p:txBody>
      </p:sp>
      <p:sp>
        <p:nvSpPr>
          <p:cNvPr id="11" name="Oval 10"/>
          <p:cNvSpPr/>
          <p:nvPr/>
        </p:nvSpPr>
        <p:spPr>
          <a:xfrm>
            <a:off x="3003272" y="1017104"/>
            <a:ext cx="829733" cy="753533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21025" y="62661"/>
            <a:ext cx="76092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of yellow colored objects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5774" y="143066"/>
            <a:ext cx="609600" cy="483784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17104"/>
            <a:ext cx="3196288" cy="207500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387009" y="2623931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845" y="1017104"/>
            <a:ext cx="3204512" cy="20803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958470" y="2623930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39" y="3149988"/>
            <a:ext cx="5553823" cy="360550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5996609" y="6244894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24638" y="6268867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43834"/>
              </p:ext>
            </p:extLst>
          </p:nvPr>
        </p:nvGraphicFramePr>
        <p:xfrm>
          <a:off x="5909042" y="4594010"/>
          <a:ext cx="13081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31366706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78159667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483042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8326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4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042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1610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27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583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2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12" y="966871"/>
            <a:ext cx="3203228" cy="2079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12" y="966871"/>
            <a:ext cx="3196288" cy="20750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774" y="2932043"/>
            <a:ext cx="4843669" cy="375073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Convert BGR image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Remove the noises using binary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the total </a:t>
            </a:r>
            <a:r>
              <a:rPr lang="en-US" sz="2000" dirty="0" smtClean="0"/>
              <a:t>objects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Measure the </a:t>
            </a:r>
            <a:r>
              <a:rPr lang="en-US" sz="2000" dirty="0" smtClean="0"/>
              <a:t>dimension </a:t>
            </a:r>
            <a:r>
              <a:rPr lang="en-US" sz="2000" dirty="0"/>
              <a:t>of each </a:t>
            </a:r>
            <a:r>
              <a:rPr lang="en-US" sz="2000" dirty="0" smtClean="0"/>
              <a:t>object: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area of the contour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coordinates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Find the midpoints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Calculate the </a:t>
            </a:r>
            <a:r>
              <a:rPr lang="en-US" sz="2000" dirty="0" smtClean="0"/>
              <a:t>lengths </a:t>
            </a:r>
            <a:r>
              <a:rPr lang="en-US" sz="2000" dirty="0"/>
              <a:t>based on the distance of between two mid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5774" y="2070675"/>
            <a:ext cx="4843669" cy="55325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Object measurement</a:t>
            </a:r>
            <a:endParaRPr lang="en-US" sz="2200" dirty="0"/>
          </a:p>
        </p:txBody>
      </p:sp>
      <p:sp>
        <p:nvSpPr>
          <p:cNvPr id="11" name="Oval 10"/>
          <p:cNvSpPr/>
          <p:nvPr/>
        </p:nvSpPr>
        <p:spPr>
          <a:xfrm>
            <a:off x="3003272" y="1017104"/>
            <a:ext cx="829733" cy="753533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216105" y="62661"/>
            <a:ext cx="70191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of red colored objects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5774" y="143066"/>
            <a:ext cx="609600" cy="48378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87009" y="2623931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958470" y="2623930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81" y="3148122"/>
            <a:ext cx="5554237" cy="36057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996609" y="6244894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24638" y="6268867"/>
            <a:ext cx="407505" cy="41795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61095"/>
              </p:ext>
            </p:extLst>
          </p:nvPr>
        </p:nvGraphicFramePr>
        <p:xfrm>
          <a:off x="7487326" y="5768377"/>
          <a:ext cx="13081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40975391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6860568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781029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7140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9433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231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3054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17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644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PMingLiU</vt:lpstr>
      <vt:lpstr>Arial</vt:lpstr>
      <vt:lpstr>Arial Rounded MT Bold</vt:lpstr>
      <vt:lpstr>Calibri</vt:lpstr>
      <vt:lpstr>Calibri Light</vt:lpstr>
      <vt:lpstr>Sitka Subheading</vt:lpstr>
      <vt:lpstr>Times New Roman</vt:lpstr>
      <vt:lpstr>Wingdings</vt:lpstr>
      <vt:lpstr>Office Theme</vt:lpstr>
      <vt:lpstr>AI Workshop</vt:lpstr>
      <vt:lpstr>Topics</vt:lpstr>
      <vt:lpstr>Example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241</cp:revision>
  <dcterms:created xsi:type="dcterms:W3CDTF">2022-06-20T09:57:26Z</dcterms:created>
  <dcterms:modified xsi:type="dcterms:W3CDTF">2022-07-12T12:38:24Z</dcterms:modified>
</cp:coreProperties>
</file>