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8" r:id="rId4"/>
    <p:sldId id="279" r:id="rId5"/>
    <p:sldId id="281" r:id="rId6"/>
    <p:sldId id="280" r:id="rId7"/>
    <p:sldId id="283" r:id="rId8"/>
    <p:sldId id="282" r:id="rId9"/>
    <p:sldId id="28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B9733-3FD1-4400-BFE8-886E4B460C21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D777-C01A-406F-994E-EEB4809CF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CFC3-2F34-42AD-ADAE-4F396946E9E1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F564-DE9F-4AF3-A61E-89618498F8E4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7BB-CDD5-4F75-B402-A21B6BCB839A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5922"/>
          </a:xfrm>
        </p:spPr>
        <p:txBody>
          <a:bodyPr>
            <a:normAutofit/>
          </a:bodyPr>
          <a:lstStyle>
            <a:lvl1pPr algn="ctr">
              <a:defRPr sz="3600">
                <a:latin typeface="Arial Rounded MT Bold" panose="020F07040305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91F-DE44-4E06-925C-11481B39688C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3200" y="1"/>
            <a:ext cx="491068" cy="47319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333C2A4-3E25-49E1-82BD-DF69604D33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A224-03CE-494F-80E7-168AAB9E14B8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09FC-2F76-4B3D-9EA2-2AFB5D72A60E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CF0C-99D0-475F-B4F7-7A3D545C6382}" type="datetime1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37B7-4964-40E1-9B25-759DAB89FA8C}" type="datetime1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827A-1EDC-4D2B-B1F6-1632E1FF319D}" type="datetime1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17F5-BAF4-404B-B642-F816BB6F0D84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BE6A-8545-42B4-B4B9-7FD5B97A5AC6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7985-CABF-4D03-AED6-0D626D9025ED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C2A4-3E25-49E1-82BD-DF69604D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9452" y="2206487"/>
            <a:ext cx="12413974" cy="2623930"/>
          </a:xfrm>
          <a:prstGeom prst="rect">
            <a:avLst/>
          </a:prstGeom>
          <a:gradFill flip="none" rotWithShape="1">
            <a:gsLst>
              <a:gs pos="4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687" y="2275301"/>
            <a:ext cx="11559210" cy="2555115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Sitka Subheading" panose="02000505000000020004" pitchFamily="2" charset="0"/>
              </a:rPr>
              <a:t>AI Workshop</a:t>
            </a:r>
            <a:endParaRPr lang="en-US" sz="5400" dirty="0">
              <a:latin typeface="Sitka Subheading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510" y="5169819"/>
            <a:ext cx="9144000" cy="864705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By Muhamad </a:t>
            </a:r>
            <a:r>
              <a:rPr lang="en-US" sz="3200" dirty="0" err="1" smtClean="0">
                <a:solidFill>
                  <a:schemeClr val="bg1"/>
                </a:solidFill>
              </a:rPr>
              <a:t>Nur</a:t>
            </a:r>
            <a:r>
              <a:rPr lang="en-US" sz="3200" dirty="0" smtClean="0">
                <a:solidFill>
                  <a:schemeClr val="bg1"/>
                </a:solidFill>
              </a:rPr>
              <a:t> Rohman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Day 4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July 12, 2022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4" y="93132"/>
            <a:ext cx="5393159" cy="1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8050" y="6433079"/>
            <a:ext cx="573617" cy="365125"/>
          </a:xfrm>
        </p:spPr>
        <p:txBody>
          <a:bodyPr/>
          <a:lstStyle/>
          <a:p>
            <a:fld id="{227FCB32-31B7-4E02-9D16-CCE4BACC6FB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667" y="121920"/>
            <a:ext cx="11991376" cy="661416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76923" y="2505670"/>
            <a:ext cx="823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6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39691"/>
              </p:ext>
            </p:extLst>
          </p:nvPr>
        </p:nvGraphicFramePr>
        <p:xfrm>
          <a:off x="1863894" y="919692"/>
          <a:ext cx="8956506" cy="5838640"/>
        </p:xfrm>
        <a:graphic>
          <a:graphicData uri="http://schemas.openxmlformats.org/drawingml/2006/table">
            <a:tbl>
              <a:tblPr firstRow="1" firstCol="1" bandRow="1"/>
              <a:tblGrid>
                <a:gridCol w="3042610">
                  <a:extLst>
                    <a:ext uri="{9D8B030D-6E8A-4147-A177-3AD203B41FA5}">
                      <a16:colId xmlns:a16="http://schemas.microsoft.com/office/drawing/2014/main" val="2068455301"/>
                    </a:ext>
                  </a:extLst>
                </a:gridCol>
                <a:gridCol w="272590">
                  <a:extLst>
                    <a:ext uri="{9D8B030D-6E8A-4147-A177-3AD203B41FA5}">
                      <a16:colId xmlns:a16="http://schemas.microsoft.com/office/drawing/2014/main" val="36405994"/>
                    </a:ext>
                  </a:extLst>
                </a:gridCol>
                <a:gridCol w="4752306">
                  <a:extLst>
                    <a:ext uri="{9D8B030D-6E8A-4147-A177-3AD203B41FA5}">
                      <a16:colId xmlns:a16="http://schemas.microsoft.com/office/drawing/2014/main" val="87530218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640806546"/>
                    </a:ext>
                  </a:extLst>
                </a:gridCol>
              </a:tblGrid>
              <a:tr h="197788">
                <a:tc rowSpan="2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  Dataset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pre-processing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Normalization (input and output)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4434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Randomization (shuffle)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6849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(training, validation, and testing)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531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Dataset division using cross validation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062618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87338" lvl="0" indent="-287338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  Variable </a:t>
                      </a:r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analysis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08004"/>
                  </a:ext>
                </a:extLst>
              </a:tr>
              <a:tr h="197788">
                <a:tc rowSpan="3"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3.  AI-based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modeling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Support vector machine (SVM/SVR)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2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06527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Random forest for classification/regression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08725"/>
                  </a:ext>
                </a:extLst>
              </a:tr>
              <a:tr h="197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8767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4.  Metaheuristic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Particle swarm optimization (PSO)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3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90052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5.  Hybrid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AI-based model – metaheuristic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optimization</a:t>
                      </a:r>
                    </a:p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Hyperparameter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tuning)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SVR-PSO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DNN-PSO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ANN/DNN fine-tuning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4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66489"/>
                  </a:ext>
                </a:extLst>
              </a:tr>
              <a:tr h="593364"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  Optimization </a:t>
                      </a:r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using machine learning model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PSO-SVR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5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625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7.  Object </a:t>
                      </a: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measurement</a:t>
                      </a:r>
                    </a:p>
                  </a:txBody>
                  <a:tcPr marL="64496" marR="644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Computer vision / </a:t>
                      </a:r>
                      <a:r>
                        <a:rPr lang="en-US" sz="18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OpenCV</a:t>
                      </a:r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496" marR="6449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Day 6</a:t>
                      </a:r>
                    </a:p>
                  </a:txBody>
                  <a:tcPr marL="64496" marR="6449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2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292"/>
            <a:ext cx="1710267" cy="49477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SVR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63334" y="1825625"/>
            <a:ext cx="579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model = SVR(kernel = '</a:t>
            </a:r>
            <a:r>
              <a:rPr lang="en-US" sz="2400" dirty="0" err="1">
                <a:solidFill>
                  <a:srgbClr val="FF0000"/>
                </a:solidFill>
              </a:rPr>
              <a:t>rbf</a:t>
            </a:r>
            <a:r>
              <a:rPr lang="en-US" sz="2400" dirty="0"/>
              <a:t>',</a:t>
            </a:r>
            <a:r>
              <a:rPr lang="en-US" sz="2400" dirty="0" smtClean="0"/>
              <a:t>C=</a:t>
            </a:r>
            <a:r>
              <a:rPr lang="en-US" sz="2400" dirty="0" smtClean="0">
                <a:solidFill>
                  <a:srgbClr val="FF0000"/>
                </a:solidFill>
              </a:rPr>
              <a:t>50</a:t>
            </a:r>
            <a:r>
              <a:rPr lang="en-US" sz="2400" dirty="0" smtClean="0"/>
              <a:t>, epsilon=</a:t>
            </a:r>
            <a:r>
              <a:rPr lang="en-US" sz="2400" dirty="0" smtClean="0">
                <a:solidFill>
                  <a:srgbClr val="FF0000"/>
                </a:solidFill>
              </a:rPr>
              <a:t>0.1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963333" y="2453901"/>
            <a:ext cx="8864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model = SVR(kernel="</a:t>
            </a:r>
            <a:r>
              <a:rPr lang="it-IT" sz="2400" dirty="0">
                <a:solidFill>
                  <a:srgbClr val="FF0000"/>
                </a:solidFill>
              </a:rPr>
              <a:t>poly</a:t>
            </a:r>
            <a:r>
              <a:rPr lang="it-IT" sz="2400" dirty="0"/>
              <a:t>", C=</a:t>
            </a:r>
            <a:r>
              <a:rPr lang="it-IT" sz="2400" dirty="0">
                <a:solidFill>
                  <a:srgbClr val="FF0000"/>
                </a:solidFill>
              </a:rPr>
              <a:t>50</a:t>
            </a:r>
            <a:r>
              <a:rPr lang="it-IT" sz="2400" dirty="0"/>
              <a:t>, gamma="auto", degree=</a:t>
            </a:r>
            <a:r>
              <a:rPr lang="it-IT" sz="2400" dirty="0">
                <a:solidFill>
                  <a:srgbClr val="FF0000"/>
                </a:solidFill>
              </a:rPr>
              <a:t>3</a:t>
            </a:r>
            <a:r>
              <a:rPr lang="it-IT" sz="2400" dirty="0" smtClean="0"/>
              <a:t>,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                   epsilon=</a:t>
            </a:r>
            <a:r>
              <a:rPr lang="it-IT" sz="2400" dirty="0" smtClean="0">
                <a:solidFill>
                  <a:srgbClr val="FF0000"/>
                </a:solidFill>
              </a:rPr>
              <a:t>0.1</a:t>
            </a:r>
            <a:r>
              <a:rPr lang="it-IT" sz="2400" dirty="0"/>
              <a:t>, coef0=</a:t>
            </a:r>
            <a:r>
              <a:rPr lang="it-IT" sz="2400" dirty="0">
                <a:solidFill>
                  <a:srgbClr val="FF0000"/>
                </a:solidFill>
              </a:rPr>
              <a:t>0.01</a:t>
            </a:r>
            <a:r>
              <a:rPr lang="it-IT" sz="2400" dirty="0"/>
              <a:t>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963332" y="3771037"/>
            <a:ext cx="92286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model = Sequential()</a:t>
            </a:r>
          </a:p>
          <a:p>
            <a:r>
              <a:rPr lang="en-US" sz="2400" dirty="0" err="1"/>
              <a:t>model.add</a:t>
            </a:r>
            <a:r>
              <a:rPr lang="en-US" sz="2400" dirty="0"/>
              <a:t>(Dense(</a:t>
            </a:r>
            <a:r>
              <a:rPr lang="en-US" sz="2400" dirty="0">
                <a:solidFill>
                  <a:srgbClr val="FF0000"/>
                </a:solidFill>
              </a:rPr>
              <a:t>150</a:t>
            </a:r>
            <a:r>
              <a:rPr lang="en-US" sz="2400" dirty="0"/>
              <a:t>, </a:t>
            </a:r>
            <a:r>
              <a:rPr lang="en-US" sz="2400" dirty="0" err="1"/>
              <a:t>input_dim</a:t>
            </a:r>
            <a:r>
              <a:rPr lang="en-US" sz="2400" dirty="0"/>
              <a:t>=3, activation='</a:t>
            </a:r>
            <a:r>
              <a:rPr lang="en-US" sz="2400" dirty="0" err="1">
                <a:solidFill>
                  <a:srgbClr val="FF0000"/>
                </a:solidFill>
              </a:rPr>
              <a:t>relu</a:t>
            </a:r>
            <a:r>
              <a:rPr lang="en-US" sz="2400" dirty="0"/>
              <a:t>'))</a:t>
            </a:r>
          </a:p>
          <a:p>
            <a:r>
              <a:rPr lang="en-US" sz="2400" dirty="0" err="1"/>
              <a:t>model.add</a:t>
            </a:r>
            <a:r>
              <a:rPr lang="en-US" sz="2400" dirty="0"/>
              <a:t>(Dropout(</a:t>
            </a:r>
            <a:r>
              <a:rPr lang="en-US" sz="2400" dirty="0">
                <a:solidFill>
                  <a:srgbClr val="FF0000"/>
                </a:solidFill>
              </a:rPr>
              <a:t>0.2</a:t>
            </a:r>
            <a:r>
              <a:rPr lang="en-US" sz="2400" dirty="0"/>
              <a:t>))</a:t>
            </a:r>
          </a:p>
          <a:p>
            <a:r>
              <a:rPr lang="en-US" sz="2400" dirty="0" err="1"/>
              <a:t>model.add</a:t>
            </a:r>
            <a:r>
              <a:rPr lang="en-US" sz="2400" dirty="0"/>
              <a:t>(Dense(1, activation='</a:t>
            </a:r>
            <a:r>
              <a:rPr lang="en-US" sz="2400" dirty="0">
                <a:solidFill>
                  <a:srgbClr val="FF0000"/>
                </a:solidFill>
              </a:rPr>
              <a:t>sigmoid</a:t>
            </a:r>
            <a:r>
              <a:rPr lang="en-US" sz="2400" dirty="0"/>
              <a:t>'))</a:t>
            </a:r>
          </a:p>
          <a:p>
            <a:r>
              <a:rPr lang="en-US" sz="2400" dirty="0" err="1"/>
              <a:t>model.compile</a:t>
            </a:r>
            <a:r>
              <a:rPr lang="en-US" sz="2400" dirty="0"/>
              <a:t>(loss='</a:t>
            </a:r>
            <a:r>
              <a:rPr lang="en-US" sz="2400" dirty="0" err="1"/>
              <a:t>mean_absolute_error</a:t>
            </a:r>
            <a:r>
              <a:rPr lang="en-US" sz="2400" dirty="0"/>
              <a:t>', 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optimizer=Adam(</a:t>
            </a:r>
            <a:r>
              <a:rPr lang="en-US" sz="2400" dirty="0" err="1" smtClean="0"/>
              <a:t>lr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0.0005</a:t>
            </a:r>
            <a:r>
              <a:rPr lang="en-US" sz="2400" dirty="0" smtClean="0"/>
              <a:t>,beta_1=</a:t>
            </a:r>
            <a:r>
              <a:rPr lang="en-US" sz="2400" dirty="0" smtClean="0">
                <a:solidFill>
                  <a:srgbClr val="FF0000"/>
                </a:solidFill>
              </a:rPr>
              <a:t>0.95</a:t>
            </a:r>
            <a:r>
              <a:rPr lang="en-US" sz="2400" dirty="0" smtClean="0"/>
              <a:t>,beta_2=</a:t>
            </a:r>
            <a:r>
              <a:rPr lang="en-US" sz="2400" dirty="0" smtClean="0">
                <a:solidFill>
                  <a:srgbClr val="FF0000"/>
                </a:solidFill>
              </a:rPr>
              <a:t>0.999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252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SVR </a:t>
            </a:r>
            <a:r>
              <a:rPr lang="en-US" dirty="0" err="1" smtClean="0"/>
              <a:t>Hyperparameter</a:t>
            </a:r>
            <a:r>
              <a:rPr lang="en-US" dirty="0" smtClean="0"/>
              <a:t> tuning using PSO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9245" y="756767"/>
            <a:ext cx="579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model = SVR(kernel = '</a:t>
            </a:r>
            <a:r>
              <a:rPr lang="en-US" sz="2400" dirty="0" err="1">
                <a:solidFill>
                  <a:srgbClr val="FF0000"/>
                </a:solidFill>
              </a:rPr>
              <a:t>rbf</a:t>
            </a:r>
            <a:r>
              <a:rPr lang="en-US" sz="2400" dirty="0"/>
              <a:t>',</a:t>
            </a:r>
            <a:r>
              <a:rPr lang="en-US" sz="2400" dirty="0" smtClean="0"/>
              <a:t>C=</a:t>
            </a:r>
            <a:r>
              <a:rPr lang="en-US" sz="2400" dirty="0" smtClean="0">
                <a:solidFill>
                  <a:srgbClr val="FF0000"/>
                </a:solidFill>
              </a:rPr>
              <a:t>50</a:t>
            </a:r>
            <a:r>
              <a:rPr lang="en-US" sz="2400" dirty="0" smtClean="0"/>
              <a:t>, epsilon=</a:t>
            </a:r>
            <a:r>
              <a:rPr lang="en-US" sz="2400" dirty="0" smtClean="0">
                <a:solidFill>
                  <a:srgbClr val="FF0000"/>
                </a:solidFill>
              </a:rPr>
              <a:t>0.1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028979" y="2769659"/>
            <a:ext cx="6390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+ Random seed number </a:t>
            </a:r>
            <a:r>
              <a:rPr lang="en-US" sz="2800" dirty="0" smtClean="0"/>
              <a:t>(Kang et al., 2019)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09134" y="2167467"/>
            <a:ext cx="166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Optimize: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028979" y="2105912"/>
            <a:ext cx="17983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C, epsilon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802" y="3669012"/>
            <a:ext cx="166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Objective: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028979" y="3561348"/>
            <a:ext cx="69980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Minimize: MAPE training &amp; MAPE testing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802" y="4422545"/>
            <a:ext cx="174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Subject to: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063445" y="4281343"/>
            <a:ext cx="21467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n-US" sz="3200" i="1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≤ 100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3445" y="4945765"/>
            <a:ext cx="26436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≤ epsilon ≤ 1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88844" y="5717122"/>
            <a:ext cx="26661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≤ RSN ≤ 100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8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200" y="148183"/>
            <a:ext cx="4888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err="1" smtClean="0"/>
              <a:t>X</a:t>
            </a:r>
            <a:r>
              <a:rPr lang="en-US" sz="2800" baseline="-25000" dirty="0" err="1" smtClean="0"/>
              <a:t>i,j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LB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+ rand(0,1)*(</a:t>
            </a:r>
            <a:r>
              <a:rPr lang="en-US" sz="2800" dirty="0" err="1" smtClean="0"/>
              <a:t>UB</a:t>
            </a:r>
            <a:r>
              <a:rPr lang="en-US" sz="2800" baseline="-25000" dirty="0" err="1" smtClean="0"/>
              <a:t>j</a:t>
            </a:r>
            <a:r>
              <a:rPr lang="en-US" sz="2800" dirty="0" err="1" smtClean="0"/>
              <a:t>-LB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37" idx="3"/>
          </p:cNvCxnSpPr>
          <p:nvPr/>
        </p:nvCxnSpPr>
        <p:spPr>
          <a:xfrm flipV="1">
            <a:off x="4802446" y="409793"/>
            <a:ext cx="1563511" cy="183193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8" idx="3"/>
          </p:cNvCxnSpPr>
          <p:nvPr/>
        </p:nvCxnSpPr>
        <p:spPr>
          <a:xfrm>
            <a:off x="4404011" y="1356367"/>
            <a:ext cx="2081456" cy="163397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92367" y="5057790"/>
            <a:ext cx="1229032" cy="1133914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6659250" y="5818031"/>
            <a:ext cx="274467" cy="74734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71629" y="5637651"/>
            <a:ext cx="47310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number of iteration or convergent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9989"/>
              </p:ext>
            </p:extLst>
          </p:nvPr>
        </p:nvGraphicFramePr>
        <p:xfrm>
          <a:off x="6734395" y="735733"/>
          <a:ext cx="40788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618">
                  <a:extLst>
                    <a:ext uri="{9D8B030D-6E8A-4147-A177-3AD203B41FA5}">
                      <a16:colId xmlns:a16="http://schemas.microsoft.com/office/drawing/2014/main" val="3981833582"/>
                    </a:ext>
                  </a:extLst>
                </a:gridCol>
                <a:gridCol w="1359618">
                  <a:extLst>
                    <a:ext uri="{9D8B030D-6E8A-4147-A177-3AD203B41FA5}">
                      <a16:colId xmlns:a16="http://schemas.microsoft.com/office/drawing/2014/main" val="1269121028"/>
                    </a:ext>
                  </a:extLst>
                </a:gridCol>
                <a:gridCol w="1359618">
                  <a:extLst>
                    <a:ext uri="{9D8B030D-6E8A-4147-A177-3AD203B41FA5}">
                      <a16:colId xmlns:a16="http://schemas.microsoft.com/office/drawing/2014/main" val="203186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9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2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epsilon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RSN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41236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6620371" y="2697956"/>
            <a:ext cx="525836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MAPE training &amp; MAPE testing</a:t>
            </a:r>
          </a:p>
          <a:p>
            <a:pPr algn="ctr"/>
            <a:r>
              <a:rPr lang="en-US" sz="3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5-fold cross validation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55" y="3783294"/>
            <a:ext cx="3566599" cy="945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9250" y="479049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MAPE = mean absolute percentage error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854" y="341608"/>
            <a:ext cx="5373500" cy="6306667"/>
            <a:chOff x="3263328" y="308355"/>
            <a:chExt cx="5373500" cy="6306667"/>
          </a:xfrm>
        </p:grpSpPr>
        <p:sp>
          <p:nvSpPr>
            <p:cNvPr id="37" name="Flowchart: Terminator 36"/>
            <p:cNvSpPr/>
            <p:nvPr/>
          </p:nvSpPr>
          <p:spPr>
            <a:xfrm>
              <a:off x="4505889" y="308355"/>
              <a:ext cx="3514031" cy="50275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Population initialization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4661" y="1090118"/>
              <a:ext cx="2716824" cy="465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Evaluate the fitness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52969" y="1852772"/>
              <a:ext cx="3420208" cy="465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Save the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Pbest</a:t>
              </a:r>
              <a:r>
                <a:rPr lang="en-US" sz="2400" dirty="0" smtClean="0">
                  <a:solidFill>
                    <a:schemeClr val="tx1"/>
                  </a:solidFill>
                </a:rPr>
                <a:t> and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Gbest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49634" y="2640819"/>
              <a:ext cx="4026877" cy="465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Update the rate and position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3888982" y="4340341"/>
              <a:ext cx="4747846" cy="129247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Stopping criteria satisfied?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Terminator 41"/>
            <p:cNvSpPr/>
            <p:nvPr/>
          </p:nvSpPr>
          <p:spPr>
            <a:xfrm>
              <a:off x="4930014" y="6112267"/>
              <a:ext cx="2675222" cy="50275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Optimal solution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7" idx="2"/>
              <a:endCxn id="38" idx="0"/>
            </p:cNvCxnSpPr>
            <p:nvPr/>
          </p:nvCxnSpPr>
          <p:spPr>
            <a:xfrm>
              <a:off x="6262905" y="811110"/>
              <a:ext cx="168" cy="279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8" idx="2"/>
              <a:endCxn id="39" idx="0"/>
            </p:cNvCxnSpPr>
            <p:nvPr/>
          </p:nvCxnSpPr>
          <p:spPr>
            <a:xfrm>
              <a:off x="6263073" y="1556110"/>
              <a:ext cx="0" cy="296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2"/>
              <a:endCxn id="40" idx="0"/>
            </p:cNvCxnSpPr>
            <p:nvPr/>
          </p:nvCxnSpPr>
          <p:spPr>
            <a:xfrm>
              <a:off x="6263073" y="2318764"/>
              <a:ext cx="0" cy="3220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2"/>
              <a:endCxn id="42" idx="0"/>
            </p:cNvCxnSpPr>
            <p:nvPr/>
          </p:nvCxnSpPr>
          <p:spPr>
            <a:xfrm>
              <a:off x="6262905" y="5632811"/>
              <a:ext cx="4720" cy="479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1"/>
              <a:endCxn id="38" idx="1"/>
            </p:cNvCxnSpPr>
            <p:nvPr/>
          </p:nvCxnSpPr>
          <p:spPr>
            <a:xfrm rot="10800000" flipH="1">
              <a:off x="3888981" y="1323114"/>
              <a:ext cx="1015679" cy="3663462"/>
            </a:xfrm>
            <a:prstGeom prst="bentConnector3">
              <a:avLst>
                <a:gd name="adj1" fmla="val -2250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263328" y="4463356"/>
              <a:ext cx="41710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70381" y="5553734"/>
              <a:ext cx="35939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93621" y="3495893"/>
              <a:ext cx="2938566" cy="4659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Boundary handling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2"/>
              <a:endCxn id="41" idx="0"/>
            </p:cNvCxnSpPr>
            <p:nvPr/>
          </p:nvCxnSpPr>
          <p:spPr>
            <a:xfrm>
              <a:off x="6262904" y="3961885"/>
              <a:ext cx="1" cy="378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0" idx="2"/>
              <a:endCxn id="50" idx="0"/>
            </p:cNvCxnSpPr>
            <p:nvPr/>
          </p:nvCxnSpPr>
          <p:spPr>
            <a:xfrm flipH="1">
              <a:off x="6262904" y="3106811"/>
              <a:ext cx="169" cy="38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9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28337"/>
              </p:ext>
            </p:extLst>
          </p:nvPr>
        </p:nvGraphicFramePr>
        <p:xfrm>
          <a:off x="1159933" y="1396947"/>
          <a:ext cx="4114801" cy="1973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884">
                  <a:extLst>
                    <a:ext uri="{9D8B030D-6E8A-4147-A177-3AD203B41FA5}">
                      <a16:colId xmlns:a16="http://schemas.microsoft.com/office/drawing/2014/main" val="1888019929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2232449110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303781900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18912633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Particle No.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epsilon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884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21.86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804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57.04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3079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91.72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3105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18.22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5011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…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…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670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20.06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89467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3036" y="768306"/>
            <a:ext cx="27742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723" y="887392"/>
            <a:ext cx="243068" cy="404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1156" y="3936936"/>
            <a:ext cx="8529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1410" y="3860769"/>
            <a:ext cx="12228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4563533" y="3535215"/>
            <a:ext cx="414866" cy="279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3158685" y="2836556"/>
            <a:ext cx="397933" cy="1558184"/>
          </a:xfrm>
          <a:prstGeom prst="rightBrace">
            <a:avLst>
              <a:gd name="adj1" fmla="val 8333"/>
              <a:gd name="adj2" fmla="val 494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49508" y="3096106"/>
                <a:ext cx="3842527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∗0.9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∗1.1−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∗0.9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08" y="3096106"/>
                <a:ext cx="3842527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7133" y="2411960"/>
            <a:ext cx="35836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normalization: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9241" y="5310986"/>
                <a:ext cx="3324180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∗1.05−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41" y="5310986"/>
                <a:ext cx="3324180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87133" y="4592973"/>
            <a:ext cx="5045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Output/target normalization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72634" y="5217484"/>
            <a:ext cx="668867" cy="376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86133" y="5734566"/>
            <a:ext cx="668867" cy="376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6133" y="4947865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29046" y="5636256"/>
            <a:ext cx="752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0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243" y="1186312"/>
            <a:ext cx="44617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pre-processing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930" y="1305398"/>
            <a:ext cx="243068" cy="4041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</a:t>
            </a:r>
            <a:r>
              <a:rPr lang="en-US" dirty="0" err="1" smtClean="0"/>
              <a:t>Hyperparameter</a:t>
            </a:r>
            <a:r>
              <a:rPr lang="en-US" dirty="0" smtClean="0"/>
              <a:t> tuning using PSO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4012" y="4588501"/>
            <a:ext cx="3783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+ Random seed number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0306" y="4095754"/>
            <a:ext cx="166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Optimize: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932955" y="4071427"/>
            <a:ext cx="31630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D1, D2, DO1, DO2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111721"/>
            <a:ext cx="166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Objective: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932955" y="5140697"/>
            <a:ext cx="90149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Minimize: MAPE training, MAPE validation, and MAPE testing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5817960"/>
            <a:ext cx="174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Subject to: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855644" y="5726404"/>
            <a:ext cx="35028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&lt; D1,D2 ≤ 200    ;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5644" y="6273225"/>
            <a:ext cx="38860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≤ DO1, DO2 ≤ 0.5  ;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3018" y="5771604"/>
            <a:ext cx="26661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≤ RSN ≤ 100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0067" y="805571"/>
            <a:ext cx="92286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model = Sequential()</a:t>
            </a:r>
          </a:p>
          <a:p>
            <a:r>
              <a:rPr lang="en-US" sz="2400" dirty="0" err="1" smtClean="0"/>
              <a:t>model.add</a:t>
            </a:r>
            <a:r>
              <a:rPr lang="en-US" sz="2400" dirty="0" smtClean="0"/>
              <a:t>(Dense(</a:t>
            </a:r>
            <a:r>
              <a:rPr lang="en-US" sz="2400" dirty="0" smtClean="0">
                <a:solidFill>
                  <a:srgbClr val="FF0000"/>
                </a:solidFill>
              </a:rPr>
              <a:t>D1</a:t>
            </a:r>
            <a:r>
              <a:rPr lang="en-US" sz="2400" dirty="0" smtClean="0"/>
              <a:t>, </a:t>
            </a:r>
            <a:r>
              <a:rPr lang="en-US" sz="2400" dirty="0" err="1"/>
              <a:t>input_dim</a:t>
            </a:r>
            <a:r>
              <a:rPr lang="en-US" sz="2400" dirty="0"/>
              <a:t>=3, activation='</a:t>
            </a:r>
            <a:r>
              <a:rPr lang="en-US" sz="2400" dirty="0" err="1"/>
              <a:t>relu</a:t>
            </a:r>
            <a:r>
              <a:rPr lang="en-US" sz="2400" dirty="0"/>
              <a:t>'))</a:t>
            </a:r>
          </a:p>
          <a:p>
            <a:r>
              <a:rPr lang="en-US" sz="2400" dirty="0" err="1" smtClean="0"/>
              <a:t>model.add</a:t>
            </a:r>
            <a:r>
              <a:rPr lang="en-US" sz="2400" dirty="0" smtClean="0"/>
              <a:t>(Dropout(</a:t>
            </a:r>
            <a:r>
              <a:rPr lang="en-US" sz="2400" dirty="0" smtClean="0">
                <a:solidFill>
                  <a:srgbClr val="FF0000"/>
                </a:solidFill>
              </a:rPr>
              <a:t>DO1</a:t>
            </a:r>
            <a:r>
              <a:rPr lang="en-US" sz="2400" dirty="0" smtClean="0"/>
              <a:t>))</a:t>
            </a:r>
          </a:p>
          <a:p>
            <a:r>
              <a:rPr lang="en-US" sz="2400" dirty="0" err="1" smtClean="0"/>
              <a:t>model.add</a:t>
            </a:r>
            <a:r>
              <a:rPr lang="en-US" sz="2400" dirty="0" smtClean="0"/>
              <a:t>(Dense(</a:t>
            </a:r>
            <a:r>
              <a:rPr lang="en-US" sz="2400" dirty="0" smtClean="0">
                <a:solidFill>
                  <a:srgbClr val="FF0000"/>
                </a:solidFill>
              </a:rPr>
              <a:t>D2</a:t>
            </a:r>
            <a:r>
              <a:rPr lang="en-US" sz="2400" dirty="0" smtClean="0"/>
              <a:t>, </a:t>
            </a:r>
            <a:r>
              <a:rPr lang="en-US" sz="2400" dirty="0"/>
              <a:t>activation ='</a:t>
            </a:r>
            <a:r>
              <a:rPr lang="en-US" sz="2400" dirty="0" err="1"/>
              <a:t>relu</a:t>
            </a:r>
            <a:r>
              <a:rPr lang="en-US" sz="2400" dirty="0"/>
              <a:t>'))</a:t>
            </a:r>
          </a:p>
          <a:p>
            <a:r>
              <a:rPr lang="en-US" sz="2400" dirty="0" err="1" smtClean="0"/>
              <a:t>model.add</a:t>
            </a:r>
            <a:r>
              <a:rPr lang="en-US" sz="2400" dirty="0" smtClean="0"/>
              <a:t>(Dropout(</a:t>
            </a:r>
            <a:r>
              <a:rPr lang="en-US" sz="2400" dirty="0" smtClean="0">
                <a:solidFill>
                  <a:srgbClr val="FF0000"/>
                </a:solidFill>
              </a:rPr>
              <a:t>DO2</a:t>
            </a:r>
            <a:r>
              <a:rPr lang="en-US" sz="2400" dirty="0" smtClean="0"/>
              <a:t>))</a:t>
            </a:r>
            <a:endParaRPr lang="en-US" sz="2400" dirty="0"/>
          </a:p>
          <a:p>
            <a:r>
              <a:rPr lang="en-US" sz="2400" dirty="0" err="1"/>
              <a:t>model.add</a:t>
            </a:r>
            <a:r>
              <a:rPr lang="en-US" sz="2400" dirty="0"/>
              <a:t>(Dense(1, activation='sigmoid'))</a:t>
            </a:r>
          </a:p>
          <a:p>
            <a:r>
              <a:rPr lang="en-US" sz="2400" dirty="0" err="1"/>
              <a:t>model.compile</a:t>
            </a:r>
            <a:r>
              <a:rPr lang="en-US" sz="2400" dirty="0"/>
              <a:t>(loss='</a:t>
            </a:r>
            <a:r>
              <a:rPr lang="en-US" sz="2400" dirty="0" err="1"/>
              <a:t>mean_absolute_error</a:t>
            </a:r>
            <a:r>
              <a:rPr lang="en-US" sz="2400" dirty="0"/>
              <a:t>', 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optimizer=Adam(</a:t>
            </a:r>
            <a:r>
              <a:rPr lang="en-US" sz="2400" dirty="0" err="1" smtClean="0"/>
              <a:t>lr</a:t>
            </a:r>
            <a:r>
              <a:rPr lang="en-US" sz="2400" dirty="0" smtClean="0"/>
              <a:t>=0.0005,beta_1=0.95,beta_2=0.999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592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</a:t>
            </a:r>
            <a:r>
              <a:rPr lang="en-US" dirty="0" err="1" smtClean="0"/>
              <a:t>Hyperparameter</a:t>
            </a:r>
            <a:r>
              <a:rPr lang="en-US" dirty="0" smtClean="0"/>
              <a:t> tuning using PSO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C2A4-3E25-49E1-82BD-DF69604D336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50067" y="4588501"/>
            <a:ext cx="3783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+ Random seed number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0306" y="4095754"/>
            <a:ext cx="166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Optimize: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582999" y="4083357"/>
            <a:ext cx="47500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D1, D2, </a:t>
            </a:r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D3, DO1</a:t>
            </a:r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DO2, DO3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111721"/>
            <a:ext cx="166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Objective: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932955" y="5140697"/>
            <a:ext cx="90149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Minimize: MAPE training, MAPE validation, and MAPE testing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5817960"/>
            <a:ext cx="174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Subject to: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855644" y="5721029"/>
            <a:ext cx="41072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D1,D2,D3 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≤ 200    ;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5644" y="6277907"/>
            <a:ext cx="48894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≤ DO1, 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DO2, DO3 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≤ 0.5  ;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33018" y="5771604"/>
            <a:ext cx="26661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 ≤ RSN ≤ 100</a:t>
            </a:r>
            <a:endParaRPr 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0067" y="805571"/>
            <a:ext cx="92286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model = Sequential()</a:t>
            </a:r>
          </a:p>
          <a:p>
            <a:r>
              <a:rPr lang="en-US" sz="2000" dirty="0" err="1" smtClean="0"/>
              <a:t>model.add</a:t>
            </a:r>
            <a:r>
              <a:rPr lang="en-US" sz="2000" dirty="0" smtClean="0"/>
              <a:t>(Dense(</a:t>
            </a:r>
            <a:r>
              <a:rPr lang="en-US" sz="2000" dirty="0" smtClean="0">
                <a:solidFill>
                  <a:srgbClr val="FF0000"/>
                </a:solidFill>
              </a:rPr>
              <a:t>D1</a:t>
            </a:r>
            <a:r>
              <a:rPr lang="en-US" sz="2000" dirty="0" smtClean="0"/>
              <a:t>, </a:t>
            </a:r>
            <a:r>
              <a:rPr lang="en-US" sz="2000" dirty="0" err="1"/>
              <a:t>input_dim</a:t>
            </a:r>
            <a:r>
              <a:rPr lang="en-US" sz="2000" dirty="0"/>
              <a:t>=3, activation='</a:t>
            </a:r>
            <a:r>
              <a:rPr lang="en-US" sz="2000" dirty="0" err="1"/>
              <a:t>relu</a:t>
            </a:r>
            <a:r>
              <a:rPr lang="en-US" sz="2000" dirty="0"/>
              <a:t>'))</a:t>
            </a:r>
          </a:p>
          <a:p>
            <a:r>
              <a:rPr lang="en-US" sz="2000" dirty="0" err="1" smtClean="0"/>
              <a:t>model.add</a:t>
            </a:r>
            <a:r>
              <a:rPr lang="en-US" sz="2000" dirty="0" smtClean="0"/>
              <a:t>(Dropout(</a:t>
            </a:r>
            <a:r>
              <a:rPr lang="en-US" sz="2000" dirty="0" smtClean="0">
                <a:solidFill>
                  <a:srgbClr val="FF0000"/>
                </a:solidFill>
              </a:rPr>
              <a:t>DO1</a:t>
            </a:r>
            <a:r>
              <a:rPr lang="en-US" sz="2000" dirty="0" smtClean="0"/>
              <a:t>))</a:t>
            </a:r>
          </a:p>
          <a:p>
            <a:r>
              <a:rPr lang="en-US" sz="2000" dirty="0" err="1" smtClean="0"/>
              <a:t>model.add</a:t>
            </a:r>
            <a:r>
              <a:rPr lang="en-US" sz="2000" dirty="0" smtClean="0"/>
              <a:t>(Dense(</a:t>
            </a:r>
            <a:r>
              <a:rPr lang="en-US" sz="2000" dirty="0" smtClean="0">
                <a:solidFill>
                  <a:srgbClr val="FF0000"/>
                </a:solidFill>
              </a:rPr>
              <a:t>D2</a:t>
            </a:r>
            <a:r>
              <a:rPr lang="en-US" sz="2000" dirty="0" smtClean="0"/>
              <a:t>, </a:t>
            </a:r>
            <a:r>
              <a:rPr lang="en-US" sz="2000" dirty="0"/>
              <a:t>activation ='</a:t>
            </a:r>
            <a:r>
              <a:rPr lang="en-US" sz="2000" dirty="0" err="1"/>
              <a:t>relu</a:t>
            </a:r>
            <a:r>
              <a:rPr lang="en-US" sz="2000" dirty="0"/>
              <a:t>'))</a:t>
            </a:r>
          </a:p>
          <a:p>
            <a:r>
              <a:rPr lang="en-US" sz="2000" dirty="0" err="1" smtClean="0"/>
              <a:t>model.add</a:t>
            </a:r>
            <a:r>
              <a:rPr lang="en-US" sz="2000" dirty="0" smtClean="0"/>
              <a:t>(Dropout(</a:t>
            </a:r>
            <a:r>
              <a:rPr lang="en-US" sz="2000" dirty="0" smtClean="0">
                <a:solidFill>
                  <a:srgbClr val="FF0000"/>
                </a:solidFill>
              </a:rPr>
              <a:t>DO2</a:t>
            </a:r>
            <a:r>
              <a:rPr lang="en-US" sz="2000" dirty="0" smtClean="0"/>
              <a:t>))</a:t>
            </a:r>
          </a:p>
          <a:p>
            <a:r>
              <a:rPr lang="en-US" sz="2000" dirty="0" err="1" smtClean="0"/>
              <a:t>model.add</a:t>
            </a:r>
            <a:r>
              <a:rPr lang="en-US" sz="2000" dirty="0" smtClean="0"/>
              <a:t>(Dense(</a:t>
            </a:r>
            <a:r>
              <a:rPr lang="en-US" sz="2000" dirty="0" smtClean="0">
                <a:solidFill>
                  <a:srgbClr val="FF0000"/>
                </a:solidFill>
              </a:rPr>
              <a:t>D3</a:t>
            </a:r>
            <a:r>
              <a:rPr lang="en-US" sz="2000" dirty="0" smtClean="0"/>
              <a:t>, </a:t>
            </a:r>
            <a:r>
              <a:rPr lang="en-US" sz="2000" dirty="0"/>
              <a:t>activation ='</a:t>
            </a:r>
            <a:r>
              <a:rPr lang="en-US" sz="2000" dirty="0" err="1"/>
              <a:t>relu</a:t>
            </a:r>
            <a:r>
              <a:rPr lang="en-US" sz="2000" dirty="0"/>
              <a:t>'))</a:t>
            </a:r>
          </a:p>
          <a:p>
            <a:r>
              <a:rPr lang="en-US" sz="2000" dirty="0" err="1" smtClean="0"/>
              <a:t>model.add</a:t>
            </a:r>
            <a:r>
              <a:rPr lang="en-US" sz="2000" dirty="0" smtClean="0"/>
              <a:t>(Dropout(</a:t>
            </a:r>
            <a:r>
              <a:rPr lang="en-US" sz="2000" dirty="0" smtClean="0">
                <a:solidFill>
                  <a:srgbClr val="FF0000"/>
                </a:solidFill>
              </a:rPr>
              <a:t>DO3</a:t>
            </a:r>
            <a:r>
              <a:rPr lang="en-US" sz="2000" dirty="0" smtClean="0"/>
              <a:t>))</a:t>
            </a:r>
            <a:endParaRPr lang="en-US" sz="2000" dirty="0"/>
          </a:p>
          <a:p>
            <a:r>
              <a:rPr lang="en-US" sz="2000" dirty="0" err="1" smtClean="0"/>
              <a:t>model.add</a:t>
            </a:r>
            <a:r>
              <a:rPr lang="en-US" sz="2000" dirty="0" smtClean="0"/>
              <a:t>(Dense(1</a:t>
            </a:r>
            <a:r>
              <a:rPr lang="en-US" sz="2000" dirty="0"/>
              <a:t>, activation='sigmoid'))</a:t>
            </a:r>
          </a:p>
          <a:p>
            <a:r>
              <a:rPr lang="en-US" sz="2000" dirty="0" err="1"/>
              <a:t>model.compile</a:t>
            </a:r>
            <a:r>
              <a:rPr lang="en-US" sz="2000" dirty="0"/>
              <a:t>(loss='</a:t>
            </a:r>
            <a:r>
              <a:rPr lang="en-US" sz="2000" dirty="0" err="1"/>
              <a:t>mean_absolute_error</a:t>
            </a:r>
            <a:r>
              <a:rPr lang="en-US" sz="2000" dirty="0"/>
              <a:t>', 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optimizer=Adam(</a:t>
            </a:r>
            <a:r>
              <a:rPr lang="en-US" sz="2000" dirty="0" err="1" smtClean="0"/>
              <a:t>lr</a:t>
            </a:r>
            <a:r>
              <a:rPr lang="en-US" sz="2000" dirty="0" smtClean="0"/>
              <a:t>=0.0005,beta_1=0.95,beta_2=0.999</a:t>
            </a:r>
            <a:r>
              <a:rPr lang="en-US" sz="2000" dirty="0"/>
              <a:t>))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40849" y="880694"/>
            <a:ext cx="27279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 </a:t>
            </a:r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7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8051</TotalTime>
  <Words>564</Words>
  <Application>Microsoft Office PowerPoint</Application>
  <PresentationFormat>Widescreen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PMingLiU</vt:lpstr>
      <vt:lpstr>Arial</vt:lpstr>
      <vt:lpstr>Arial Rounded MT Bold</vt:lpstr>
      <vt:lpstr>Calibri</vt:lpstr>
      <vt:lpstr>Calibri Light</vt:lpstr>
      <vt:lpstr>Cambria Math</vt:lpstr>
      <vt:lpstr>Sitka Subheading</vt:lpstr>
      <vt:lpstr>Times New Roman</vt:lpstr>
      <vt:lpstr>Wingdings</vt:lpstr>
      <vt:lpstr>Office Theme</vt:lpstr>
      <vt:lpstr>AI Workshop</vt:lpstr>
      <vt:lpstr>Topics</vt:lpstr>
      <vt:lpstr>Hyperparameters</vt:lpstr>
      <vt:lpstr>SVR Hyperparameter tuning using PSO</vt:lpstr>
      <vt:lpstr>PowerPoint Presentation</vt:lpstr>
      <vt:lpstr>PowerPoint Presentation</vt:lpstr>
      <vt:lpstr>PowerPoint Presentation</vt:lpstr>
      <vt:lpstr>DNN Hyperparameter tuning using PSO</vt:lpstr>
      <vt:lpstr>DNN Hyperparameter tuning using PSO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203</cp:revision>
  <dcterms:created xsi:type="dcterms:W3CDTF">2022-06-20T09:57:26Z</dcterms:created>
  <dcterms:modified xsi:type="dcterms:W3CDTF">2022-07-07T02:35:20Z</dcterms:modified>
</cp:coreProperties>
</file>