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9" r:id="rId4"/>
    <p:sldId id="291" r:id="rId5"/>
    <p:sldId id="295" r:id="rId6"/>
    <p:sldId id="299" r:id="rId7"/>
    <p:sldId id="296" r:id="rId8"/>
    <p:sldId id="300" r:id="rId9"/>
    <p:sldId id="305" r:id="rId10"/>
    <p:sldId id="304" r:id="rId11"/>
    <p:sldId id="303" r:id="rId12"/>
    <p:sldId id="298" r:id="rId13"/>
    <p:sldId id="319" r:id="rId14"/>
    <p:sldId id="306" r:id="rId15"/>
    <p:sldId id="301" r:id="rId16"/>
    <p:sldId id="310" r:id="rId17"/>
    <p:sldId id="308" r:id="rId18"/>
    <p:sldId id="312" r:id="rId19"/>
    <p:sldId id="313" r:id="rId20"/>
    <p:sldId id="311" r:id="rId21"/>
    <p:sldId id="314" r:id="rId22"/>
    <p:sldId id="315" r:id="rId23"/>
    <p:sldId id="320" r:id="rId24"/>
    <p:sldId id="318" r:id="rId25"/>
    <p:sldId id="316" r:id="rId26"/>
    <p:sldId id="317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9733-3FD1-4400-BFE8-886E4B460C2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777-C01A-406F-994E-EEB4809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CFC3-2F34-42AD-ADAE-4F396946E9E1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564-DE9F-4AF3-A61E-89618498F8E4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7BB-CDD5-4F75-B402-A21B6BCB839A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922"/>
          </a:xfrm>
        </p:spPr>
        <p:txBody>
          <a:bodyPr>
            <a:normAutofit/>
          </a:bodyPr>
          <a:lstStyle>
            <a:lvl1pPr algn="ctr"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91F-DE44-4E06-925C-11481B39688C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200" y="1"/>
            <a:ext cx="491068" cy="4731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333C2A4-3E25-49E1-82BD-DF69604D3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A224-03CE-494F-80E7-168AAB9E14B8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9FC-2F76-4B3D-9EA2-2AFB5D72A60E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F0C-99D0-475F-B4F7-7A3D545C6382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37B7-4964-40E1-9B25-759DAB89FA8C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27A-1EDC-4D2B-B1F6-1632E1FF319D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7F5-BAF4-404B-B642-F816BB6F0D84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BE6A-8545-42B4-B4B9-7FD5B97A5AC6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985-CABF-4D03-AED6-0D626D9025ED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452" y="2206487"/>
            <a:ext cx="12413974" cy="2623930"/>
          </a:xfrm>
          <a:prstGeom prst="rect">
            <a:avLst/>
          </a:prstGeom>
          <a:gradFill flip="none" rotWithShape="1">
            <a:gsLst>
              <a:gs pos="4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275301"/>
            <a:ext cx="11559210" cy="25551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Sitka Subheading" panose="02000505000000020004" pitchFamily="2" charset="0"/>
              </a:rPr>
              <a:t>AI Workshop</a:t>
            </a:r>
            <a:endParaRPr lang="en-US" sz="5400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10" y="5169819"/>
            <a:ext cx="9144000" cy="86470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By Muhamad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Rohman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Day 2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July 6, 2022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" y="93132"/>
            <a:ext cx="5393159" cy="1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(SVR)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445637"/>
            <a:ext cx="5118652" cy="329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" y="1238563"/>
            <a:ext cx="5257703" cy="4476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08" y="5001195"/>
            <a:ext cx="3351892" cy="1603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344876"/>
            <a:ext cx="6394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Kernel: linear, polynomial,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rbf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 sigmoid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3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Regression </a:t>
            </a:r>
            <a:r>
              <a:rPr lang="en-US" dirty="0"/>
              <a:t>(</a:t>
            </a:r>
            <a:r>
              <a:rPr lang="en-US" dirty="0" smtClean="0"/>
              <a:t>SVR)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3" y="1850710"/>
            <a:ext cx="9009916" cy="43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Regression </a:t>
            </a:r>
            <a:r>
              <a:rPr lang="en-US" dirty="0"/>
              <a:t>(</a:t>
            </a:r>
            <a:r>
              <a:rPr lang="en-US" dirty="0" smtClean="0"/>
              <a:t>SVR)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436" y="1661225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184445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6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05" y="815023"/>
            <a:ext cx="6322695" cy="5961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62375" y="3570239"/>
                <a:ext cx="2465995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5" y="3570239"/>
                <a:ext cx="2465995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2886093"/>
            <a:ext cx="3583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normalization: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2375" y="5432906"/>
                <a:ext cx="2465995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5" y="5432906"/>
                <a:ext cx="2465995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-129733" y="4714893"/>
            <a:ext cx="5045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Output/target normalization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657834" y="5367733"/>
            <a:ext cx="668867" cy="376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83933" y="5856486"/>
            <a:ext cx="668867" cy="376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39823" y="5109740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6846" y="5758176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Regression </a:t>
            </a:r>
            <a:r>
              <a:rPr lang="en-US" dirty="0"/>
              <a:t>(</a:t>
            </a:r>
            <a:r>
              <a:rPr lang="en-US" dirty="0" smtClean="0"/>
              <a:t>SVR)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436" y="1661225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184445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6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4" y="1661225"/>
            <a:ext cx="6485466" cy="19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922" y="1035073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436" y="1661225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161" y="4362218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7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6426" y="3107063"/>
            <a:ext cx="10755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 = </a:t>
            </a:r>
            <a:r>
              <a:rPr lang="en-US" sz="2400" dirty="0" err="1"/>
              <a:t>RandomForestClassifier</a:t>
            </a:r>
            <a:r>
              <a:rPr lang="en-US" sz="2400" dirty="0"/>
              <a:t>(</a:t>
            </a:r>
            <a:r>
              <a:rPr lang="en-US" sz="2400" dirty="0" err="1"/>
              <a:t>n_estimators</a:t>
            </a:r>
            <a:r>
              <a:rPr lang="en-US" sz="2400" dirty="0"/>
              <a:t>=500, </a:t>
            </a:r>
            <a:r>
              <a:rPr lang="en-US" sz="2400" dirty="0" err="1"/>
              <a:t>max_leaf_nodes</a:t>
            </a:r>
            <a:r>
              <a:rPr lang="en-US" sz="2400" dirty="0"/>
              <a:t>=16, </a:t>
            </a:r>
            <a:r>
              <a:rPr lang="en-US" sz="2400" dirty="0" err="1"/>
              <a:t>n_jobs</a:t>
            </a:r>
            <a:r>
              <a:rPr lang="en-US" sz="2400" dirty="0"/>
              <a:t>=-1)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427" y="2622671"/>
            <a:ext cx="6983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sklearn.ensemble</a:t>
            </a:r>
            <a:r>
              <a:rPr lang="en-US" sz="2400" dirty="0"/>
              <a:t> import </a:t>
            </a:r>
            <a:r>
              <a:rPr lang="en-US" sz="2400" dirty="0" err="1"/>
              <a:t>RandomForestClassifier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3069" y="4362218"/>
            <a:ext cx="6756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a model using </a:t>
            </a:r>
            <a:r>
              <a:rPr lang="en-US" sz="2800" dirty="0" err="1" smtClean="0"/>
              <a:t>RandomForestClassifier</a:t>
            </a:r>
            <a:endParaRPr lang="en-US" sz="2800" dirty="0" smtClean="0"/>
          </a:p>
          <a:p>
            <a:r>
              <a:rPr lang="en-US" sz="2800" dirty="0" smtClean="0"/>
              <a:t>Use datasets in Exercise 5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8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436" y="1661225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161" y="4362218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8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6426" y="3107063"/>
            <a:ext cx="10755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 = </a:t>
            </a:r>
            <a:r>
              <a:rPr lang="en-US" sz="2400" dirty="0" err="1"/>
              <a:t>RandomForestRegressor</a:t>
            </a:r>
            <a:r>
              <a:rPr lang="en-US" sz="2400" dirty="0"/>
              <a:t>(</a:t>
            </a:r>
            <a:r>
              <a:rPr lang="en-US" sz="2400" dirty="0" err="1"/>
              <a:t>n_estimators</a:t>
            </a:r>
            <a:r>
              <a:rPr lang="en-US" sz="2400" dirty="0"/>
              <a:t> = 100, </a:t>
            </a:r>
            <a:r>
              <a:rPr lang="en-US" sz="2400" dirty="0" err="1"/>
              <a:t>random_state</a:t>
            </a:r>
            <a:r>
              <a:rPr lang="en-US" sz="2400" dirty="0"/>
              <a:t> = 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6427" y="2622671"/>
            <a:ext cx="7348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sklearn.ensemble</a:t>
            </a:r>
            <a:r>
              <a:rPr lang="en-US" sz="2400" dirty="0"/>
              <a:t> import </a:t>
            </a:r>
            <a:r>
              <a:rPr lang="en-US" sz="2400" dirty="0" err="1" smtClean="0"/>
              <a:t>RandomForestRegressor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3069" y="4362218"/>
            <a:ext cx="6885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a model using </a:t>
            </a:r>
            <a:r>
              <a:rPr lang="en-US" sz="2800" dirty="0" err="1"/>
              <a:t>RandomForestRegressor</a:t>
            </a:r>
            <a:endParaRPr lang="en-US" sz="2800" dirty="0"/>
          </a:p>
          <a:p>
            <a:r>
              <a:rPr lang="en-US" sz="2800" dirty="0" smtClean="0"/>
              <a:t>Use datasets in Exercise 6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ANN/DNN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8269" y="870765"/>
            <a:ext cx="2167465" cy="4571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collection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6665" y="1625693"/>
            <a:ext cx="2370664" cy="40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pre-processing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8180" y="2359786"/>
            <a:ext cx="1807634" cy="4738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division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3145" y="3107151"/>
            <a:ext cx="1909231" cy="4169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8900" y="4472234"/>
            <a:ext cx="1244599" cy="3894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4660" y="5137301"/>
            <a:ext cx="1244600" cy="4358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6206" y="6092160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73839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model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156654" y="5829698"/>
            <a:ext cx="3230506" cy="984295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Satisfy with the performance?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668430" y="1383110"/>
            <a:ext cx="347135" cy="1876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68430" y="2119722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68430" y="289751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668430" y="357705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617630" y="489252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617630" y="5631943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509933" y="615743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3851120" y="6157433"/>
            <a:ext cx="212867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>
            <a:off x="2383073" y="4487341"/>
            <a:ext cx="2633134" cy="1479494"/>
          </a:xfrm>
          <a:prstGeom prst="bentArrow">
            <a:avLst>
              <a:gd name="adj1" fmla="val 9593"/>
              <a:gd name="adj2" fmla="val 12931"/>
              <a:gd name="adj3" fmla="val 28081"/>
              <a:gd name="adj4" fmla="val 1742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6600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9397066" y="616077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91043" y="3741689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5630328" y="426210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8239597" y="2159130"/>
            <a:ext cx="2675329" cy="948022"/>
          </a:xfrm>
          <a:prstGeom prst="wedgeRoundRectCallout">
            <a:avLst>
              <a:gd name="adj1" fmla="val -103024"/>
              <a:gd name="adj2" fmla="val -9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Training, validation,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 (ANN)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File:Artificial neural netwo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48" y="1904035"/>
            <a:ext cx="4661704" cy="41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7900" y="665922"/>
            <a:ext cx="10515600" cy="665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Shallow Neural Network (SNN)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9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https://1394217531-files.gitbook.io/~/files/v0/b/gitbook-legacy-files/o/assets%2F-LvBP1svpACTB1R1x_U4%2F-LvNWUoWieQqaGmU_gl9%2F-LvO3qs2RImYjpBE8vln%2Factivation-functions3.jpg?alt=media&amp;token=f96a3007-5888-43c3-a256-2dafadd5df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416631"/>
            <a:ext cx="7515225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298" y="614938"/>
            <a:ext cx="28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38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0013" y="2722688"/>
            <a:ext cx="47537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During the training phase, a certain proportion (dropout rate) of the nodes are abandoned randomly, whose weights are not updated.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279"/>
            <a:ext cx="4117340" cy="4735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5071" y="5859925"/>
            <a:ext cx="5658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 rate: 0 &lt; DO ≤ 0.5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9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96807"/>
              </p:ext>
            </p:extLst>
          </p:nvPr>
        </p:nvGraphicFramePr>
        <p:xfrm>
          <a:off x="1863894" y="919692"/>
          <a:ext cx="8956506" cy="5838640"/>
        </p:xfrm>
        <a:graphic>
          <a:graphicData uri="http://schemas.openxmlformats.org/drawingml/2006/table">
            <a:tbl>
              <a:tblPr firstRow="1" firstCol="1" bandRow="1"/>
              <a:tblGrid>
                <a:gridCol w="3042610">
                  <a:extLst>
                    <a:ext uri="{9D8B030D-6E8A-4147-A177-3AD203B41FA5}">
                      <a16:colId xmlns:a16="http://schemas.microsoft.com/office/drawing/2014/main" val="2068455301"/>
                    </a:ext>
                  </a:extLst>
                </a:gridCol>
                <a:gridCol w="272590">
                  <a:extLst>
                    <a:ext uri="{9D8B030D-6E8A-4147-A177-3AD203B41FA5}">
                      <a16:colId xmlns:a16="http://schemas.microsoft.com/office/drawing/2014/main" val="36405994"/>
                    </a:ext>
                  </a:extLst>
                </a:gridCol>
                <a:gridCol w="4752306">
                  <a:extLst>
                    <a:ext uri="{9D8B030D-6E8A-4147-A177-3AD203B41FA5}">
                      <a16:colId xmlns:a16="http://schemas.microsoft.com/office/drawing/2014/main" val="8753021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40806546"/>
                    </a:ext>
                  </a:extLst>
                </a:gridCol>
              </a:tblGrid>
              <a:tr h="197788">
                <a:tc rowSpan="2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 Dataset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pre-processing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Normalization (input and output)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44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Randomization (shuffle)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684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(training, validation, and testing)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53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using cross validation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2618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87338" lvl="0" indent="-28733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 Variable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analysis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08004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 AI-based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Support vector machine (SVM/SVR)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652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 for classification/regression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72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8767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4.  Metaheuristic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Particle swarm optimization (PSO)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3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90052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5.  Hybrid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AI-based model – metaheuristic </a:t>
                      </a: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Hyperparameter</a:t>
                      </a:r>
                      <a:r>
                        <a:rPr lang="en-US" sz="18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tuning)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SVR-PSO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 fine-tuning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66489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  Optimization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using machine learning model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PSO-SVR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62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  Object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Computer vision / </a:t>
                      </a:r>
                      <a:r>
                        <a:rPr lang="en-US" sz="18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2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Neural Network (SNN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1" y="665922"/>
            <a:ext cx="6825679" cy="60549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7427" y="2253619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9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Neural Network (SNN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38" y="996706"/>
            <a:ext cx="6671412" cy="427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3" y="2370979"/>
            <a:ext cx="4368254" cy="43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98" y="5603824"/>
            <a:ext cx="160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Neural Network (SNN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655" y="2266057"/>
            <a:ext cx="27279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10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90" y="878205"/>
            <a:ext cx="6932081" cy="57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Neural Network (SNN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655" y="2266057"/>
            <a:ext cx="27279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10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59" y="1068831"/>
            <a:ext cx="7461461" cy="35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 (ANN)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7900" y="665922"/>
            <a:ext cx="10515600" cy="665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Deep Neural Network (DNN)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960" r="13141"/>
          <a:stretch/>
        </p:blipFill>
        <p:spPr>
          <a:xfrm>
            <a:off x="1981200" y="1682364"/>
            <a:ext cx="8763000" cy="5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/>
              <a:t>Neural Network </a:t>
            </a:r>
            <a:r>
              <a:rPr lang="en-US" dirty="0" smtClean="0"/>
              <a:t>(DNN)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764" r="43063" b="5200"/>
          <a:stretch/>
        </p:blipFill>
        <p:spPr>
          <a:xfrm>
            <a:off x="5353446" y="1364619"/>
            <a:ext cx="6407781" cy="203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494" y="4362218"/>
            <a:ext cx="27279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11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069" y="4362218"/>
            <a:ext cx="703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a model using DNN with 3 hidden layers</a:t>
            </a:r>
          </a:p>
          <a:p>
            <a:r>
              <a:rPr lang="en-US" sz="2800" dirty="0" smtClean="0"/>
              <a:t>Use datasets in Exercise 5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0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/>
              <a:t>Neural Network (SNN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4315" y="996706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30" y="1589100"/>
            <a:ext cx="397617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94" y="4362218"/>
            <a:ext cx="27279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12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069" y="4362218"/>
            <a:ext cx="703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a model using DNN with 4 hidden layers</a:t>
            </a:r>
          </a:p>
          <a:p>
            <a:r>
              <a:rPr lang="en-US" sz="2800" dirty="0" smtClean="0"/>
              <a:t>Use datasets in Exercise 6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8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8050" y="6433079"/>
            <a:ext cx="573617" cy="365125"/>
          </a:xfrm>
        </p:spPr>
        <p:txBody>
          <a:bodyPr/>
          <a:lstStyle/>
          <a:p>
            <a:fld id="{227FCB32-31B7-4E02-9D16-CCE4BACC6FB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7" y="121920"/>
            <a:ext cx="11991376" cy="66141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6923" y="2505670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SVM/SVR/Random forest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8269" y="870765"/>
            <a:ext cx="2167465" cy="4571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collection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6665" y="1625693"/>
            <a:ext cx="2370664" cy="40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pre-processing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8180" y="2359786"/>
            <a:ext cx="1807634" cy="4738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division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3145" y="3107151"/>
            <a:ext cx="1909231" cy="4169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8900" y="4472234"/>
            <a:ext cx="1244599" cy="3894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4660" y="5137301"/>
            <a:ext cx="1244600" cy="4358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6206" y="6092160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73839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model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156654" y="5829698"/>
            <a:ext cx="3230506" cy="984295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Satisfy with the performance?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668430" y="1383110"/>
            <a:ext cx="347135" cy="1876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68430" y="2119722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68430" y="289751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668430" y="357705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617630" y="489252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617630" y="5631943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509933" y="615743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3851120" y="6157433"/>
            <a:ext cx="212867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>
            <a:off x="2383073" y="4487341"/>
            <a:ext cx="2633134" cy="1479494"/>
          </a:xfrm>
          <a:prstGeom prst="bentArrow">
            <a:avLst>
              <a:gd name="adj1" fmla="val 9593"/>
              <a:gd name="adj2" fmla="val 12931"/>
              <a:gd name="adj3" fmla="val 28081"/>
              <a:gd name="adj4" fmla="val 1742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6600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9397066" y="616077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91043" y="3741689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5630328" y="426210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8239598" y="2159129"/>
            <a:ext cx="1157468" cy="1128549"/>
          </a:xfrm>
          <a:prstGeom prst="wedgeRoundRectCallout">
            <a:avLst>
              <a:gd name="adj1" fmla="val -178833"/>
              <a:gd name="adj2" fmla="val -7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Classification: SVM</a:t>
            </a:r>
          </a:p>
          <a:p>
            <a:r>
              <a:rPr lang="en-US" sz="3600" dirty="0" smtClean="0"/>
              <a:t>Regression: Support Vector Regression (SVR)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7080"/>
            <a:ext cx="5286851" cy="450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44876"/>
            <a:ext cx="6394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Kernel: linear, polynomial,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rbf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 sigmoid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743" y="1278716"/>
            <a:ext cx="4064611" cy="4859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4114" y="2982179"/>
            <a:ext cx="1872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Hyperplane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46743" y="3243789"/>
            <a:ext cx="1084019" cy="827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2" y="1501156"/>
            <a:ext cx="5550958" cy="4675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20" y="1068831"/>
            <a:ext cx="7326557" cy="50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434" y="2170511"/>
            <a:ext cx="2517766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65" y="814930"/>
            <a:ext cx="7006000" cy="58480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72404" y="1258316"/>
            <a:ext cx="1164239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libraries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815648" y="996706"/>
            <a:ext cx="45719" cy="136452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0911" y="2544671"/>
            <a:ext cx="17304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dataset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4838796" y="3097439"/>
            <a:ext cx="170369" cy="779753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25770" y="3230861"/>
            <a:ext cx="1730456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pre-processing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1367" y="4100457"/>
            <a:ext cx="124650" cy="157113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5770" y="4701360"/>
            <a:ext cx="17304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division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4747510" y="5883230"/>
            <a:ext cx="113857" cy="42548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40123" y="5942743"/>
            <a:ext cx="17304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a model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0955" y="6339620"/>
            <a:ext cx="17304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0034" y="3169305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5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4045" y="996706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436" y="1661225"/>
            <a:ext cx="2564063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6" y="2975622"/>
            <a:ext cx="3837278" cy="38484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40" y="5285321"/>
            <a:ext cx="1953079" cy="117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0" y="946017"/>
            <a:ext cx="7232128" cy="4059209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4826182" y="996706"/>
            <a:ext cx="113857" cy="42548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19020" y="813811"/>
            <a:ext cx="1163671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model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4826183" y="1608032"/>
            <a:ext cx="113857" cy="42548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13815" y="1571550"/>
            <a:ext cx="1434763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calculation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4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581</Words>
  <Application>Microsoft Office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PMingLiU</vt:lpstr>
      <vt:lpstr>Arial</vt:lpstr>
      <vt:lpstr>Arial Rounded MT Bold</vt:lpstr>
      <vt:lpstr>Calibri</vt:lpstr>
      <vt:lpstr>Calibri Light</vt:lpstr>
      <vt:lpstr>Cambria Math</vt:lpstr>
      <vt:lpstr>Sitka Subheading</vt:lpstr>
      <vt:lpstr>Times New Roman</vt:lpstr>
      <vt:lpstr>Wingdings</vt:lpstr>
      <vt:lpstr>Office Theme</vt:lpstr>
      <vt:lpstr>AI Workshop</vt:lpstr>
      <vt:lpstr>Topics</vt:lpstr>
      <vt:lpstr>SVM/SVR/Random forest Modeling</vt:lpstr>
      <vt:lpstr>Support Vector Machines (SVM)</vt:lpstr>
      <vt:lpstr>Support Vector Machines (SVM)</vt:lpstr>
      <vt:lpstr>Support Vector Machines (SVM)</vt:lpstr>
      <vt:lpstr>Support Vector Machines (SVM)</vt:lpstr>
      <vt:lpstr>Support Vector Machines (SVM)</vt:lpstr>
      <vt:lpstr>Support Vector Machines (SVM)</vt:lpstr>
      <vt:lpstr>Support Vector Regression (SVR)</vt:lpstr>
      <vt:lpstr>Support Vector Regression (SVR)</vt:lpstr>
      <vt:lpstr>Support Vector Regression (SVR)</vt:lpstr>
      <vt:lpstr>Support Vector Regression (SVR)</vt:lpstr>
      <vt:lpstr>Random forest</vt:lpstr>
      <vt:lpstr>Random forest</vt:lpstr>
      <vt:lpstr>ANN/DNN Modeling</vt:lpstr>
      <vt:lpstr>Artificial Neural Network (ANN)</vt:lpstr>
      <vt:lpstr>Activation functions</vt:lpstr>
      <vt:lpstr>Dropout</vt:lpstr>
      <vt:lpstr>Shallow Neural Network (SNN)</vt:lpstr>
      <vt:lpstr>Shallow Neural Network (SNN)</vt:lpstr>
      <vt:lpstr>Shallow Neural Network (SNN)</vt:lpstr>
      <vt:lpstr>Shallow Neural Network (SNN)</vt:lpstr>
      <vt:lpstr>Artificial Neural Network (ANN)</vt:lpstr>
      <vt:lpstr>Deep Neural Network (DNN)</vt:lpstr>
      <vt:lpstr>Deep Neural Network (SNN)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168</cp:revision>
  <dcterms:created xsi:type="dcterms:W3CDTF">2022-06-20T09:57:26Z</dcterms:created>
  <dcterms:modified xsi:type="dcterms:W3CDTF">2022-07-06T00:44:11Z</dcterms:modified>
</cp:coreProperties>
</file>