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09" r:id="rId4"/>
    <p:sldId id="284" r:id="rId5"/>
    <p:sldId id="285" r:id="rId6"/>
    <p:sldId id="307" r:id="rId7"/>
    <p:sldId id="308" r:id="rId8"/>
    <p:sldId id="294" r:id="rId9"/>
    <p:sldId id="283" r:id="rId10"/>
    <p:sldId id="278" r:id="rId11"/>
    <p:sldId id="279" r:id="rId12"/>
    <p:sldId id="280" r:id="rId13"/>
    <p:sldId id="281" r:id="rId14"/>
    <p:sldId id="282" r:id="rId15"/>
    <p:sldId id="286" r:id="rId16"/>
    <p:sldId id="287" r:id="rId17"/>
    <p:sldId id="288" r:id="rId18"/>
    <p:sldId id="310" r:id="rId19"/>
    <p:sldId id="290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B9733-3FD1-4400-BFE8-886E4B460C21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BD777-C01A-406F-994E-EEB4809C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CFC3-2F34-42AD-ADAE-4F396946E9E1}" type="datetime1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9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F564-DE9F-4AF3-A61E-89618498F8E4}" type="datetime1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2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17BB-CDD5-4F75-B402-A21B6BCB839A}" type="datetime1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5922"/>
          </a:xfrm>
        </p:spPr>
        <p:txBody>
          <a:bodyPr>
            <a:normAutofit/>
          </a:bodyPr>
          <a:lstStyle>
            <a:lvl1pPr algn="ctr">
              <a:defRPr sz="3600">
                <a:latin typeface="Arial Rounded MT Bold" panose="020F07040305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91F-DE44-4E06-925C-11481B39688C}" type="datetime1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3200" y="1"/>
            <a:ext cx="474134" cy="47319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2333C2A4-3E25-49E1-82BD-DF69604D33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75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A224-03CE-494F-80E7-168AAB9E14B8}" type="datetime1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2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09FC-2F76-4B3D-9EA2-2AFB5D72A60E}" type="datetime1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CF0C-99D0-475F-B4F7-7A3D545C6382}" type="datetime1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1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37B7-4964-40E1-9B25-759DAB89FA8C}" type="datetime1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0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827A-1EDC-4D2B-B1F6-1632E1FF319D}" type="datetime1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9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17F5-BAF4-404B-B642-F816BB6F0D84}" type="datetime1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9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BE6A-8545-42B4-B4B9-7FD5B97A5AC6}" type="datetime1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0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7985-CABF-4D03-AED6-0D626D9025ED}" type="datetime1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2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89452" y="2206487"/>
            <a:ext cx="12413974" cy="2623930"/>
          </a:xfrm>
          <a:prstGeom prst="rect">
            <a:avLst/>
          </a:prstGeom>
          <a:gradFill flip="none" rotWithShape="1">
            <a:gsLst>
              <a:gs pos="44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687" y="2275301"/>
            <a:ext cx="11559210" cy="2555115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latin typeface="Sitka Subheading" panose="02000505000000020004" pitchFamily="2" charset="0"/>
              </a:rPr>
              <a:t>AI Workshop</a:t>
            </a:r>
            <a:endParaRPr lang="en-US" sz="5400" dirty="0">
              <a:latin typeface="Sitka Subheading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377" y="5144420"/>
            <a:ext cx="9144000" cy="864705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By Muhamad </a:t>
            </a:r>
            <a:r>
              <a:rPr lang="en-US" sz="3200" dirty="0" err="1" smtClean="0">
                <a:solidFill>
                  <a:schemeClr val="bg1"/>
                </a:solidFill>
              </a:rPr>
              <a:t>Nur</a:t>
            </a:r>
            <a:r>
              <a:rPr lang="en-US" sz="3200" dirty="0" smtClean="0">
                <a:solidFill>
                  <a:schemeClr val="bg1"/>
                </a:solidFill>
              </a:rPr>
              <a:t> Rohman</a:t>
            </a:r>
          </a:p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Day 1</a:t>
            </a:r>
          </a:p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July 5, 2022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4" y="93132"/>
            <a:ext cx="5393159" cy="11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8375"/>
          </a:xfrm>
        </p:spPr>
        <p:txBody>
          <a:bodyPr/>
          <a:lstStyle/>
          <a:p>
            <a:r>
              <a:rPr lang="en-US" dirty="0"/>
              <a:t>Normalization is a scaling technique in Machine Learning applied during data preparation to change the values of numeric columns in the dataset to use a common </a:t>
            </a:r>
            <a:r>
              <a:rPr lang="en-US" dirty="0" smtClean="0"/>
              <a:t>scale.</a:t>
            </a:r>
          </a:p>
          <a:p>
            <a:r>
              <a:rPr lang="en-US" dirty="0" smtClean="0"/>
              <a:t>It </a:t>
            </a:r>
            <a:r>
              <a:rPr lang="en-US" dirty="0"/>
              <a:t>is not necessary for all datasets in a model. It is required only when features of machine learning models have different ranges.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31832" y="1003748"/>
            <a:ext cx="33888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normalization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068831"/>
            <a:ext cx="152400" cy="3789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86946"/>
              </p:ext>
            </p:extLst>
          </p:nvPr>
        </p:nvGraphicFramePr>
        <p:xfrm>
          <a:off x="2916766" y="4548923"/>
          <a:ext cx="6358467" cy="2209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7133">
                  <a:extLst>
                    <a:ext uri="{9D8B030D-6E8A-4147-A177-3AD203B41FA5}">
                      <a16:colId xmlns:a16="http://schemas.microsoft.com/office/drawing/2014/main" val="2399690028"/>
                    </a:ext>
                  </a:extLst>
                </a:gridCol>
                <a:gridCol w="1293247">
                  <a:extLst>
                    <a:ext uri="{9D8B030D-6E8A-4147-A177-3AD203B41FA5}">
                      <a16:colId xmlns:a16="http://schemas.microsoft.com/office/drawing/2014/main" val="610084568"/>
                    </a:ext>
                  </a:extLst>
                </a:gridCol>
                <a:gridCol w="1751273">
                  <a:extLst>
                    <a:ext uri="{9D8B030D-6E8A-4147-A177-3AD203B41FA5}">
                      <a16:colId xmlns:a16="http://schemas.microsoft.com/office/drawing/2014/main" val="426128009"/>
                    </a:ext>
                  </a:extLst>
                </a:gridCol>
                <a:gridCol w="1966814">
                  <a:extLst>
                    <a:ext uri="{9D8B030D-6E8A-4147-A177-3AD203B41FA5}">
                      <a16:colId xmlns:a16="http://schemas.microsoft.com/office/drawing/2014/main" val="286294444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Power (%)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Frequency (kHz)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Cutting Speed </a:t>
                      </a:r>
                      <a:r>
                        <a:rPr lang="en-US" sz="1400" u="none" strike="noStrike" dirty="0">
                          <a:effectLst/>
                        </a:rPr>
                        <a:t>(mm/s)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Kerf width (um)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221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53.744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515213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53.029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31969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47.340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82492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82.123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81995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49.824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49896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90.388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4462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108.310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84717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87.565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82446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32.574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25590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904067" y="4157132"/>
            <a:ext cx="4334933" cy="31326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Input/feature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49068" y="4159456"/>
            <a:ext cx="1926166" cy="3132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1357"/>
            <a:ext cx="3683000" cy="3110443"/>
          </a:xfrm>
        </p:spPr>
        <p:txBody>
          <a:bodyPr/>
          <a:lstStyle/>
          <a:p>
            <a:r>
              <a:rPr lang="en-US" dirty="0" smtClean="0"/>
              <a:t>Min-max scaling</a:t>
            </a:r>
          </a:p>
          <a:p>
            <a:pPr marL="457200" lvl="1" indent="0">
              <a:buNone/>
            </a:pPr>
            <a:r>
              <a:rPr lang="en-US" dirty="0" smtClean="0"/>
              <a:t>&gt; Scaling 0-1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Standardization scaling</a:t>
            </a:r>
          </a:p>
          <a:p>
            <a:pPr marL="457200" lvl="1" indent="0">
              <a:buNone/>
            </a:pPr>
            <a:r>
              <a:rPr lang="en-US" dirty="0" smtClean="0"/>
              <a:t>&gt; </a:t>
            </a:r>
            <a:r>
              <a:rPr lang="en-US" dirty="0"/>
              <a:t>Z-score </a:t>
            </a:r>
            <a:r>
              <a:rPr lang="en-US" dirty="0" smtClean="0"/>
              <a:t>normalization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6906" y="996706"/>
            <a:ext cx="49335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normalization technique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068831"/>
            <a:ext cx="152400" cy="3789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14533" y="2302933"/>
                <a:ext cx="2874312" cy="879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533" y="2302933"/>
                <a:ext cx="2874312" cy="8794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14533" y="4123266"/>
                <a:ext cx="1778499" cy="803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533" y="4123266"/>
                <a:ext cx="1778499" cy="803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66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pre-processing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955" y="1003748"/>
            <a:ext cx="34706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normalization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068831"/>
            <a:ext cx="152400" cy="3789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50477" y="1003748"/>
            <a:ext cx="3638368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implementation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260599"/>
            <a:ext cx="3285067" cy="3916363"/>
          </a:xfrm>
        </p:spPr>
        <p:txBody>
          <a:bodyPr/>
          <a:lstStyle/>
          <a:p>
            <a:r>
              <a:rPr lang="en-US" dirty="0" smtClean="0"/>
              <a:t>Import dataset: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585" y="2260599"/>
            <a:ext cx="4860858" cy="21759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07683" y="803693"/>
            <a:ext cx="24425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 1</a:t>
            </a:r>
            <a:endParaRPr lang="en-US" sz="4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12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pre-processing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955" y="1003748"/>
            <a:ext cx="34706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normalization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068831"/>
            <a:ext cx="152400" cy="3789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50477" y="1003748"/>
            <a:ext cx="3638368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implementation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73260"/>
            <a:ext cx="3285067" cy="3916363"/>
          </a:xfrm>
        </p:spPr>
        <p:txBody>
          <a:bodyPr/>
          <a:lstStyle/>
          <a:p>
            <a:r>
              <a:rPr lang="en-US" dirty="0" smtClean="0"/>
              <a:t>Min-max scaling: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Standardization scaling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267" y="2008726"/>
            <a:ext cx="4978446" cy="19028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267" y="4431609"/>
            <a:ext cx="4978446" cy="17093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407683" y="803693"/>
            <a:ext cx="24425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 2</a:t>
            </a:r>
            <a:endParaRPr lang="en-US" sz="4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63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pre-processing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8102" y="1003748"/>
            <a:ext cx="31751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normalization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068831"/>
            <a:ext cx="152400" cy="3789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73260"/>
            <a:ext cx="9635067" cy="3916363"/>
          </a:xfrm>
        </p:spPr>
        <p:txBody>
          <a:bodyPr/>
          <a:lstStyle/>
          <a:p>
            <a:r>
              <a:rPr lang="en-US" dirty="0" smtClean="0"/>
              <a:t>If the input use a Min-max scaling in normalization, then the target also uses </a:t>
            </a:r>
            <a:r>
              <a:rPr lang="en-US" dirty="0"/>
              <a:t>a Min-max </a:t>
            </a:r>
            <a:r>
              <a:rPr lang="en-US" dirty="0" smtClean="0"/>
              <a:t>scaling.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If the input use a Standardization </a:t>
            </a:r>
            <a:r>
              <a:rPr lang="en-US" dirty="0" smtClean="0"/>
              <a:t>scaling </a:t>
            </a:r>
            <a:r>
              <a:rPr lang="en-US" dirty="0"/>
              <a:t>in normalization, then the target also uses a Standardization </a:t>
            </a:r>
            <a:r>
              <a:rPr lang="en-US" dirty="0" smtClean="0"/>
              <a:t>scaling.</a:t>
            </a:r>
          </a:p>
          <a:p>
            <a:endParaRPr lang="en-US" dirty="0"/>
          </a:p>
          <a:p>
            <a:r>
              <a:rPr lang="en-US" dirty="0" smtClean="0"/>
              <a:t>Do not mix.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division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333500"/>
            <a:ext cx="79914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3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division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910614"/>
            <a:ext cx="3638368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implementation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19" y="1678526"/>
            <a:ext cx="10245982" cy="50463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74704" y="787503"/>
            <a:ext cx="24425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 3</a:t>
            </a:r>
            <a:endParaRPr lang="en-US" sz="4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639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n-Fold Cross Validation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83121"/>
              </p:ext>
            </p:extLst>
          </p:nvPr>
        </p:nvGraphicFramePr>
        <p:xfrm>
          <a:off x="1329266" y="2922905"/>
          <a:ext cx="699588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981">
                  <a:extLst>
                    <a:ext uri="{9D8B030D-6E8A-4147-A177-3AD203B41FA5}">
                      <a16:colId xmlns:a16="http://schemas.microsoft.com/office/drawing/2014/main" val="2679207699"/>
                    </a:ext>
                  </a:extLst>
                </a:gridCol>
                <a:gridCol w="1165981">
                  <a:extLst>
                    <a:ext uri="{9D8B030D-6E8A-4147-A177-3AD203B41FA5}">
                      <a16:colId xmlns:a16="http://schemas.microsoft.com/office/drawing/2014/main" val="1876009834"/>
                    </a:ext>
                  </a:extLst>
                </a:gridCol>
                <a:gridCol w="1165981">
                  <a:extLst>
                    <a:ext uri="{9D8B030D-6E8A-4147-A177-3AD203B41FA5}">
                      <a16:colId xmlns:a16="http://schemas.microsoft.com/office/drawing/2014/main" val="1366916439"/>
                    </a:ext>
                  </a:extLst>
                </a:gridCol>
                <a:gridCol w="1165981">
                  <a:extLst>
                    <a:ext uri="{9D8B030D-6E8A-4147-A177-3AD203B41FA5}">
                      <a16:colId xmlns:a16="http://schemas.microsoft.com/office/drawing/2014/main" val="643229332"/>
                    </a:ext>
                  </a:extLst>
                </a:gridCol>
                <a:gridCol w="1165981">
                  <a:extLst>
                    <a:ext uri="{9D8B030D-6E8A-4147-A177-3AD203B41FA5}">
                      <a16:colId xmlns:a16="http://schemas.microsoft.com/office/drawing/2014/main" val="2467948821"/>
                    </a:ext>
                  </a:extLst>
                </a:gridCol>
                <a:gridCol w="1165981">
                  <a:extLst>
                    <a:ext uri="{9D8B030D-6E8A-4147-A177-3AD203B41FA5}">
                      <a16:colId xmlns:a16="http://schemas.microsoft.com/office/drawing/2014/main" val="618766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Fold-1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Fold-2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Fold-3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Fold-n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123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Model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Training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Training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Validation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52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Model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Training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Training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Validation</a:t>
                      </a:r>
                      <a:endParaRPr lang="en-US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Training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79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Model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Training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Training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Training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38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00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Model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Validation</a:t>
                      </a:r>
                      <a:endParaRPr lang="en-US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Training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Training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Training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1232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60156"/>
              </p:ext>
            </p:extLst>
          </p:nvPr>
        </p:nvGraphicFramePr>
        <p:xfrm>
          <a:off x="8890000" y="2922905"/>
          <a:ext cx="1165981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981">
                  <a:extLst>
                    <a:ext uri="{9D8B030D-6E8A-4147-A177-3AD203B41FA5}">
                      <a16:colId xmlns:a16="http://schemas.microsoft.com/office/drawing/2014/main" val="898376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Fold-n+1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09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33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9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44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96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64472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489200" y="1557347"/>
            <a:ext cx="7566781" cy="457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Total number of dataset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5086047" y="2158481"/>
            <a:ext cx="2373085" cy="626533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Shuffle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52" y="1250067"/>
            <a:ext cx="5713182" cy="49174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24642" y="2411749"/>
            <a:ext cx="4442616" cy="206210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study the </a:t>
            </a:r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 of influence of process parameters associated with output variable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57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910614"/>
            <a:ext cx="3638368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implementation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2502217"/>
            <a:ext cx="5845215" cy="4269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03802"/>
            <a:ext cx="5895372" cy="58675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30483" y="1433834"/>
            <a:ext cx="24425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 4</a:t>
            </a:r>
            <a:endParaRPr lang="en-US" sz="4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99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84445"/>
              </p:ext>
            </p:extLst>
          </p:nvPr>
        </p:nvGraphicFramePr>
        <p:xfrm>
          <a:off x="1863894" y="919692"/>
          <a:ext cx="8956506" cy="5838640"/>
        </p:xfrm>
        <a:graphic>
          <a:graphicData uri="http://schemas.openxmlformats.org/drawingml/2006/table">
            <a:tbl>
              <a:tblPr firstRow="1" firstCol="1" bandRow="1"/>
              <a:tblGrid>
                <a:gridCol w="3042610">
                  <a:extLst>
                    <a:ext uri="{9D8B030D-6E8A-4147-A177-3AD203B41FA5}">
                      <a16:colId xmlns:a16="http://schemas.microsoft.com/office/drawing/2014/main" val="2068455301"/>
                    </a:ext>
                  </a:extLst>
                </a:gridCol>
                <a:gridCol w="272590">
                  <a:extLst>
                    <a:ext uri="{9D8B030D-6E8A-4147-A177-3AD203B41FA5}">
                      <a16:colId xmlns:a16="http://schemas.microsoft.com/office/drawing/2014/main" val="36405994"/>
                    </a:ext>
                  </a:extLst>
                </a:gridCol>
                <a:gridCol w="4752306">
                  <a:extLst>
                    <a:ext uri="{9D8B030D-6E8A-4147-A177-3AD203B41FA5}">
                      <a16:colId xmlns:a16="http://schemas.microsoft.com/office/drawing/2014/main" val="87530218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640806546"/>
                    </a:ext>
                  </a:extLst>
                </a:gridCol>
              </a:tblGrid>
              <a:tr h="197788">
                <a:tc rowSpan="2"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1.  Dataset </a:t>
                      </a:r>
                      <a:r>
                        <a:rPr lang="en-US" sz="18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pre-processing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Normalization (input and output)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1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14434"/>
                  </a:ext>
                </a:extLst>
              </a:tr>
              <a:tr h="197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Randomization (shuffle)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26849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Dataset division (training, validation, and testing)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85317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Dataset division using cross validation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062618"/>
                  </a:ext>
                </a:extLst>
              </a:tr>
              <a:tr h="593364">
                <a:tc>
                  <a:txBody>
                    <a:bodyPr/>
                    <a:lstStyle/>
                    <a:p>
                      <a:pPr marL="287338" lvl="0" indent="-287338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2.  Variable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importance</a:t>
                      </a:r>
                      <a:r>
                        <a:rPr lang="en-US" sz="18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analysis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1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008004"/>
                  </a:ext>
                </a:extLst>
              </a:tr>
              <a:tr h="197788">
                <a:tc rowSpan="3"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3.  AI-based </a:t>
                      </a:r>
                      <a:r>
                        <a:rPr lang="en-US" sz="18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modeling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Support vector machine (SVM/SVR)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2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206527"/>
                  </a:ext>
                </a:extLst>
              </a:tr>
              <a:tr h="197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Random forest for classification/regression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908725"/>
                  </a:ext>
                </a:extLst>
              </a:tr>
              <a:tr h="197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ANN/DNN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987673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4.  Metaheuristic </a:t>
                      </a:r>
                      <a:r>
                        <a:rPr lang="en-US" sz="18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optimization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Particle swarm optimization (PSO)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3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990052"/>
                  </a:ext>
                </a:extLst>
              </a:tr>
              <a:tr h="791152">
                <a:tc>
                  <a:txBody>
                    <a:bodyPr/>
                    <a:lstStyle/>
                    <a:p>
                      <a:pPr marL="228600" lvl="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5.  Hybrid </a:t>
                      </a:r>
                      <a:r>
                        <a:rPr lang="en-US" sz="18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AI-based model – metaheuristic 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optimization</a:t>
                      </a:r>
                    </a:p>
                    <a:p>
                      <a:pPr marL="228600" lvl="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 smtClean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Hyperparameter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tuning)</a:t>
                      </a:r>
                      <a:endParaRPr lang="en-US" sz="1800" dirty="0">
                        <a:effectLst/>
                        <a:latin typeface="+mn-lt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SVR-PSO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ANN-PSO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DNN-PSO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ANN/DNN fine-tuning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4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366489"/>
                  </a:ext>
                </a:extLst>
              </a:tr>
              <a:tr h="593364">
                <a:tc>
                  <a:txBody>
                    <a:bodyPr/>
                    <a:lstStyle/>
                    <a:p>
                      <a:pPr marL="228600" lvl="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6.  Optimization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using machine learning model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PSO-SVR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5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44625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7.  Object </a:t>
                      </a:r>
                      <a:r>
                        <a:rPr lang="en-US" sz="18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measurement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Computer vision / OpenCV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6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126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55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28050" y="6433079"/>
            <a:ext cx="573617" cy="365125"/>
          </a:xfrm>
        </p:spPr>
        <p:txBody>
          <a:bodyPr/>
          <a:lstStyle/>
          <a:p>
            <a:fld id="{227FCB32-31B7-4E02-9D16-CCE4BACC6FB7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667" y="121920"/>
            <a:ext cx="11991376" cy="6614160"/>
          </a:xfrm>
          <a:prstGeom prst="rect">
            <a:avLst/>
          </a:prstGeom>
          <a:solidFill>
            <a:schemeClr val="bg2">
              <a:lumMod val="9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76923" y="2505670"/>
            <a:ext cx="8238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for your attention</a:t>
            </a:r>
            <a:endParaRPr lang="en-US" sz="5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462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169" y="1071336"/>
            <a:ext cx="4363131" cy="578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3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Vs. Machine learning Vs. Deep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707" y="1209780"/>
            <a:ext cx="8255556" cy="526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1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Vs. Deep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952625"/>
            <a:ext cx="9029700" cy="3562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40773" y="1429405"/>
            <a:ext cx="272061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259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4354" y="995780"/>
            <a:ext cx="3224514" cy="201040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Classification</a:t>
            </a:r>
          </a:p>
          <a:p>
            <a:r>
              <a:rPr lang="en-US" sz="4000" dirty="0" smtClean="0"/>
              <a:t>Regression</a:t>
            </a:r>
          </a:p>
          <a:p>
            <a:r>
              <a:rPr lang="en-US" sz="4000" dirty="0" smtClean="0"/>
              <a:t>Clustering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0620"/>
          <a:stretch/>
        </p:blipFill>
        <p:spPr>
          <a:xfrm>
            <a:off x="6480788" y="1291319"/>
            <a:ext cx="4600152" cy="20419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45490" y="3397947"/>
            <a:ext cx="191237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Classifying labeled data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70505" y="3358509"/>
            <a:ext cx="231043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Predicting trends using previous labeled data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13" y="3397947"/>
            <a:ext cx="4304878" cy="34600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923753" y="5252549"/>
            <a:ext cx="298175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Finding patterns and groupings from unlabeled data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45490" y="818049"/>
            <a:ext cx="191237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63812" y="823851"/>
            <a:ext cx="231043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3551" y="3127676"/>
            <a:ext cx="298175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Clustering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13" y="1048881"/>
            <a:ext cx="1497769" cy="1785266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62987" y="818049"/>
            <a:ext cx="4919241" cy="218814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Supervised learning.</a:t>
            </a:r>
          </a:p>
          <a:p>
            <a:pPr lvl="1"/>
            <a:r>
              <a:rPr lang="en-US" sz="2400" dirty="0" smtClean="0"/>
              <a:t>Learning from labeled data.</a:t>
            </a:r>
          </a:p>
          <a:p>
            <a:pPr lvl="1"/>
            <a:r>
              <a:rPr lang="en-US" sz="2400" dirty="0" smtClean="0"/>
              <a:t>Example: SVM</a:t>
            </a:r>
            <a:r>
              <a:rPr lang="en-US" sz="2400" dirty="0"/>
              <a:t>, Logistic Regression, </a:t>
            </a:r>
            <a:r>
              <a:rPr lang="en-US" sz="2400" dirty="0" smtClean="0"/>
              <a:t>Decision </a:t>
            </a:r>
            <a:r>
              <a:rPr lang="en-US" sz="2400" dirty="0"/>
              <a:t>Tree, </a:t>
            </a:r>
            <a:r>
              <a:rPr lang="en-US" sz="2400" dirty="0" smtClean="0"/>
              <a:t>Random </a:t>
            </a:r>
            <a:r>
              <a:rPr lang="en-US" sz="2400" dirty="0"/>
              <a:t>Forest, </a:t>
            </a:r>
            <a:r>
              <a:rPr lang="en-US" sz="2400" dirty="0" smtClean="0"/>
              <a:t>Linear </a:t>
            </a:r>
            <a:r>
              <a:rPr lang="en-US" sz="2400" dirty="0"/>
              <a:t>Regression, </a:t>
            </a:r>
            <a:r>
              <a:rPr lang="en-US" sz="2400" dirty="0" smtClean="0"/>
              <a:t>LSTM, and Neural </a:t>
            </a:r>
            <a:r>
              <a:rPr lang="en-US" sz="2400" dirty="0"/>
              <a:t>Network</a:t>
            </a:r>
            <a:r>
              <a:rPr lang="en-US" sz="2400" dirty="0" smtClean="0"/>
              <a:t>.</a:t>
            </a:r>
          </a:p>
          <a:p>
            <a:r>
              <a:rPr lang="en-US" sz="2800" dirty="0" smtClean="0"/>
              <a:t>Unsupervised </a:t>
            </a:r>
            <a:r>
              <a:rPr lang="en-US" sz="2800" dirty="0"/>
              <a:t>learning.</a:t>
            </a:r>
          </a:p>
          <a:p>
            <a:pPr lvl="1"/>
            <a:r>
              <a:rPr lang="en-US" sz="2400" dirty="0" smtClean="0"/>
              <a:t>Learning from patterns of unlabeled data.</a:t>
            </a:r>
            <a:endParaRPr lang="en-US" sz="2400" dirty="0"/>
          </a:p>
          <a:p>
            <a:pPr lvl="1"/>
            <a:r>
              <a:rPr lang="en-US" sz="2400" dirty="0" smtClean="0"/>
              <a:t>Example: </a:t>
            </a:r>
            <a:r>
              <a:rPr lang="en-US" sz="2400" dirty="0"/>
              <a:t>K-Means Clustering</a:t>
            </a:r>
            <a:r>
              <a:rPr lang="en-US" sz="2400" dirty="0" smtClean="0"/>
              <a:t>.</a:t>
            </a:r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660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flowchart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58269" y="870765"/>
            <a:ext cx="2167465" cy="4571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 collection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56665" y="1625693"/>
            <a:ext cx="2370664" cy="406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 pre-processing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8180" y="2359786"/>
            <a:ext cx="1807634" cy="47388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 division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83145" y="3107151"/>
            <a:ext cx="1909231" cy="4169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the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68900" y="4472234"/>
            <a:ext cx="1244599" cy="3894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64660" y="5137301"/>
            <a:ext cx="1244600" cy="4358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06206" y="6092160"/>
            <a:ext cx="2493434" cy="4473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773839" y="5909436"/>
            <a:ext cx="1447799" cy="812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the model</a:t>
            </a:r>
            <a:endParaRPr lang="en-US" dirty="0"/>
          </a:p>
        </p:txBody>
      </p:sp>
      <p:sp>
        <p:nvSpPr>
          <p:cNvPr id="14" name="Flowchart: Decision 13"/>
          <p:cNvSpPr/>
          <p:nvPr/>
        </p:nvSpPr>
        <p:spPr>
          <a:xfrm>
            <a:off x="4156654" y="5829698"/>
            <a:ext cx="3230506" cy="984295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Satisfy with the performance?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5668430" y="1383110"/>
            <a:ext cx="347135" cy="18763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668430" y="2119722"/>
            <a:ext cx="347135" cy="15243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668430" y="2897511"/>
            <a:ext cx="347135" cy="15243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5668430" y="3577058"/>
            <a:ext cx="347135" cy="15243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5617630" y="4892521"/>
            <a:ext cx="347135" cy="15243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5617630" y="5631943"/>
            <a:ext cx="347135" cy="15243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509933" y="6157435"/>
            <a:ext cx="254000" cy="31680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flipH="1">
            <a:off x="3851120" y="6157433"/>
            <a:ext cx="212867" cy="31680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ent Arrow 22"/>
          <p:cNvSpPr/>
          <p:nvPr/>
        </p:nvSpPr>
        <p:spPr>
          <a:xfrm>
            <a:off x="2383073" y="4487341"/>
            <a:ext cx="2633134" cy="1479494"/>
          </a:xfrm>
          <a:prstGeom prst="bentArrow">
            <a:avLst>
              <a:gd name="adj1" fmla="val 9593"/>
              <a:gd name="adj2" fmla="val 12931"/>
              <a:gd name="adj3" fmla="val 28081"/>
              <a:gd name="adj4" fmla="val 1742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56600" y="5909436"/>
            <a:ext cx="1447799" cy="812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the model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9397066" y="6160775"/>
            <a:ext cx="254000" cy="31680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91043" y="3741689"/>
            <a:ext cx="2493434" cy="4473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Hyperparameter</a:t>
            </a:r>
            <a:r>
              <a:rPr lang="en-US" dirty="0" smtClean="0"/>
              <a:t> setting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5630328" y="4262108"/>
            <a:ext cx="347135" cy="15243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7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52439"/>
              </p:ext>
            </p:extLst>
          </p:nvPr>
        </p:nvGraphicFramePr>
        <p:xfrm>
          <a:off x="709966" y="2490237"/>
          <a:ext cx="4984777" cy="2423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225">
                  <a:extLst>
                    <a:ext uri="{9D8B030D-6E8A-4147-A177-3AD203B41FA5}">
                      <a16:colId xmlns:a16="http://schemas.microsoft.com/office/drawing/2014/main" val="2399690028"/>
                    </a:ext>
                  </a:extLst>
                </a:gridCol>
                <a:gridCol w="1204181">
                  <a:extLst>
                    <a:ext uri="{9D8B030D-6E8A-4147-A177-3AD203B41FA5}">
                      <a16:colId xmlns:a16="http://schemas.microsoft.com/office/drawing/2014/main" val="610084568"/>
                    </a:ext>
                  </a:extLst>
                </a:gridCol>
                <a:gridCol w="1261641">
                  <a:extLst>
                    <a:ext uri="{9D8B030D-6E8A-4147-A177-3AD203B41FA5}">
                      <a16:colId xmlns:a16="http://schemas.microsoft.com/office/drawing/2014/main" val="426128009"/>
                    </a:ext>
                  </a:extLst>
                </a:gridCol>
                <a:gridCol w="1585730">
                  <a:extLst>
                    <a:ext uri="{9D8B030D-6E8A-4147-A177-3AD203B41FA5}">
                      <a16:colId xmlns:a16="http://schemas.microsoft.com/office/drawing/2014/main" val="286294444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Power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(%)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Frequency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</a:rPr>
                        <a:t>kHz)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Cutting Speed </a:t>
                      </a:r>
                      <a:r>
                        <a:rPr lang="en-US" sz="1400" u="none" strike="noStrike" dirty="0">
                          <a:effectLst/>
                        </a:rPr>
                        <a:t>(mm/s)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Kerf </a:t>
                      </a:r>
                      <a:r>
                        <a:rPr lang="en-US" sz="1400" u="none" strike="noStrike" dirty="0" smtClean="0">
                          <a:effectLst/>
                        </a:rPr>
                        <a:t>width</a:t>
                      </a: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(um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221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53.744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515213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53.029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31969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47.340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82492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82.123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81995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49.824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49896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90.388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4462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108.310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84717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87.565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82446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32.574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25590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97268" y="2098446"/>
            <a:ext cx="3403600" cy="31326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/ feature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60134" y="2098446"/>
            <a:ext cx="1534609" cy="3132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/ label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00743" y="1316469"/>
            <a:ext cx="380322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Laser cutting experiment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r="1691"/>
          <a:stretch/>
        </p:blipFill>
        <p:spPr>
          <a:xfrm>
            <a:off x="6366377" y="2490236"/>
            <a:ext cx="5590272" cy="37528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918787" y="1393413"/>
            <a:ext cx="25816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Driving Behavior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66375" y="2098446"/>
            <a:ext cx="4467529" cy="31326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/ feature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961226" y="1678330"/>
            <a:ext cx="1091576" cy="72523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/ label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39701" y="714725"/>
            <a:ext cx="17606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69018" y="665922"/>
            <a:ext cx="20811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942969" y="6334780"/>
            <a:ext cx="32490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Discrete labeled data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67248" y="5040725"/>
            <a:ext cx="37274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Continuous labeled data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6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5965</TotalTime>
  <Words>629</Words>
  <Application>Microsoft Office PowerPoint</Application>
  <PresentationFormat>Widescreen</PresentationFormat>
  <Paragraphs>291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PMingLiU</vt:lpstr>
      <vt:lpstr>Arial</vt:lpstr>
      <vt:lpstr>Arial Rounded MT Bold</vt:lpstr>
      <vt:lpstr>Calibri</vt:lpstr>
      <vt:lpstr>Calibri Light</vt:lpstr>
      <vt:lpstr>Cambria Math</vt:lpstr>
      <vt:lpstr>Sitka Subheading</vt:lpstr>
      <vt:lpstr>Times New Roman</vt:lpstr>
      <vt:lpstr>Wingdings</vt:lpstr>
      <vt:lpstr>Office Theme</vt:lpstr>
      <vt:lpstr>AI Workshop</vt:lpstr>
      <vt:lpstr>Topics</vt:lpstr>
      <vt:lpstr>Recommended book</vt:lpstr>
      <vt:lpstr>AI Vs. Machine learning Vs. Deep learning</vt:lpstr>
      <vt:lpstr>Machine learning Vs. Deep learning</vt:lpstr>
      <vt:lpstr>Machine learning algorithms</vt:lpstr>
      <vt:lpstr>Machine learning</vt:lpstr>
      <vt:lpstr>Modeling flowchart</vt:lpstr>
      <vt:lpstr>Dataset</vt:lpstr>
      <vt:lpstr>Dataset pre-processing</vt:lpstr>
      <vt:lpstr>Dataset pre-processing</vt:lpstr>
      <vt:lpstr>Dataset pre-processing</vt:lpstr>
      <vt:lpstr>Dataset pre-processing</vt:lpstr>
      <vt:lpstr>Dataset pre-processing</vt:lpstr>
      <vt:lpstr>Dataset division</vt:lpstr>
      <vt:lpstr>Dataset division</vt:lpstr>
      <vt:lpstr>n-Fold Cross Validation</vt:lpstr>
      <vt:lpstr>Variable importance analysis</vt:lpstr>
      <vt:lpstr>Variable importance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129</cp:revision>
  <dcterms:created xsi:type="dcterms:W3CDTF">2022-06-20T09:57:26Z</dcterms:created>
  <dcterms:modified xsi:type="dcterms:W3CDTF">2022-07-05T00:44:33Z</dcterms:modified>
</cp:coreProperties>
</file>