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57" r:id="rId4"/>
    <p:sldId id="268" r:id="rId5"/>
    <p:sldId id="269" r:id="rId6"/>
    <p:sldId id="262" r:id="rId7"/>
    <p:sldId id="263" r:id="rId8"/>
    <p:sldId id="267" r:id="rId9"/>
    <p:sldId id="270" r:id="rId10"/>
    <p:sldId id="271" r:id="rId11"/>
    <p:sldId id="272" r:id="rId12"/>
    <p:sldId id="273" r:id="rId13"/>
    <p:sldId id="274" r:id="rId14"/>
    <p:sldId id="275" r:id="rId1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53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16E7C7F-6058-43D6-A15F-D24895707392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E26372C5-4E22-49CA-A451-74572C7FAD93}">
      <dgm:prSet phldrT="[文字]"/>
      <dgm:spPr/>
      <dgm:t>
        <a:bodyPr/>
        <a:lstStyle/>
        <a:p>
          <a:r>
            <a:rPr lang="en-US" dirty="0"/>
            <a:t>Input an image</a:t>
          </a:r>
        </a:p>
      </dgm:t>
    </dgm:pt>
    <dgm:pt modelId="{76656F4C-3B77-4D1D-805E-A23B132D4306}" type="parTrans" cxnId="{5194CF2F-0615-4C86-BA47-05246AB26D49}">
      <dgm:prSet/>
      <dgm:spPr/>
      <dgm:t>
        <a:bodyPr/>
        <a:lstStyle/>
        <a:p>
          <a:endParaRPr lang="en-US"/>
        </a:p>
      </dgm:t>
    </dgm:pt>
    <dgm:pt modelId="{CDD0C9EE-CFF6-49F4-BB77-6BF68B170E5C}" type="sibTrans" cxnId="{5194CF2F-0615-4C86-BA47-05246AB26D49}">
      <dgm:prSet/>
      <dgm:spPr/>
      <dgm:t>
        <a:bodyPr/>
        <a:lstStyle/>
        <a:p>
          <a:endParaRPr lang="en-US"/>
        </a:p>
      </dgm:t>
    </dgm:pt>
    <dgm:pt modelId="{AEDF10CC-D8B1-4559-8FBB-ABBCCE80A66B}">
      <dgm:prSet phldrT="[文字]"/>
      <dgm:spPr/>
      <dgm:t>
        <a:bodyPr/>
        <a:lstStyle/>
        <a:p>
          <a:r>
            <a:rPr lang="en-US" dirty="0"/>
            <a:t>DNN model</a:t>
          </a:r>
        </a:p>
      </dgm:t>
    </dgm:pt>
    <dgm:pt modelId="{3539E6A4-EFC0-4952-928D-5E77085801D6}" type="parTrans" cxnId="{B2895A10-E51E-4748-82CE-C265523FDD8E}">
      <dgm:prSet/>
      <dgm:spPr/>
      <dgm:t>
        <a:bodyPr/>
        <a:lstStyle/>
        <a:p>
          <a:endParaRPr lang="en-US"/>
        </a:p>
      </dgm:t>
    </dgm:pt>
    <dgm:pt modelId="{92BD5F6F-B5C2-4573-A405-14017BEF3988}" type="sibTrans" cxnId="{B2895A10-E51E-4748-82CE-C265523FDD8E}">
      <dgm:prSet/>
      <dgm:spPr/>
      <dgm:t>
        <a:bodyPr/>
        <a:lstStyle/>
        <a:p>
          <a:endParaRPr lang="en-US"/>
        </a:p>
      </dgm:t>
    </dgm:pt>
    <dgm:pt modelId="{04A2C534-6D8A-4B5D-8E50-7FD9CDDF2E5F}">
      <dgm:prSet phldrT="[文字]"/>
      <dgm:spPr/>
      <dgm:t>
        <a:bodyPr/>
        <a:lstStyle/>
        <a:p>
          <a:r>
            <a:rPr lang="en-US" dirty="0"/>
            <a:t>Classify result </a:t>
          </a:r>
        </a:p>
        <a:p>
          <a:r>
            <a:rPr lang="en-US" dirty="0"/>
            <a:t>(</a:t>
          </a:r>
          <a:r>
            <a:rPr lang="en-US" b="0" i="0" dirty="0"/>
            <a:t>T-shirt/top, Trouser, Pullover, Dress,..</a:t>
          </a:r>
          <a:r>
            <a:rPr lang="en-US" dirty="0"/>
            <a:t>)</a:t>
          </a:r>
        </a:p>
      </dgm:t>
    </dgm:pt>
    <dgm:pt modelId="{7DDD9E16-B1A5-4FAF-B617-B05EFC0629DB}" type="parTrans" cxnId="{FDAA715B-85D6-4040-AFA3-8267A0908850}">
      <dgm:prSet/>
      <dgm:spPr/>
      <dgm:t>
        <a:bodyPr/>
        <a:lstStyle/>
        <a:p>
          <a:endParaRPr lang="en-US"/>
        </a:p>
      </dgm:t>
    </dgm:pt>
    <dgm:pt modelId="{240C88FF-DCA3-4AA3-957D-E761EBD66502}" type="sibTrans" cxnId="{FDAA715B-85D6-4040-AFA3-8267A0908850}">
      <dgm:prSet/>
      <dgm:spPr/>
      <dgm:t>
        <a:bodyPr/>
        <a:lstStyle/>
        <a:p>
          <a:endParaRPr lang="en-US"/>
        </a:p>
      </dgm:t>
    </dgm:pt>
    <dgm:pt modelId="{54825511-9013-4557-B6D0-9ED1AB515CCE}" type="pres">
      <dgm:prSet presAssocID="{F16E7C7F-6058-43D6-A15F-D24895707392}" presName="Name0" presStyleCnt="0">
        <dgm:presLayoutVars>
          <dgm:dir/>
          <dgm:resizeHandles val="exact"/>
        </dgm:presLayoutVars>
      </dgm:prSet>
      <dgm:spPr/>
    </dgm:pt>
    <dgm:pt modelId="{1C8CA315-3BC7-478D-9ADA-64C763199028}" type="pres">
      <dgm:prSet presAssocID="{E26372C5-4E22-49CA-A451-74572C7FAD93}" presName="node" presStyleLbl="node1" presStyleIdx="0" presStyleCnt="3">
        <dgm:presLayoutVars>
          <dgm:bulletEnabled val="1"/>
        </dgm:presLayoutVars>
      </dgm:prSet>
      <dgm:spPr/>
    </dgm:pt>
    <dgm:pt modelId="{285EA583-4A12-4BC1-BB99-C3E769678821}" type="pres">
      <dgm:prSet presAssocID="{CDD0C9EE-CFF6-49F4-BB77-6BF68B170E5C}" presName="sibTrans" presStyleLbl="sibTrans2D1" presStyleIdx="0" presStyleCnt="2"/>
      <dgm:spPr/>
    </dgm:pt>
    <dgm:pt modelId="{4480EDB8-DA49-4CBD-B769-BD563B77420D}" type="pres">
      <dgm:prSet presAssocID="{CDD0C9EE-CFF6-49F4-BB77-6BF68B170E5C}" presName="connectorText" presStyleLbl="sibTrans2D1" presStyleIdx="0" presStyleCnt="2"/>
      <dgm:spPr/>
    </dgm:pt>
    <dgm:pt modelId="{C52BD72C-D7ED-455B-993B-64FA3F5A214C}" type="pres">
      <dgm:prSet presAssocID="{AEDF10CC-D8B1-4559-8FBB-ABBCCE80A66B}" presName="node" presStyleLbl="node1" presStyleIdx="1" presStyleCnt="3" custLinFactNeighborX="-4158" custLinFactNeighborY="-3606">
        <dgm:presLayoutVars>
          <dgm:bulletEnabled val="1"/>
        </dgm:presLayoutVars>
      </dgm:prSet>
      <dgm:spPr/>
    </dgm:pt>
    <dgm:pt modelId="{E398CEEF-F0D6-411D-9EF3-92716D51F257}" type="pres">
      <dgm:prSet presAssocID="{92BD5F6F-B5C2-4573-A405-14017BEF3988}" presName="sibTrans" presStyleLbl="sibTrans2D1" presStyleIdx="1" presStyleCnt="2"/>
      <dgm:spPr/>
    </dgm:pt>
    <dgm:pt modelId="{35140B7D-B5B8-4BB5-A16E-2893CC954EA7}" type="pres">
      <dgm:prSet presAssocID="{92BD5F6F-B5C2-4573-A405-14017BEF3988}" presName="connectorText" presStyleLbl="sibTrans2D1" presStyleIdx="1" presStyleCnt="2"/>
      <dgm:spPr/>
    </dgm:pt>
    <dgm:pt modelId="{2B550137-90EA-4793-86FB-2D446DA9263D}" type="pres">
      <dgm:prSet presAssocID="{04A2C534-6D8A-4B5D-8E50-7FD9CDDF2E5F}" presName="node" presStyleLbl="node1" presStyleIdx="2" presStyleCnt="3">
        <dgm:presLayoutVars>
          <dgm:bulletEnabled val="1"/>
        </dgm:presLayoutVars>
      </dgm:prSet>
      <dgm:spPr/>
    </dgm:pt>
  </dgm:ptLst>
  <dgm:cxnLst>
    <dgm:cxn modelId="{E759D30A-CFCE-46BA-A484-1E4CC3E8F9FE}" type="presOf" srcId="{CDD0C9EE-CFF6-49F4-BB77-6BF68B170E5C}" destId="{285EA583-4A12-4BC1-BB99-C3E769678821}" srcOrd="0" destOrd="0" presId="urn:microsoft.com/office/officeart/2005/8/layout/process1"/>
    <dgm:cxn modelId="{B2895A10-E51E-4748-82CE-C265523FDD8E}" srcId="{F16E7C7F-6058-43D6-A15F-D24895707392}" destId="{AEDF10CC-D8B1-4559-8FBB-ABBCCE80A66B}" srcOrd="1" destOrd="0" parTransId="{3539E6A4-EFC0-4952-928D-5E77085801D6}" sibTransId="{92BD5F6F-B5C2-4573-A405-14017BEF3988}"/>
    <dgm:cxn modelId="{5194CF2F-0615-4C86-BA47-05246AB26D49}" srcId="{F16E7C7F-6058-43D6-A15F-D24895707392}" destId="{E26372C5-4E22-49CA-A451-74572C7FAD93}" srcOrd="0" destOrd="0" parTransId="{76656F4C-3B77-4D1D-805E-A23B132D4306}" sibTransId="{CDD0C9EE-CFF6-49F4-BB77-6BF68B170E5C}"/>
    <dgm:cxn modelId="{FDAA715B-85D6-4040-AFA3-8267A0908850}" srcId="{F16E7C7F-6058-43D6-A15F-D24895707392}" destId="{04A2C534-6D8A-4B5D-8E50-7FD9CDDF2E5F}" srcOrd="2" destOrd="0" parTransId="{7DDD9E16-B1A5-4FAF-B617-B05EFC0629DB}" sibTransId="{240C88FF-DCA3-4AA3-957D-E761EBD66502}"/>
    <dgm:cxn modelId="{C2CEC16B-D345-4C29-95C7-83ED17FE5B4F}" type="presOf" srcId="{CDD0C9EE-CFF6-49F4-BB77-6BF68B170E5C}" destId="{4480EDB8-DA49-4CBD-B769-BD563B77420D}" srcOrd="1" destOrd="0" presId="urn:microsoft.com/office/officeart/2005/8/layout/process1"/>
    <dgm:cxn modelId="{5388E04C-425C-4AFE-BB33-EBCB4EEF6DA8}" type="presOf" srcId="{04A2C534-6D8A-4B5D-8E50-7FD9CDDF2E5F}" destId="{2B550137-90EA-4793-86FB-2D446DA9263D}" srcOrd="0" destOrd="0" presId="urn:microsoft.com/office/officeart/2005/8/layout/process1"/>
    <dgm:cxn modelId="{CB0F3270-B22F-4A82-A4EC-357CD574A4BE}" type="presOf" srcId="{F16E7C7F-6058-43D6-A15F-D24895707392}" destId="{54825511-9013-4557-B6D0-9ED1AB515CCE}" srcOrd="0" destOrd="0" presId="urn:microsoft.com/office/officeart/2005/8/layout/process1"/>
    <dgm:cxn modelId="{482C4AA6-13FB-4BAD-AAC7-2CFD0503344F}" type="presOf" srcId="{E26372C5-4E22-49CA-A451-74572C7FAD93}" destId="{1C8CA315-3BC7-478D-9ADA-64C763199028}" srcOrd="0" destOrd="0" presId="urn:microsoft.com/office/officeart/2005/8/layout/process1"/>
    <dgm:cxn modelId="{D1A368AD-A26F-4508-9B47-842D710E4C5E}" type="presOf" srcId="{AEDF10CC-D8B1-4559-8FBB-ABBCCE80A66B}" destId="{C52BD72C-D7ED-455B-993B-64FA3F5A214C}" srcOrd="0" destOrd="0" presId="urn:microsoft.com/office/officeart/2005/8/layout/process1"/>
    <dgm:cxn modelId="{535D6ED5-EF90-4C2B-8CEA-9F412E51DCDD}" type="presOf" srcId="{92BD5F6F-B5C2-4573-A405-14017BEF3988}" destId="{E398CEEF-F0D6-411D-9EF3-92716D51F257}" srcOrd="0" destOrd="0" presId="urn:microsoft.com/office/officeart/2005/8/layout/process1"/>
    <dgm:cxn modelId="{B94C39F8-BFE2-4635-9F1E-D37B6E9B8101}" type="presOf" srcId="{92BD5F6F-B5C2-4573-A405-14017BEF3988}" destId="{35140B7D-B5B8-4BB5-A16E-2893CC954EA7}" srcOrd="1" destOrd="0" presId="urn:microsoft.com/office/officeart/2005/8/layout/process1"/>
    <dgm:cxn modelId="{61174BB8-9E22-4F64-A3DE-38F3F0DA05B6}" type="presParOf" srcId="{54825511-9013-4557-B6D0-9ED1AB515CCE}" destId="{1C8CA315-3BC7-478D-9ADA-64C763199028}" srcOrd="0" destOrd="0" presId="urn:microsoft.com/office/officeart/2005/8/layout/process1"/>
    <dgm:cxn modelId="{786D880F-0068-4747-8030-58F089A936FA}" type="presParOf" srcId="{54825511-9013-4557-B6D0-9ED1AB515CCE}" destId="{285EA583-4A12-4BC1-BB99-C3E769678821}" srcOrd="1" destOrd="0" presId="urn:microsoft.com/office/officeart/2005/8/layout/process1"/>
    <dgm:cxn modelId="{ED567EAA-789A-4779-9AA8-0CD39701E8C4}" type="presParOf" srcId="{285EA583-4A12-4BC1-BB99-C3E769678821}" destId="{4480EDB8-DA49-4CBD-B769-BD563B77420D}" srcOrd="0" destOrd="0" presId="urn:microsoft.com/office/officeart/2005/8/layout/process1"/>
    <dgm:cxn modelId="{55A8CE27-FA11-4887-9EC9-95A60569B09B}" type="presParOf" srcId="{54825511-9013-4557-B6D0-9ED1AB515CCE}" destId="{C52BD72C-D7ED-455B-993B-64FA3F5A214C}" srcOrd="2" destOrd="0" presId="urn:microsoft.com/office/officeart/2005/8/layout/process1"/>
    <dgm:cxn modelId="{772AAA91-6CEB-43BB-A562-67D1065009D9}" type="presParOf" srcId="{54825511-9013-4557-B6D0-9ED1AB515CCE}" destId="{E398CEEF-F0D6-411D-9EF3-92716D51F257}" srcOrd="3" destOrd="0" presId="urn:microsoft.com/office/officeart/2005/8/layout/process1"/>
    <dgm:cxn modelId="{75827EB1-8A8D-4CCA-BEC9-D76BE46BC0FA}" type="presParOf" srcId="{E398CEEF-F0D6-411D-9EF3-92716D51F257}" destId="{35140B7D-B5B8-4BB5-A16E-2893CC954EA7}" srcOrd="0" destOrd="0" presId="urn:microsoft.com/office/officeart/2005/8/layout/process1"/>
    <dgm:cxn modelId="{BBC43F6B-8895-4BBE-965D-CB5BE00B32BE}" type="presParOf" srcId="{54825511-9013-4557-B6D0-9ED1AB515CCE}" destId="{2B550137-90EA-4793-86FB-2D446DA9263D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8CA315-3BC7-478D-9ADA-64C763199028}">
      <dsp:nvSpPr>
        <dsp:cNvPr id="0" name=""/>
        <dsp:cNvSpPr/>
      </dsp:nvSpPr>
      <dsp:spPr>
        <a:xfrm>
          <a:off x="7143" y="1309364"/>
          <a:ext cx="2135187" cy="12811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Input an image</a:t>
          </a:r>
        </a:p>
      </dsp:txBody>
      <dsp:txXfrm>
        <a:off x="44665" y="1346886"/>
        <a:ext cx="2060143" cy="1206068"/>
      </dsp:txXfrm>
    </dsp:sp>
    <dsp:sp modelId="{285EA583-4A12-4BC1-BB99-C3E769678821}">
      <dsp:nvSpPr>
        <dsp:cNvPr id="0" name=""/>
        <dsp:cNvSpPr/>
      </dsp:nvSpPr>
      <dsp:spPr>
        <a:xfrm rot="21546238">
          <a:off x="2346945" y="1661867"/>
          <a:ext cx="433891" cy="5295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2346953" y="1768790"/>
        <a:ext cx="303724" cy="317716"/>
      </dsp:txXfrm>
    </dsp:sp>
    <dsp:sp modelId="{C52BD72C-D7ED-455B-993B-64FA3F5A214C}">
      <dsp:nvSpPr>
        <dsp:cNvPr id="0" name=""/>
        <dsp:cNvSpPr/>
      </dsp:nvSpPr>
      <dsp:spPr>
        <a:xfrm>
          <a:off x="2960893" y="1263167"/>
          <a:ext cx="2135187" cy="12811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DNN model</a:t>
          </a:r>
        </a:p>
      </dsp:txBody>
      <dsp:txXfrm>
        <a:off x="2998415" y="1300689"/>
        <a:ext cx="2060143" cy="1206068"/>
      </dsp:txXfrm>
    </dsp:sp>
    <dsp:sp modelId="{E398CEEF-F0D6-411D-9EF3-92716D51F257}">
      <dsp:nvSpPr>
        <dsp:cNvPr id="0" name=""/>
        <dsp:cNvSpPr/>
      </dsp:nvSpPr>
      <dsp:spPr>
        <a:xfrm rot="52500">
          <a:off x="5318450" y="1662263"/>
          <a:ext cx="471536" cy="5295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5318458" y="1767088"/>
        <a:ext cx="330075" cy="317716"/>
      </dsp:txXfrm>
    </dsp:sp>
    <dsp:sp modelId="{2B550137-90EA-4793-86FB-2D446DA9263D}">
      <dsp:nvSpPr>
        <dsp:cNvPr id="0" name=""/>
        <dsp:cNvSpPr/>
      </dsp:nvSpPr>
      <dsp:spPr>
        <a:xfrm>
          <a:off x="5985668" y="1309364"/>
          <a:ext cx="2135187" cy="12811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Classify result 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(</a:t>
          </a:r>
          <a:r>
            <a:rPr lang="en-US" sz="1800" b="0" i="0" kern="1200" dirty="0"/>
            <a:t>T-shirt/top, Trouser, Pullover, Dress,..</a:t>
          </a:r>
          <a:r>
            <a:rPr lang="en-US" sz="1800" kern="1200" dirty="0"/>
            <a:t>)</a:t>
          </a:r>
        </a:p>
      </dsp:txBody>
      <dsp:txXfrm>
        <a:off x="6023190" y="1346886"/>
        <a:ext cx="2060143" cy="12060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7D726BD-AB82-5F0B-3249-77CD9C45D0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672634B-5BD6-1D5B-D180-76E65F2C1D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B72590B-56DF-62D7-9E49-EABC22DEB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5D2E1-6169-4362-90F5-F76C87AE4ECD}" type="datetimeFigureOut">
              <a:rPr lang="zh-TW" altLang="en-US" smtClean="0"/>
              <a:t>2024/7/7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B2E1630-1D98-2BEE-D293-6148DC91A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B3BB870-00E9-FB0B-0BA5-F2CDFFAFE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E51DF-A0BF-4E1F-B8C7-63418BB3CC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2388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2A8CC6-78D1-3DDA-E47E-4D18C62E6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63FFDF7-AD25-DA2A-B4C7-72DD8E5BEA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5AA3026-D442-64F6-52BA-8AC8909AC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5D2E1-6169-4362-90F5-F76C87AE4ECD}" type="datetimeFigureOut">
              <a:rPr lang="zh-TW" altLang="en-US" smtClean="0"/>
              <a:t>2024/7/7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B94AB0D-959F-192D-E40C-FFB4CFE84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7756CDE-B132-EAFD-E5B6-8A1C6D93A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E51DF-A0BF-4E1F-B8C7-63418BB3CC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316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72CF0BA2-F34F-928D-8A81-937D12B72F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CD94D8B-CFD5-3637-2215-6EFBCE7DE3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81641BB-7767-544A-4334-C8F8A67FF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5D2E1-6169-4362-90F5-F76C87AE4ECD}" type="datetimeFigureOut">
              <a:rPr lang="zh-TW" altLang="en-US" smtClean="0"/>
              <a:t>2024/7/7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EED3D5B-958E-78AA-0CDA-71E8EE658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B0265AA-6441-E6DD-992B-E7B6136BD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E51DF-A0BF-4E1F-B8C7-63418BB3CC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3411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34B255-6A33-F1A5-5787-6EB9F811C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1486EED-4FCD-68C4-7AD3-21D073F74A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F0089A4-5795-DAA5-1C8C-A7045A5D6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5D2E1-6169-4362-90F5-F76C87AE4ECD}" type="datetimeFigureOut">
              <a:rPr lang="zh-TW" altLang="en-US" smtClean="0"/>
              <a:t>2024/7/7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B7A39D5-5764-F87B-6C1D-EFE29F5FA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811C0B7-B684-CD46-9AAE-F92DCAFD5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E51DF-A0BF-4E1F-B8C7-63418BB3CC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6733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7E3372-9A0A-FBD9-8595-8093410F7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E5819E6-77AC-9729-0017-B55F9C3D72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5D70840-FF85-B779-CFA9-DBEB63C93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5D2E1-6169-4362-90F5-F76C87AE4ECD}" type="datetimeFigureOut">
              <a:rPr lang="zh-TW" altLang="en-US" smtClean="0"/>
              <a:t>2024/7/7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339904E-8D05-73DC-9763-E2D18F334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FDC2547-B518-3456-465E-E4D222B75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E51DF-A0BF-4E1F-B8C7-63418BB3CC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6007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E88A3E-8851-6CEC-E317-1B6C6F54C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730FD8F-FEE4-3E03-1F98-8982496A26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38A1D50-19C4-2E58-F088-1B4A15C2F9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5F88769-D4D5-A5EA-9FDD-C98C32438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5D2E1-6169-4362-90F5-F76C87AE4ECD}" type="datetimeFigureOut">
              <a:rPr lang="zh-TW" altLang="en-US" smtClean="0"/>
              <a:t>2024/7/7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D8FAA5A-51C4-1F9A-FD1D-8AEE49639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C567CB9-DC25-9FD6-EAA5-B83319410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E51DF-A0BF-4E1F-B8C7-63418BB3CC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5840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7FDD24-6771-FDB6-21F2-04ADCEF02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0002915-E39C-E4FF-2907-6149758036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EE5CE82-3873-BD4B-4893-A6F2C42817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1E84569D-D094-2F51-CF99-4D1788FA45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EAC31508-2A12-B656-3292-4A73025FD2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6D201A78-76B5-6EDA-E174-FE9E33E8C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5D2E1-6169-4362-90F5-F76C87AE4ECD}" type="datetimeFigureOut">
              <a:rPr lang="zh-TW" altLang="en-US" smtClean="0"/>
              <a:t>2024/7/7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B3BFEC7B-9809-6F9A-A0AB-6F1672CF7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D33CE20B-4373-6B7F-C9C9-7431CFA2E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E51DF-A0BF-4E1F-B8C7-63418BB3CC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7735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E74AEB-0D32-B554-5ABA-310139B6B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E22DE227-9B34-7631-F4B4-C0E6FA174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5D2E1-6169-4362-90F5-F76C87AE4ECD}" type="datetimeFigureOut">
              <a:rPr lang="zh-TW" altLang="en-US" smtClean="0"/>
              <a:t>2024/7/7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362A5FFA-CF40-6C93-FC0B-B621B0DC7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6B1B0B6-295B-7010-EA8F-0B93FC1BA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E51DF-A0BF-4E1F-B8C7-63418BB3CC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885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7B32FA9B-5B01-5C5B-6866-5DBD3006B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5D2E1-6169-4362-90F5-F76C87AE4ECD}" type="datetimeFigureOut">
              <a:rPr lang="zh-TW" altLang="en-US" smtClean="0"/>
              <a:t>2024/7/7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8B6C9F72-3E9A-3545-5358-621C9BD2E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1A0A49F-3DB6-B622-A077-F326EBAB4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E51DF-A0BF-4E1F-B8C7-63418BB3CC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1041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72C9C4-F282-1A20-DAA8-B4F25B1B8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114CDCB-678E-3CC0-2134-4D39C9E113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731E5BE-28FB-BD31-CB27-2BBCB0D5F5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BAA3791-873A-01C6-BA62-FE2A5878C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5D2E1-6169-4362-90F5-F76C87AE4ECD}" type="datetimeFigureOut">
              <a:rPr lang="zh-TW" altLang="en-US" smtClean="0"/>
              <a:t>2024/7/7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830560F-A965-9C90-32E2-279D0FEAD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8BAF05D-BC97-E230-F3A9-216BF28B0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E51DF-A0BF-4E1F-B8C7-63418BB3CC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004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11C399-EB29-19C7-2469-5A1D18C8E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A662A5C5-130A-A213-48C5-462A99F957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31F9E64-9331-1308-5D6F-11FD6B557A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6761B21-DF16-4361-1BA4-5738A784D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5D2E1-6169-4362-90F5-F76C87AE4ECD}" type="datetimeFigureOut">
              <a:rPr lang="zh-TW" altLang="en-US" smtClean="0"/>
              <a:t>2024/7/7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415FD54-C3F5-4649-A390-C34771EE5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7DD07FB-93C3-ECD6-D7D4-8CA37B5ED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E51DF-A0BF-4E1F-B8C7-63418BB3CC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1320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6DA149AE-3AA3-C357-EBC2-00895EB6F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461D48D-3F34-81E6-FD38-5781E8A8DA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58B6828-0A19-D44B-0CF4-D9AFEA3B1C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05D2E1-6169-4362-90F5-F76C87AE4ECD}" type="datetimeFigureOut">
              <a:rPr lang="zh-TW" altLang="en-US" smtClean="0"/>
              <a:t>2024/7/7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4C54820-614F-89A2-A457-E0758AF63D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D5A83BE-A302-BF4E-38B5-AA0D222448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CE51DF-A0BF-4E1F-B8C7-63418BB3CC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6745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hyperlink" Target="https://www.tensorflow.org/tutorials/keras/classification" TargetMode="Externa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5CC7FE-8734-8D32-B94B-FCA08DC697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44615"/>
            <a:ext cx="9144000" cy="1165348"/>
          </a:xfrm>
        </p:spPr>
        <p:txBody>
          <a:bodyPr/>
          <a:lstStyle/>
          <a:p>
            <a:r>
              <a:rPr lang="en-US" altLang="zh-TW" dirty="0"/>
              <a:t>Machine learning workshop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0A33ACC-D1B2-9E18-2092-5E9FEC9E49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559654"/>
          </a:xfrm>
        </p:spPr>
        <p:txBody>
          <a:bodyPr/>
          <a:lstStyle/>
          <a:p>
            <a:r>
              <a:rPr lang="en-US" altLang="zh-TW" dirty="0"/>
              <a:t>Presenter: Cao, Hoang-Tien (</a:t>
            </a:r>
            <a:r>
              <a:rPr lang="zh-CN" altLang="en-US" dirty="0"/>
              <a:t>高宏天</a:t>
            </a:r>
            <a:r>
              <a:rPr lang="en-US" altLang="zh-CN" dirty="0"/>
              <a:t>)</a:t>
            </a:r>
            <a:endParaRPr lang="zh-TW" altLang="en-US" dirty="0"/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0F5CC7FE-8734-8D32-B94B-FCA08DC69702}"/>
              </a:ext>
            </a:extLst>
          </p:cNvPr>
          <p:cNvSpPr txBox="1">
            <a:spLocks/>
          </p:cNvSpPr>
          <p:nvPr/>
        </p:nvSpPr>
        <p:spPr>
          <a:xfrm>
            <a:off x="556846" y="529676"/>
            <a:ext cx="10263554" cy="10012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000" dirty="0"/>
              <a:t>National Central University</a:t>
            </a:r>
          </a:p>
          <a:p>
            <a:r>
              <a:rPr lang="en-US" altLang="zh-TW" sz="3000" dirty="0"/>
              <a:t>FFL lab</a:t>
            </a:r>
            <a:endParaRPr lang="zh-TW" altLang="en-US" sz="3000" dirty="0"/>
          </a:p>
        </p:txBody>
      </p:sp>
    </p:spTree>
    <p:extLst>
      <p:ext uri="{BB962C8B-B14F-4D97-AF65-F5344CB8AC3E}">
        <p14:creationId xmlns:p14="http://schemas.microsoft.com/office/powerpoint/2010/main" val="19975835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6098E0E-1248-42C1-A9C8-52CC9946CC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651377" cy="160337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Scale these values to a range of 0 to 1 before feeding them to the neural network model. To do so, divide the values by 255.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F8BE729-5999-402B-97E6-A4FC92A20B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597019"/>
            <a:ext cx="4100803" cy="86177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Preprocess the data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DE1E1D69-B255-4125-84AD-F4907A3002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4779" y="430059"/>
            <a:ext cx="4397221" cy="3690100"/>
          </a:xfrm>
          <a:prstGeom prst="rect">
            <a:avLst/>
          </a:prstGeom>
        </p:spPr>
      </p:pic>
      <p:sp>
        <p:nvSpPr>
          <p:cNvPr id="7" name="Rectangle 3">
            <a:extLst>
              <a:ext uri="{FF2B5EF4-FFF2-40B4-BE49-F238E27FC236}">
                <a16:creationId xmlns:a16="http://schemas.microsoft.com/office/drawing/2014/main" id="{AA022FAB-2DD0-4E1E-BCFD-1C4EC216B9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5218" y="3685545"/>
            <a:ext cx="4820575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train_images = train_images / 255.0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</a:b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test_images = test_images / 255.0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A82B4D3F-5308-4A32-B104-BE77E36F72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0730" y="4579675"/>
            <a:ext cx="2019300" cy="219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5428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D6D41199-1C0A-4B64-B1AD-7FCFBD2AB3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627797"/>
            <a:ext cx="2879314" cy="80021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Build the model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88876043-74C7-4388-B0A2-3D1507ACDF0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997254"/>
            <a:ext cx="6492162" cy="18466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model =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tf.keras.Sequential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([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  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tf.keras.layers.Flatten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input_shape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=(28, 28)),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  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tf.keras.layers.Dense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(128, activation='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relu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'),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  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tf.keras.layers.Dense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(10)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])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F9B6712B-17D0-4F4B-80F2-72E130F4FB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602" y="4413152"/>
            <a:ext cx="10830757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model.compile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(optimizer='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adam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',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             loss=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tf.keras.losses.SparseCategoricalCrossentropy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from_logits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=True),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             metrics=['accuracy'])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05171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0F70B7C8-48D4-4B99-976D-1B237D8222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668645"/>
            <a:ext cx="2840265" cy="5232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Train the model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BF0C97A-180C-4E1C-ABAA-1E5210458ED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33509" y="1726234"/>
            <a:ext cx="7724872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model.fit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train_images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train_labels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, epochs=10)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43133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92D3FA02-4DF8-41D1-85EE-E78BF4778B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766299"/>
            <a:ext cx="3324949" cy="5232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Evaluate accuracy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51D6CA2-4928-4678-84CE-F14F20149BD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04862" y="1796053"/>
            <a:ext cx="10182275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test_loss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,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test_acc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model.evaluate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test_images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,  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test_labels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, verbose=2)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</a:b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print('\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nTest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accuracy:',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test_acc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02886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66169F34-77C6-4CD7-920A-70160474B5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827853"/>
            <a:ext cx="2278188" cy="4001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Make predictions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3327045-5B4F-4512-93CF-74EB45A9412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40546" y="1569805"/>
            <a:ext cx="615905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devsite-code-font-family)"/>
              </a:rPr>
              <a:t>predictions =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devsite-code-font-family)"/>
              </a:rPr>
              <a:t>probability_model.predict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devsite-code-font-family)"/>
              </a:rPr>
              <a:t>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devsite-code-font-family)"/>
              </a:rPr>
              <a:t>test_images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devsite-code-font-family)"/>
              </a:rPr>
              <a:t>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762D6D70-2C6E-4FC8-86F0-BF01EFF3C8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352058"/>
            <a:ext cx="330767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np.argmax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(predictions[0])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1745B033-412B-49C2-B1FB-6B1572B964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711867"/>
            <a:ext cx="250868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predictions[0]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2870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DNN model</a:t>
            </a:r>
          </a:p>
          <a:p>
            <a:r>
              <a:rPr lang="en-US" dirty="0"/>
              <a:t>Regression problem</a:t>
            </a:r>
          </a:p>
          <a:p>
            <a:r>
              <a:rPr lang="en-US" dirty="0"/>
              <a:t>Classification problem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431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CAAD4E-08AF-FEBD-CEB5-842AE7980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298" y="-6289"/>
            <a:ext cx="4273446" cy="1325563"/>
          </a:xfrm>
        </p:spPr>
        <p:txBody>
          <a:bodyPr/>
          <a:lstStyle/>
          <a:p>
            <a:r>
              <a:rPr lang="en-US" altLang="zh-TW" dirty="0"/>
              <a:t>1. DNN model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A055F34-8324-61F3-BE46-3B3E361B54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F9377B7-0742-2350-94D8-C8645D1B45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308" y="1319274"/>
            <a:ext cx="6495738" cy="3186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CA4B9D7E-2F4A-D24B-7D6F-1D2665E671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9803" y="358805"/>
            <a:ext cx="3598889" cy="2933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21A0DDA0-E279-0BE6-6932-CCFF961EE9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3938" y="3840147"/>
            <a:ext cx="4675549" cy="1789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reeform 3"/>
          <p:cNvSpPr/>
          <p:nvPr/>
        </p:nvSpPr>
        <p:spPr>
          <a:xfrm>
            <a:off x="589833" y="1185831"/>
            <a:ext cx="3496236" cy="2918012"/>
          </a:xfrm>
          <a:custGeom>
            <a:avLst/>
            <a:gdLst>
              <a:gd name="connsiteX0" fmla="*/ 40342 w 3496236"/>
              <a:gd name="connsiteY0" fmla="*/ 121024 h 2918012"/>
              <a:gd name="connsiteX1" fmla="*/ 0 w 3496236"/>
              <a:gd name="connsiteY1" fmla="*/ 2891118 h 2918012"/>
              <a:gd name="connsiteX2" fmla="*/ 1290918 w 3496236"/>
              <a:gd name="connsiteY2" fmla="*/ 2918012 h 2918012"/>
              <a:gd name="connsiteX3" fmla="*/ 2043953 w 3496236"/>
              <a:gd name="connsiteY3" fmla="*/ 995082 h 2918012"/>
              <a:gd name="connsiteX4" fmla="*/ 2850777 w 3496236"/>
              <a:gd name="connsiteY4" fmla="*/ 927847 h 2918012"/>
              <a:gd name="connsiteX5" fmla="*/ 3496236 w 3496236"/>
              <a:gd name="connsiteY5" fmla="*/ 699247 h 2918012"/>
              <a:gd name="connsiteX6" fmla="*/ 3442448 w 3496236"/>
              <a:gd name="connsiteY6" fmla="*/ 0 h 2918012"/>
              <a:gd name="connsiteX7" fmla="*/ 134471 w 3496236"/>
              <a:gd name="connsiteY7" fmla="*/ 80682 h 2918012"/>
              <a:gd name="connsiteX8" fmla="*/ 40342 w 3496236"/>
              <a:gd name="connsiteY8" fmla="*/ 121024 h 2918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96236" h="2918012">
                <a:moveTo>
                  <a:pt x="40342" y="121024"/>
                </a:moveTo>
                <a:lnTo>
                  <a:pt x="0" y="2891118"/>
                </a:lnTo>
                <a:lnTo>
                  <a:pt x="1290918" y="2918012"/>
                </a:lnTo>
                <a:lnTo>
                  <a:pt x="2043953" y="995082"/>
                </a:lnTo>
                <a:lnTo>
                  <a:pt x="2850777" y="927847"/>
                </a:lnTo>
                <a:lnTo>
                  <a:pt x="3496236" y="699247"/>
                </a:lnTo>
                <a:lnTo>
                  <a:pt x="3442448" y="0"/>
                </a:lnTo>
                <a:lnTo>
                  <a:pt x="134471" y="80682"/>
                </a:lnTo>
                <a:lnTo>
                  <a:pt x="40342" y="121024"/>
                </a:lnTo>
                <a:close/>
              </a:path>
            </a:pathLst>
          </a:cu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4106791" y="1008529"/>
            <a:ext cx="3406514" cy="215153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圖片 4">
            <a:extLst>
              <a:ext uri="{FF2B5EF4-FFF2-40B4-BE49-F238E27FC236}">
                <a16:creationId xmlns:a16="http://schemas.microsoft.com/office/drawing/2014/main" id="{DB773E9A-BF40-460C-9427-F856543F8F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8880" y="4782433"/>
            <a:ext cx="5777120" cy="2075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575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B257BB-BEAA-4C26-A966-5FD9CBA10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AE2E09F-169E-4354-BDAB-82D98223BE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node in the neural network is a mathematical function or activation function which maps input to output values. </a:t>
            </a:r>
          </a:p>
          <a:p>
            <a:r>
              <a:rPr lang="en-US" dirty="0"/>
              <a:t>Inputs represent a set of vector containing weights (w) and bias (b). They are the sets of parameters to be determined for prediction, regression. </a:t>
            </a:r>
          </a:p>
          <a:p>
            <a:r>
              <a:rPr lang="en-US" dirty="0"/>
              <a:t>Many nodes form a neural layer, links connect layers together, defining a NN model. </a:t>
            </a:r>
          </a:p>
          <a:p>
            <a:r>
              <a:rPr lang="en-US" dirty="0"/>
              <a:t>Activation function (f or σ ), is generally a nonlinear data operator which facilitates identification of complex features.</a:t>
            </a:r>
          </a:p>
        </p:txBody>
      </p:sp>
    </p:spTree>
    <p:extLst>
      <p:ext uri="{BB962C8B-B14F-4D97-AF65-F5344CB8AC3E}">
        <p14:creationId xmlns:p14="http://schemas.microsoft.com/office/powerpoint/2010/main" val="29850593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921A28-4771-4602-9B7B-B490FD26C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Minimization, Training 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D5C270E-9800-46DC-831D-98DA54052B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28999"/>
            <a:ext cx="10515600" cy="2747963"/>
          </a:xfrm>
        </p:spPr>
        <p:txBody>
          <a:bodyPr/>
          <a:lstStyle/>
          <a:p>
            <a:r>
              <a:rPr lang="en-US" dirty="0"/>
              <a:t>Define a cost function C(</a:t>
            </a:r>
            <a:r>
              <a:rPr lang="en-US" dirty="0" err="1"/>
              <a:t>w,b</a:t>
            </a:r>
            <a:r>
              <a:rPr lang="en-US" dirty="0"/>
              <a:t>), the mean squared error (MSE), so the neural network training algorithm finds the weights and biases giving C(</a:t>
            </a:r>
            <a:r>
              <a:rPr lang="en-US" dirty="0" err="1"/>
              <a:t>w,b</a:t>
            </a:r>
            <a:r>
              <a:rPr lang="en-US" dirty="0"/>
              <a:t>)≈0, or minimizes the cost C(</a:t>
            </a:r>
            <a:r>
              <a:rPr lang="en-US" dirty="0" err="1"/>
              <a:t>w,b</a:t>
            </a:r>
            <a:r>
              <a:rPr lang="en-US" dirty="0"/>
              <a:t>) as a function of the weights and biases, casting it as an optimization problem using the gradient descent algorithm. 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255537C-E271-49D4-B617-228688F89A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198" y="1546887"/>
            <a:ext cx="6677025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706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5992D5B-DF00-8530-C4EE-E4E274D7E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672" y="28574"/>
            <a:ext cx="10515600" cy="1325563"/>
          </a:xfrm>
        </p:spPr>
        <p:txBody>
          <a:bodyPr/>
          <a:lstStyle/>
          <a:p>
            <a:r>
              <a:rPr lang="en-US" altLang="zh-TW" dirty="0"/>
              <a:t>Python </a:t>
            </a:r>
            <a:r>
              <a:rPr lang="en-US" altLang="zh-TW" dirty="0" err="1"/>
              <a:t>Keras</a:t>
            </a:r>
            <a:r>
              <a:rPr lang="en-US" altLang="zh-TW" dirty="0"/>
              <a:t> library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DD024B9-4379-4E26-E995-B2BB467383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577" y="1354137"/>
            <a:ext cx="4424963" cy="2854792"/>
          </a:xfrm>
        </p:spPr>
        <p:txBody>
          <a:bodyPr/>
          <a:lstStyle/>
          <a:p>
            <a:pPr marL="0" indent="0">
              <a:buNone/>
            </a:pPr>
            <a:r>
              <a:rPr lang="en-US" altLang="zh-TW" b="1" dirty="0"/>
              <a:t>Steps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Define DNN architecture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Compile DNN model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Train the model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Use the model</a:t>
            </a:r>
            <a:endParaRPr lang="zh-TW" altLang="en-US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DCB0CD3C-BA0E-67EC-D418-06A547394A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6425" y="0"/>
            <a:ext cx="6505575" cy="5705475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78A5BE87-E8CD-EEA8-0EAF-CBE6B9D22F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6425" y="6176963"/>
            <a:ext cx="4769720" cy="381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953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D407FD-608F-D8A0-C249-6EC5CC510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870" y="161365"/>
            <a:ext cx="10515600" cy="937653"/>
          </a:xfrm>
        </p:spPr>
        <p:txBody>
          <a:bodyPr/>
          <a:lstStyle/>
          <a:p>
            <a:r>
              <a:rPr lang="en-US" altLang="zh-TW" dirty="0"/>
              <a:t>Exercise 1: regression problem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D0D62C3-5CD6-B510-7709-63AC2DE05E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1748" y="1143219"/>
            <a:ext cx="8843682" cy="1253751"/>
          </a:xfrm>
        </p:spPr>
        <p:txBody>
          <a:bodyPr>
            <a:normAutofit/>
          </a:bodyPr>
          <a:lstStyle/>
          <a:p>
            <a:r>
              <a:rPr lang="en-US" altLang="zh-TW" dirty="0"/>
              <a:t>Build a DNN model: 4 inputs, 4 hidden layers, 2 outputs</a:t>
            </a:r>
          </a:p>
          <a:p>
            <a:r>
              <a:rPr lang="en-US" altLang="zh-TW" dirty="0"/>
              <a:t>Code: </a:t>
            </a:r>
            <a:r>
              <a:rPr lang="en-US" altLang="zh-TW" dirty="0">
                <a:solidFill>
                  <a:srgbClr val="FF0000"/>
                </a:solidFill>
              </a:rPr>
              <a:t>ex1.py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748" y="2396970"/>
            <a:ext cx="7615615" cy="4461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8299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2C74439-EAF2-4C2D-ADF8-EDC74A8F6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479" y="176211"/>
            <a:ext cx="10515600" cy="1009651"/>
          </a:xfrm>
        </p:spPr>
        <p:txBody>
          <a:bodyPr/>
          <a:lstStyle/>
          <a:p>
            <a:r>
              <a:rPr lang="en-US" dirty="0"/>
              <a:t>Exercise 2: classification problem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79BA31B-46E7-49CE-92C7-CCE9B1AA7D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3479" y="1346231"/>
            <a:ext cx="4621567" cy="597979"/>
          </a:xfrm>
        </p:spPr>
        <p:txBody>
          <a:bodyPr/>
          <a:lstStyle/>
          <a:p>
            <a:r>
              <a:rPr lang="en-US" dirty="0"/>
              <a:t>Classify images of clothing</a:t>
            </a:r>
          </a:p>
        </p:txBody>
      </p:sp>
      <p:graphicFrame>
        <p:nvGraphicFramePr>
          <p:cNvPr id="5" name="資料庫圖表 4">
            <a:extLst>
              <a:ext uri="{FF2B5EF4-FFF2-40B4-BE49-F238E27FC236}">
                <a16:creationId xmlns:a16="http://schemas.microsoft.com/office/drawing/2014/main" id="{7CAF13F7-92FC-498C-BA8C-D000298A8E7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01596973"/>
              </p:ext>
            </p:extLst>
          </p:nvPr>
        </p:nvGraphicFramePr>
        <p:xfrm>
          <a:off x="1957279" y="1346231"/>
          <a:ext cx="8128000" cy="38998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矩形 5">
            <a:extLst>
              <a:ext uri="{FF2B5EF4-FFF2-40B4-BE49-F238E27FC236}">
                <a16:creationId xmlns:a16="http://schemas.microsoft.com/office/drawing/2014/main" id="{B1D5353C-EE05-440D-8EF9-454BB766F61C}"/>
              </a:ext>
            </a:extLst>
          </p:cNvPr>
          <p:cNvSpPr/>
          <p:nvPr/>
        </p:nvSpPr>
        <p:spPr>
          <a:xfrm>
            <a:off x="988380" y="5786977"/>
            <a:ext cx="77117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7"/>
              </a:rPr>
              <a:t>Basic classification: Classify images of clothing  |  TensorFlow Core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5646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B9DF035-88E2-4AC7-8572-D88A0A73D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dataset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19221CA-DE4E-47CF-87FD-7C6B9A2B0E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2" descr="Fashion MNIST sprite">
            <a:extLst>
              <a:ext uri="{FF2B5EF4-FFF2-40B4-BE49-F238E27FC236}">
                <a16:creationId xmlns:a16="http://schemas.microsoft.com/office/drawing/2014/main" id="{7EE53D4D-5168-402C-A118-DDE587C1D5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825625"/>
            <a:ext cx="5022018" cy="5022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71077B36-7825-426E-8F5D-0D5FCF663A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2932" y="1712244"/>
            <a:ext cx="5400628" cy="5025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4348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5100</TotalTime>
  <Words>531</Words>
  <Application>Microsoft Office PowerPoint</Application>
  <PresentationFormat>寬螢幕</PresentationFormat>
  <Paragraphs>47</Paragraphs>
  <Slides>14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22" baseType="lpstr">
      <vt:lpstr>Arial Unicode MS</vt:lpstr>
      <vt:lpstr>DengXian</vt:lpstr>
      <vt:lpstr>var(--devsite-code-font-family)</vt:lpstr>
      <vt:lpstr>新細明體</vt:lpstr>
      <vt:lpstr>Arial</vt:lpstr>
      <vt:lpstr>Calibri</vt:lpstr>
      <vt:lpstr>Calibri Light</vt:lpstr>
      <vt:lpstr>Office 佈景主題</vt:lpstr>
      <vt:lpstr>Machine learning workshop</vt:lpstr>
      <vt:lpstr>Outline </vt:lpstr>
      <vt:lpstr>1. DNN model</vt:lpstr>
      <vt:lpstr>Note</vt:lpstr>
      <vt:lpstr>Minimization, Training </vt:lpstr>
      <vt:lpstr>Python Keras library</vt:lpstr>
      <vt:lpstr>Exercise 1: regression problem</vt:lpstr>
      <vt:lpstr>Exercise 2: classification problem</vt:lpstr>
      <vt:lpstr>Example of dataset</vt:lpstr>
      <vt:lpstr>Preprocess the data </vt:lpstr>
      <vt:lpstr>Build the model </vt:lpstr>
      <vt:lpstr>Train the model</vt:lpstr>
      <vt:lpstr>Evaluate accuracy</vt:lpstr>
      <vt:lpstr>Make predictions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workshop</dc:title>
  <dc:creator>宏天 高</dc:creator>
  <cp:lastModifiedBy>FFL</cp:lastModifiedBy>
  <cp:revision>17</cp:revision>
  <dcterms:created xsi:type="dcterms:W3CDTF">2023-07-02T14:35:51Z</dcterms:created>
  <dcterms:modified xsi:type="dcterms:W3CDTF">2024-07-08T11:50:21Z</dcterms:modified>
</cp:coreProperties>
</file>