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63" r:id="rId6"/>
    <p:sldId id="258" r:id="rId7"/>
    <p:sldId id="267" r:id="rId8"/>
    <p:sldId id="259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D726BD-AB82-5F0B-3249-77CD9C45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672634B-5BD6-1D5B-D180-76E65F2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72590B-56DF-62D7-9E49-EABC22D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2E1630-1D98-2BEE-D293-6148DC91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B3BB870-00E9-FB0B-0BA5-F2CDFFA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8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2A8CC6-78D1-3DDA-E47E-4D18C62E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63FFDF7-AD25-DA2A-B4C7-72DD8E5B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5AA3026-D442-64F6-52BA-8AC8909A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B94AB0D-959F-192D-E40C-FFB4CFE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756CDE-B132-EAFD-E5B6-8A1C6D93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72CF0BA2-F34F-928D-8A81-937D12B7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CD94D8B-CFD5-3637-2215-6EFBCE7D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81641BB-7767-544A-4334-C8F8A67F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EED3D5B-958E-78AA-0CDA-71E8EE65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B0265AA-6441-E6DD-992B-E7B6136B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34B255-6A33-F1A5-5787-6EB9F81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1486EED-4FCD-68C4-7AD3-21D073F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F0089A4-5795-DAA5-1C8C-A7045A5D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B7A39D5-5764-F87B-6C1D-EFE29F5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811C0B7-B684-CD46-9AAE-F92DCAF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3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27E3372-9A0A-FBD9-8595-8093410F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E5819E6-77AC-9729-0017-B55F9C3D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D70840-FF85-B779-CFA9-DBEB63C9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339904E-8D05-73DC-9763-E2D18F33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FDC2547-B518-3456-465E-E4D222B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1E88A3E-8851-6CEC-E317-1B6C6F54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730FD8F-FEE4-3E03-1F98-8982496A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38A1D50-19C4-2E58-F088-1B4A15C2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5F88769-D4D5-A5EA-9FDD-C98C3243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D8FAA5A-51C4-1F9A-FD1D-8AEE496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C567CB9-DC25-9FD6-EAA5-B833194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84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7FDD24-6771-FDB6-21F2-04ADCEF0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0002915-E39C-E4FF-2907-61497580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E5CE82-3873-BD4B-4893-A6F2C428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E84569D-D094-2F51-CF99-4D1788FA4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AC31508-2A12-B656-3292-4A73025FD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6D201A78-76B5-6EDA-E174-FE9E33E8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3BFEC7B-9809-6F9A-A0AB-6F1672CF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D33CE20B-4373-6B7F-C9C9-7431CFA2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E74AEB-0D32-B554-5ABA-310139B6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22DE227-9B34-7631-F4B4-C0E6FA17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62A5FFA-CF40-6C93-FC0B-B621B0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6B1B0B6-295B-7010-EA8F-0B93FC1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7B32FA9B-5B01-5C5B-6866-5DBD3006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8B6C9F72-3E9A-3545-5358-621C9BD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1A0A49F-3DB6-B622-A077-F326EBA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72C9C4-F282-1A20-DAA8-B4F25B1B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114CDCB-678E-3CC0-2134-4D39C9E1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731E5BE-28FB-BD31-CB27-2BBCB0D5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BAA3791-873A-01C6-BA62-FE2A5878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830560F-A965-9C90-32E2-279D0FE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8BAF05D-BC97-E230-F3A9-216BF28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011C399-EB29-19C7-2469-5A1D18C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A662A5C5-130A-A213-48C5-462A99F9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31F9E64-9331-1308-5D6F-11FD6B55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6761B21-DF16-4361-1BA4-5738A784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415FD54-C3F5-4649-A390-C34771E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7DD07FB-93C3-ECD6-D7D4-8CA37B5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32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DA149AE-3AA3-C357-EBC2-00895EB6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461D48D-3F34-81E6-FD38-5781E8A8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8B6828-0A19-D44B-0CF4-D9AFEA3B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D2E1-6169-4362-90F5-F76C87AE4ECD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4C54820-614F-89A2-A457-E0758AF63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D5A83BE-A302-BF4E-38B5-AA0D2224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F5CC7FE-8734-8D32-B94B-FCA08DC6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615"/>
            <a:ext cx="9144000" cy="1165348"/>
          </a:xfrm>
        </p:spPr>
        <p:txBody>
          <a:bodyPr/>
          <a:lstStyle/>
          <a:p>
            <a:r>
              <a:rPr lang="en-US" altLang="zh-TW" dirty="0"/>
              <a:t>Machine learning workshop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0A33ACC-D1B2-9E18-2092-5E9FEC9E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9654"/>
          </a:xfrm>
        </p:spPr>
        <p:txBody>
          <a:bodyPr/>
          <a:lstStyle/>
          <a:p>
            <a:r>
              <a:rPr lang="en-US" altLang="zh-TW" dirty="0"/>
              <a:t>Presenter: Cao, </a:t>
            </a:r>
            <a:r>
              <a:rPr lang="en-US" altLang="zh-TW" dirty="0" smtClean="0"/>
              <a:t>Hoang-Tien (</a:t>
            </a:r>
            <a:r>
              <a:rPr lang="zh-CN" altLang="en-US" dirty="0" smtClean="0"/>
              <a:t>高宏天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F5CC7FE-8734-8D32-B94B-FCA08DC69702}"/>
              </a:ext>
            </a:extLst>
          </p:cNvPr>
          <p:cNvSpPr txBox="1">
            <a:spLocks/>
          </p:cNvSpPr>
          <p:nvPr/>
        </p:nvSpPr>
        <p:spPr>
          <a:xfrm>
            <a:off x="556846" y="529676"/>
            <a:ext cx="10263554" cy="1001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dirty="0" smtClean="0"/>
              <a:t>National Central University</a:t>
            </a:r>
          </a:p>
          <a:p>
            <a:r>
              <a:rPr lang="en-US" altLang="zh-TW" sz="3000" dirty="0" smtClean="0"/>
              <a:t>FFL lab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975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9D07CF2-386F-E5C2-AF85-AE25179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Machining Parameters using PSO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C70BC793-4B18-C7BF-E7FD-BAD2DE4C03A4}"/>
                  </a:ext>
                </a:extLst>
              </p:cNvPr>
              <p:cNvSpPr txBox="1"/>
              <p:nvPr/>
            </p:nvSpPr>
            <p:spPr>
              <a:xfrm>
                <a:off x="838200" y="1827187"/>
                <a:ext cx="9879767" cy="2869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17550" indent="-717550" algn="just">
                  <a:lnSpc>
                    <a:spcPct val="200000"/>
                  </a:lnSpc>
                  <a:spcAft>
                    <a:spcPts val="0"/>
                  </a:spcAft>
                  <a:tabLst>
                    <a:tab pos="2430780" algn="ctr"/>
                    <a:tab pos="5400040" algn="r"/>
                  </a:tabLst>
                </a:pP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fitness function: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−300</m:t>
                        </m:r>
                      </m:num>
                      <m:den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𝑚𝑎𝑥</m:t>
                        </m:r>
                        <m:d>
                          <m:dPr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−300</m:t>
                        </m:r>
                      </m:den>
                    </m:f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−300</m:t>
                        </m:r>
                      </m:num>
                      <m:den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𝑚𝑎𝑥</m:t>
                        </m:r>
                        <m:d>
                          <m:dPr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−300</m:t>
                        </m:r>
                      </m:den>
                    </m:f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	(5)</a:t>
                </a:r>
              </a:p>
              <a:p>
                <a:pPr marL="717550" indent="-717550" algn="just">
                  <a:lnSpc>
                    <a:spcPct val="200000"/>
                  </a:lnSpc>
                  <a:spcAft>
                    <a:spcPts val="0"/>
                  </a:spcAft>
                  <a:tabLst>
                    <a:tab pos="3060700" algn="ctr"/>
                    <a:tab pos="5760085" algn="r"/>
                  </a:tabLst>
                </a:pPr>
                <a:r>
                  <a:rPr lang="en-US" altLang="zh-TW" sz="2200" dirty="0">
                    <a:effectLst/>
                    <a:latin typeface="Cambria Math" panose="020405030504060302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en-US" altLang="zh-TW" sz="2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where max(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i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and max(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o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are the maximum values of the all experimental data of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i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and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o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respectively. By considering equal importance of the quality objectives, the weighting factors were set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w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w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2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=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w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3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 1/3.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70BC793-4B18-C7BF-E7FD-BAD2DE4C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7187"/>
                <a:ext cx="9879767" cy="2869888"/>
              </a:xfrm>
              <a:prstGeom prst="rect">
                <a:avLst/>
              </a:prstGeom>
              <a:blipFill>
                <a:blip r:embed="rId2"/>
                <a:stretch>
                  <a:fillRect l="-802" r="-988" b="-29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5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B2A261-6495-387F-1CDE-9F8F289E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1BB804F-E469-C424-FE00-9AFE3958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 </a:t>
            </a:r>
            <a:r>
              <a:rPr lang="en-US" altLang="zh-TW" dirty="0" smtClean="0">
                <a:solidFill>
                  <a:srgbClr val="FF0000"/>
                </a:solidFill>
              </a:rPr>
              <a:t>ex4.py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DNN model</a:t>
            </a:r>
          </a:p>
          <a:p>
            <a:r>
              <a:rPr lang="en-US" dirty="0" smtClean="0"/>
              <a:t>Particle Swarm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CAAD4E-08AF-FEBD-CEB5-842AE798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-6289"/>
            <a:ext cx="4273446" cy="1325563"/>
          </a:xfrm>
        </p:spPr>
        <p:txBody>
          <a:bodyPr/>
          <a:lstStyle/>
          <a:p>
            <a:r>
              <a:rPr lang="en-US" altLang="zh-TW" dirty="0"/>
              <a:t>1. DNN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A055F34-8324-61F3-BE46-3B3E361B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F9377B7-0742-2350-94D8-C8645D1B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8" y="1319274"/>
            <a:ext cx="6495738" cy="31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CA4B9D7E-2F4A-D24B-7D6F-1D2665E6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03" y="358805"/>
            <a:ext cx="3598889" cy="29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21A0DDA0-E279-0BE6-6932-CCFF961E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8" y="3840147"/>
            <a:ext cx="4675549" cy="17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589833" y="1185831"/>
            <a:ext cx="3496236" cy="2918012"/>
          </a:xfrm>
          <a:custGeom>
            <a:avLst/>
            <a:gdLst>
              <a:gd name="connsiteX0" fmla="*/ 40342 w 3496236"/>
              <a:gd name="connsiteY0" fmla="*/ 121024 h 2918012"/>
              <a:gd name="connsiteX1" fmla="*/ 0 w 3496236"/>
              <a:gd name="connsiteY1" fmla="*/ 2891118 h 2918012"/>
              <a:gd name="connsiteX2" fmla="*/ 1290918 w 3496236"/>
              <a:gd name="connsiteY2" fmla="*/ 2918012 h 2918012"/>
              <a:gd name="connsiteX3" fmla="*/ 2043953 w 3496236"/>
              <a:gd name="connsiteY3" fmla="*/ 995082 h 2918012"/>
              <a:gd name="connsiteX4" fmla="*/ 2850777 w 3496236"/>
              <a:gd name="connsiteY4" fmla="*/ 927847 h 2918012"/>
              <a:gd name="connsiteX5" fmla="*/ 3496236 w 3496236"/>
              <a:gd name="connsiteY5" fmla="*/ 699247 h 2918012"/>
              <a:gd name="connsiteX6" fmla="*/ 3442448 w 3496236"/>
              <a:gd name="connsiteY6" fmla="*/ 0 h 2918012"/>
              <a:gd name="connsiteX7" fmla="*/ 134471 w 3496236"/>
              <a:gd name="connsiteY7" fmla="*/ 80682 h 2918012"/>
              <a:gd name="connsiteX8" fmla="*/ 40342 w 3496236"/>
              <a:gd name="connsiteY8" fmla="*/ 121024 h 291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236" h="2918012">
                <a:moveTo>
                  <a:pt x="40342" y="121024"/>
                </a:moveTo>
                <a:lnTo>
                  <a:pt x="0" y="2891118"/>
                </a:lnTo>
                <a:lnTo>
                  <a:pt x="1290918" y="2918012"/>
                </a:lnTo>
                <a:lnTo>
                  <a:pt x="2043953" y="995082"/>
                </a:lnTo>
                <a:lnTo>
                  <a:pt x="2850777" y="927847"/>
                </a:lnTo>
                <a:lnTo>
                  <a:pt x="3496236" y="699247"/>
                </a:lnTo>
                <a:lnTo>
                  <a:pt x="3442448" y="0"/>
                </a:lnTo>
                <a:lnTo>
                  <a:pt x="134471" y="80682"/>
                </a:lnTo>
                <a:lnTo>
                  <a:pt x="40342" y="12102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06791" y="1008529"/>
            <a:ext cx="3406514" cy="2151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992D5B-DF00-8530-C4EE-E4E274D7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2" y="28574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Keras</a:t>
            </a:r>
            <a:r>
              <a:rPr lang="en-US" altLang="zh-TW" dirty="0"/>
              <a:t>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D024B9-4379-4E26-E995-B2BB4673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1354137"/>
            <a:ext cx="4424963" cy="2854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Define </a:t>
            </a:r>
            <a:r>
              <a:rPr lang="en-US" altLang="zh-TW" dirty="0"/>
              <a:t>DNN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Compile DNN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Train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Use the model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CB0CD3C-BA0E-67EC-D418-06A54739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0"/>
            <a:ext cx="6505575" cy="57054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78A5BE87-E8CD-EEA8-0EAF-CBE6B9D2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6176963"/>
            <a:ext cx="4769720" cy="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D407FD-608F-D8A0-C249-6EC5CC51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161365"/>
            <a:ext cx="10515600" cy="937653"/>
          </a:xfrm>
        </p:spPr>
        <p:txBody>
          <a:bodyPr/>
          <a:lstStyle/>
          <a:p>
            <a:r>
              <a:rPr lang="en-US" altLang="zh-TW" dirty="0"/>
              <a:t>Exercise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D0D62C3-5CD6-B510-7709-63AC2D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318" y="269505"/>
            <a:ext cx="8843682" cy="1253751"/>
          </a:xfrm>
        </p:spPr>
        <p:txBody>
          <a:bodyPr>
            <a:normAutofit/>
          </a:bodyPr>
          <a:lstStyle/>
          <a:p>
            <a:r>
              <a:rPr lang="en-US" altLang="zh-TW" dirty="0"/>
              <a:t>Build a DNN model: 4 inputs, 4 hidden layers, 2 </a:t>
            </a:r>
            <a:r>
              <a:rPr lang="en-US" altLang="zh-TW" dirty="0" smtClean="0"/>
              <a:t>outputs</a:t>
            </a:r>
            <a:endParaRPr lang="en-US" altLang="zh-TW" dirty="0"/>
          </a:p>
          <a:p>
            <a:r>
              <a:rPr lang="en-US" altLang="zh-TW" dirty="0"/>
              <a:t>Code: </a:t>
            </a:r>
            <a:r>
              <a:rPr lang="en-US" altLang="zh-TW" dirty="0">
                <a:solidFill>
                  <a:srgbClr val="FF0000"/>
                </a:solidFill>
              </a:rPr>
              <a:t>ex1.py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8" y="1381970"/>
            <a:ext cx="9348367" cy="5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2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8880E1-3440-2C34-0EB6-14160515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Particle Swarm Optimization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F0981C71-4081-C5CF-4333-7D182A45C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16" y="1690688"/>
            <a:ext cx="8900464" cy="4351338"/>
          </a:xfrm>
        </p:spPr>
      </p:pic>
    </p:spTree>
    <p:extLst>
      <p:ext uri="{BB962C8B-B14F-4D97-AF65-F5344CB8AC3E}">
        <p14:creationId xmlns:p14="http://schemas.microsoft.com/office/powerpoint/2010/main" val="219377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4305" cy="250574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Optimize the function: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−2.1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Constrains: x = [-10 10]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Code: ex2.py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4305" cy="2505743"/>
              </a:xfrm>
              <a:blipFill rotWithShape="0">
                <a:blip r:embed="rId2"/>
                <a:stretch>
                  <a:fillRect l="-847" t="-5583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98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8B9322-3C3B-0A25-E4FD-B26D6322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DNN architecture using PSO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4CA8E634-D78A-1105-2DC7-C343989AE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533"/>
                <a:ext cx="10515600" cy="797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 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𝑡𝑟𝑎𝑖𝑛𝑖𝑛𝑔</m:t>
                        </m:r>
                      </m:sub>
                    </m:sSub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𝑣𝑎𝑙𝑖𝑑𝑎𝑡𝑖𝑜𝑛</m:t>
                        </m:r>
                      </m:sub>
                    </m:sSub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𝑡𝑒𝑠𝑡𝑖𝑛𝑔</m:t>
                        </m:r>
                      </m:sub>
                    </m:sSub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A8E634-D78A-1105-2DC7-C343989AE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533"/>
                <a:ext cx="10515600" cy="797654"/>
              </a:xfrm>
              <a:blipFill>
                <a:blip r:embed="rId2"/>
                <a:stretch>
                  <a:fillRect l="-754" t="-9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CC07117B-53E4-C007-C35A-B37EC8E674EE}"/>
                  </a:ext>
                </a:extLst>
              </p:cNvPr>
              <p:cNvSpPr txBox="1"/>
              <p:nvPr/>
            </p:nvSpPr>
            <p:spPr>
              <a:xfrm>
                <a:off x="452203" y="4433341"/>
                <a:ext cx="11287594" cy="1754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26695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𝑀𝐴𝑃𝐸</m:t>
                    </m:r>
                    <m:r>
                      <a:rPr lang="en-US" altLang="zh-TW" sz="22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100%</m:t>
                        </m:r>
                      </m:num>
                      <m:den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200" i="1"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200" i="1"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(1) </a:t>
                </a:r>
              </a:p>
              <a:p>
                <a:pPr indent="226695" algn="l">
                  <a:lnSpc>
                    <a:spcPct val="200000"/>
                  </a:lnSpc>
                  <a:spcAft>
                    <a:spcPts val="0"/>
                  </a:spcAft>
                  <a:tabLst>
                    <a:tab pos="5581015" algn="r"/>
                  </a:tabLst>
                </a:pP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is the true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2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is the predicted value, and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is the number of samples.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C07117B-53E4-C007-C35A-B37EC8E67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03" y="4433341"/>
                <a:ext cx="11287594" cy="175445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0C47E0FD-F623-DCDC-1838-D36BD0C6E0FD}"/>
                  </a:ext>
                </a:extLst>
              </p:cNvPr>
              <p:cNvSpPr txBox="1"/>
              <p:nvPr/>
            </p:nvSpPr>
            <p:spPr>
              <a:xfrm>
                <a:off x="838200" y="2976607"/>
                <a:ext cx="9834797" cy="1163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where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and </a:t>
                </a:r>
                <a:r>
                  <a:rPr lang="en-US" altLang="zh-TW" sz="2200" i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200" i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are the weighting factors for prediction errors of training, validation, and testing datasets, respectively,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𝑡𝑟𝑎𝑖𝑛𝑖𝑛𝑔</m:t>
                        </m:r>
                      </m:sub>
                    </m:sSub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𝑣𝑎𝑙𝑖𝑑𝑎𝑡𝑖𝑜𝑛</m:t>
                        </m:r>
                      </m:sub>
                    </m:sSub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𝑡𝑒𝑠𝑡𝑖𝑛𝑔</m:t>
                        </m:r>
                      </m:sub>
                    </m:sSub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are the MAPE of training, validation, and testing processes, respectively.</a:t>
                </a:r>
                <a:endParaRPr lang="zh-TW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47E0FD-F623-DCDC-1838-D36BD0C6E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6607"/>
                <a:ext cx="9834797" cy="1163011"/>
              </a:xfrm>
              <a:prstGeom prst="rect">
                <a:avLst/>
              </a:prstGeom>
              <a:blipFill>
                <a:blip r:embed="rId4"/>
                <a:stretch>
                  <a:fillRect l="-806" t="-3141" b="-73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5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B2A261-6495-387F-1CDE-9F8F289E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1BB804F-E469-C424-FE00-9AFE3958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 </a:t>
            </a:r>
            <a:r>
              <a:rPr lang="en-US" altLang="zh-TW" dirty="0" smtClean="0">
                <a:solidFill>
                  <a:srgbClr val="FF0000"/>
                </a:solidFill>
              </a:rPr>
              <a:t>ex3.py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2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126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新細明體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Machine learning workshop</vt:lpstr>
      <vt:lpstr>Outline </vt:lpstr>
      <vt:lpstr>1. DNN model</vt:lpstr>
      <vt:lpstr>Python Keras library</vt:lpstr>
      <vt:lpstr>Exercise 1</vt:lpstr>
      <vt:lpstr>2. Particle Swarm Optimization</vt:lpstr>
      <vt:lpstr>Exercise 2</vt:lpstr>
      <vt:lpstr>Optimizing DNN architecture using PSO</vt:lpstr>
      <vt:lpstr>Exercise 2</vt:lpstr>
      <vt:lpstr>Optimizing Machining Parameters using PSO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dc:creator>宏天 高</dc:creator>
  <cp:lastModifiedBy>Microsoft account</cp:lastModifiedBy>
  <cp:revision>9</cp:revision>
  <dcterms:created xsi:type="dcterms:W3CDTF">2023-07-02T14:35:51Z</dcterms:created>
  <dcterms:modified xsi:type="dcterms:W3CDTF">2023-07-05T15:29:16Z</dcterms:modified>
</cp:coreProperties>
</file>